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63" r:id="rId4"/>
    <p:sldId id="257" r:id="rId5"/>
    <p:sldId id="264" r:id="rId6"/>
    <p:sldId id="258" r:id="rId7"/>
    <p:sldId id="268" r:id="rId8"/>
    <p:sldId id="269" r:id="rId9"/>
    <p:sldId id="270" r:id="rId10"/>
    <p:sldId id="277" r:id="rId11"/>
    <p:sldId id="271" r:id="rId12"/>
    <p:sldId id="272" r:id="rId13"/>
    <p:sldId id="273" r:id="rId14"/>
    <p:sldId id="274" r:id="rId15"/>
    <p:sldId id="275" r:id="rId16"/>
    <p:sldId id="261" r:id="rId1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720" autoAdjust="0"/>
  </p:normalViewPr>
  <p:slideViewPr>
    <p:cSldViewPr snapToGrid="0" snapToObjects="1" showGuides="1">
      <p:cViewPr varScale="1">
        <p:scale>
          <a:sx n="79" d="100"/>
          <a:sy n="79" d="100"/>
        </p:scale>
        <p:origin x="-912" y="-112"/>
      </p:cViewPr>
      <p:guideLst>
        <p:guide orient="horz" pos="21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577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30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26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434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13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937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40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78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68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5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5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A6681-163F-8B46-A0E8-82622A991219}" type="datetimeFigureOut">
              <a:rPr lang="fr-FR" smtClean="0"/>
              <a:t>14/05/16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45343-C14B-B74B-9F1F-486B23D35F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74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Relationship Id="rId3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800" dirty="0" smtClean="0">
                <a:solidFill>
                  <a:srgbClr val="008000"/>
                </a:solidFill>
                <a:latin typeface="CF Crayons Regular"/>
                <a:cs typeface="CF Crayons Regular"/>
              </a:rPr>
              <a:t>La soustraction posée</a:t>
            </a:r>
            <a:endParaRPr lang="fr-FR" sz="4800" dirty="0">
              <a:solidFill>
                <a:srgbClr val="008000"/>
              </a:solidFill>
              <a:latin typeface="CF Crayons Regular"/>
              <a:cs typeface="CF Crayons Regular"/>
            </a:endParaRPr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536412" y="4860772"/>
            <a:ext cx="2539783" cy="689916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F Crayons Regular"/>
                <a:cs typeface="CF Crayons Regular"/>
              </a:rPr>
              <a:t>Sans retenue</a:t>
            </a:r>
            <a:endParaRPr lang="fr-FR" sz="3200" dirty="0">
              <a:latin typeface="CF Crayons Regular"/>
              <a:cs typeface="CF Crayons Regular"/>
            </a:endParaRPr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5169254" y="4860772"/>
            <a:ext cx="2539783" cy="689916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F Crayons Regular"/>
                <a:cs typeface="CF Crayons Regular"/>
              </a:rPr>
              <a:t>Avec retenue</a:t>
            </a:r>
            <a:endParaRPr lang="fr-FR" sz="3200" dirty="0">
              <a:latin typeface="CF Crayons Regular"/>
              <a:cs typeface="CF Crayo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8821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8000"/>
                </a:solidFill>
                <a:latin typeface="CF Crayons Regular"/>
                <a:cs typeface="CF Crayons Regular"/>
              </a:rPr>
              <a:t>Sans retenue</a:t>
            </a:r>
            <a:endParaRPr lang="fr-FR" dirty="0">
              <a:solidFill>
                <a:srgbClr val="008000"/>
              </a:solidFill>
              <a:latin typeface="CF Crayons Regular"/>
              <a:cs typeface="CF Crayons Regular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713038" y="421873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486275" y="162476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64698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latin typeface="Script cole"/>
                <a:cs typeface="Script cole"/>
              </a:rPr>
              <a:t>2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486275" y="296778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9318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486275" y="4644188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64418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>
                <a:latin typeface="Script Ecole 2" charset="0"/>
                <a:cs typeface="Script Ecole 2" charset="0"/>
              </a:rPr>
              <a:t>62 </a:t>
            </a:r>
            <a:r>
              <a:rPr lang="fr-FR" sz="4800" dirty="0" smtClean="0">
                <a:latin typeface="Script Ecole 2" charset="0"/>
                <a:cs typeface="Script Ecole 2" charset="0"/>
              </a:rPr>
              <a:t>- </a:t>
            </a:r>
            <a:r>
              <a:rPr lang="fr-FR" sz="4800" dirty="0">
                <a:latin typeface="Script Ecole 2" charset="0"/>
                <a:cs typeface="Script Ecole 2" charset="0"/>
              </a:rPr>
              <a:t>11 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51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22960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64406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19700" y="2229600"/>
            <a:ext cx="5746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19700" y="364406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794375" y="941388"/>
            <a:ext cx="0" cy="4779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oins 1"/>
          <p:cNvSpPr/>
          <p:nvPr/>
        </p:nvSpPr>
        <p:spPr>
          <a:xfrm>
            <a:off x="3088503" y="31880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749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713038" y="404018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486275" y="144621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46843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latin typeface="Script cole"/>
                <a:cs typeface="Script cole"/>
              </a:rPr>
              <a:t>8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486275" y="278923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814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486275" y="4465638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465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>
                <a:latin typeface="Script Ecole 2" charset="0"/>
                <a:cs typeface="Script Ecole 2" charset="0"/>
              </a:rPr>
              <a:t>68 -</a:t>
            </a:r>
            <a:r>
              <a:rPr lang="fr-FR" sz="4800" dirty="0" smtClean="0">
                <a:latin typeface="Script Ecole 2" charset="0"/>
                <a:cs typeface="Script Ecole 2" charset="0"/>
              </a:rPr>
              <a:t> </a:t>
            </a:r>
            <a:r>
              <a:rPr lang="fr-FR" sz="4800" dirty="0">
                <a:latin typeface="Script Ecole 2" charset="0"/>
                <a:cs typeface="Script Ecole 2" charset="0"/>
              </a:rPr>
              <a:t>14 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54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052638"/>
            <a:ext cx="5619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467100"/>
            <a:ext cx="347663" cy="1147763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19700" y="2052638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19700" y="3467100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795963" y="736956"/>
            <a:ext cx="0" cy="47240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Moins 18"/>
          <p:cNvSpPr/>
          <p:nvPr/>
        </p:nvSpPr>
        <p:spPr>
          <a:xfrm>
            <a:off x="3088503" y="24824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582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713038" y="415601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486275" y="156204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58426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latin typeface="Script cole"/>
                <a:cs typeface="Script cole"/>
              </a:rPr>
              <a:t>7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486275" y="290506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3046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486275" y="4581468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0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58146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>
                <a:latin typeface="Script Ecole 2" charset="0"/>
                <a:cs typeface="Script Ecole 2" charset="0"/>
              </a:rPr>
              <a:t>27 </a:t>
            </a:r>
            <a:r>
              <a:rPr lang="fr-FR" sz="4800" dirty="0" smtClean="0">
                <a:latin typeface="Script Ecole 2" charset="0"/>
                <a:cs typeface="Script Ecole 2" charset="0"/>
              </a:rPr>
              <a:t>- </a:t>
            </a:r>
            <a:r>
              <a:rPr lang="fr-FR" sz="4800" dirty="0">
                <a:latin typeface="Script Ecole 2" charset="0"/>
                <a:cs typeface="Script Ecole 2" charset="0"/>
              </a:rPr>
              <a:t>21 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 6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16688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58134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19700" y="2166880"/>
            <a:ext cx="5746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19700" y="358134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794375" y="941388"/>
            <a:ext cx="0" cy="4779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Moins 17"/>
          <p:cNvSpPr/>
          <p:nvPr/>
        </p:nvSpPr>
        <p:spPr>
          <a:xfrm>
            <a:off x="3236913" y="312528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97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713038" y="404018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486275" y="144621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46843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latin typeface="Script cole"/>
                <a:cs typeface="Script cole"/>
              </a:rPr>
              <a:t>8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486275" y="278923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814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486275" y="4465638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465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0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>
                <a:latin typeface="Script Ecole 2" charset="0"/>
                <a:cs typeface="Script Ecole 2" charset="0"/>
              </a:rPr>
              <a:t>48 </a:t>
            </a:r>
            <a:r>
              <a:rPr lang="fr-FR" sz="4800" dirty="0" smtClean="0">
                <a:latin typeface="Script Ecole 2" charset="0"/>
                <a:cs typeface="Script Ecole 2" charset="0"/>
              </a:rPr>
              <a:t>- </a:t>
            </a:r>
            <a:r>
              <a:rPr lang="fr-FR" sz="4800" dirty="0">
                <a:latin typeface="Script Ecole 2" charset="0"/>
                <a:cs typeface="Script Ecole 2" charset="0"/>
              </a:rPr>
              <a:t>23 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20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052638"/>
            <a:ext cx="5619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467100"/>
            <a:ext cx="347663" cy="1147763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19700" y="2052638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19700" y="3467100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795963" y="1446213"/>
            <a:ext cx="0" cy="401478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Moins 18"/>
          <p:cNvSpPr/>
          <p:nvPr/>
        </p:nvSpPr>
        <p:spPr>
          <a:xfrm>
            <a:off x="3160605" y="305649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718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456491" y="4040188"/>
            <a:ext cx="54048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768479" y="144621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46843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latin typeface="Script cole"/>
                <a:cs typeface="Script cole"/>
              </a:rPr>
              <a:t>8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768479" y="278923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814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768479" y="445700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457000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3553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448 - 123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21542" y="5842000"/>
            <a:ext cx="124964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325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052638"/>
            <a:ext cx="5619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467100"/>
            <a:ext cx="347663" cy="1147763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501904" y="2052638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501904" y="3467100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19" name="Moins 18"/>
          <p:cNvSpPr/>
          <p:nvPr/>
        </p:nvSpPr>
        <p:spPr>
          <a:xfrm>
            <a:off x="2456491" y="3035343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3466249" y="142506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3466249" y="2768085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3466249" y="445700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22" name="Forme libre 21"/>
          <p:cNvSpPr/>
          <p:nvPr/>
        </p:nvSpPr>
        <p:spPr>
          <a:xfrm>
            <a:off x="4199674" y="2031485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4199674" y="3445947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367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18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456491" y="4040188"/>
            <a:ext cx="54048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768479" y="144621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46843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5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768479" y="278923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814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768479" y="445700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457000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3553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685 - 73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21542" y="5842000"/>
            <a:ext cx="124964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612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052638"/>
            <a:ext cx="5619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467100"/>
            <a:ext cx="347663" cy="1147763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501904" y="2052638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501904" y="3467100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19" name="Moins 18"/>
          <p:cNvSpPr/>
          <p:nvPr/>
        </p:nvSpPr>
        <p:spPr>
          <a:xfrm>
            <a:off x="2456491" y="3035343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3466249" y="142506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3466249" y="445700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22" name="Forme libre 21"/>
          <p:cNvSpPr/>
          <p:nvPr/>
        </p:nvSpPr>
        <p:spPr>
          <a:xfrm>
            <a:off x="4199674" y="2031485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4199674" y="3445947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981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18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456491" y="4040188"/>
            <a:ext cx="54048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768479" y="144621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46843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6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768479" y="278923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81463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768479" y="445700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0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457000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3553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846 - 543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21542" y="5842000"/>
            <a:ext cx="124964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303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052638"/>
            <a:ext cx="5619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467100"/>
            <a:ext cx="347663" cy="1147763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501904" y="2052638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501904" y="3467100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19" name="Moins 18"/>
          <p:cNvSpPr/>
          <p:nvPr/>
        </p:nvSpPr>
        <p:spPr>
          <a:xfrm>
            <a:off x="2456491" y="3035343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3466249" y="142506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3466249" y="2768085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3466249" y="4457000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22" name="Forme libre 21"/>
          <p:cNvSpPr/>
          <p:nvPr/>
        </p:nvSpPr>
        <p:spPr>
          <a:xfrm>
            <a:off x="4199674" y="2031485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4199674" y="3445947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24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18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8000"/>
                </a:solidFill>
                <a:latin typeface="CF Crayons Regular"/>
                <a:cs typeface="CF Crayons Regular"/>
              </a:rPr>
              <a:t>avec retenue</a:t>
            </a:r>
            <a:endParaRPr lang="fr-FR" dirty="0">
              <a:solidFill>
                <a:srgbClr val="008000"/>
              </a:solidFill>
              <a:latin typeface="CF Crayons Regular"/>
              <a:cs typeface="CF Crayons Regular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684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713038" y="421873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486275" y="162476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64698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1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486275" y="296778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9318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486275" y="4644188"/>
            <a:ext cx="93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64418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61 - 47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14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22960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64406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19700" y="2229600"/>
            <a:ext cx="5746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19700" y="364406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794375" y="941388"/>
            <a:ext cx="0" cy="4779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oins 1"/>
          <p:cNvSpPr/>
          <p:nvPr/>
        </p:nvSpPr>
        <p:spPr>
          <a:xfrm>
            <a:off x="3088503" y="31880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4593555" y="1881589"/>
            <a:ext cx="736865" cy="61805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577877" y="94138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3366FF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5935060" y="189195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3366FF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3366FF"/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3216783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713038" y="421873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486275" y="162476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64698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4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486275" y="296778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9318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486275" y="4644188"/>
            <a:ext cx="93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64418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84 - 36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48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22960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64406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19700" y="1646988"/>
            <a:ext cx="574675" cy="31353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19700" y="364406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794375" y="941388"/>
            <a:ext cx="0" cy="47799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oins 1"/>
          <p:cNvSpPr/>
          <p:nvPr/>
        </p:nvSpPr>
        <p:spPr>
          <a:xfrm>
            <a:off x="3088503" y="31880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4593555" y="1881589"/>
            <a:ext cx="736865" cy="61805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577877" y="94138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3366FF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5935060" y="189195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3366FF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3366FF"/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443506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410992" y="4218738"/>
            <a:ext cx="64503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517631" y="1642511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643305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0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517631" y="2985536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85536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517631" y="4659868"/>
            <a:ext cx="93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659699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33921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350 - 115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21543" y="5842000"/>
            <a:ext cx="1258937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235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22960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64406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51056" y="1803745"/>
            <a:ext cx="574675" cy="3009915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51056" y="367542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2" name="Moins 1"/>
          <p:cNvSpPr/>
          <p:nvPr/>
        </p:nvSpPr>
        <p:spPr>
          <a:xfrm>
            <a:off x="1410992" y="31880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4624911" y="1912949"/>
            <a:ext cx="736865" cy="61805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609233" y="97274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3366FF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5935060" y="189195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3366FF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3366FF"/>
              </a:solidFill>
              <a:latin typeface="Script cole"/>
              <a:cs typeface="Script cole"/>
            </a:endParaRPr>
          </a:p>
        </p:txBody>
      </p:sp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3042943" y="1642511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3042943" y="2985536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3042943" y="4659699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26" name="Forme libre 25"/>
          <p:cNvSpPr/>
          <p:nvPr/>
        </p:nvSpPr>
        <p:spPr>
          <a:xfrm>
            <a:off x="3776368" y="2235325"/>
            <a:ext cx="574675" cy="25511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3776368" y="3649787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805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3042943" y="1642511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10992" y="4218738"/>
            <a:ext cx="64503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517631" y="1642511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643305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8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517631" y="2985536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85536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517631" y="4659868"/>
            <a:ext cx="93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659699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33921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528 - 286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21543" y="5842000"/>
            <a:ext cx="1258937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242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22960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64406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51056" y="2260960"/>
            <a:ext cx="5746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51056" y="367542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2" name="Moins 1"/>
          <p:cNvSpPr/>
          <p:nvPr/>
        </p:nvSpPr>
        <p:spPr>
          <a:xfrm>
            <a:off x="1410992" y="31880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3121080" y="1912949"/>
            <a:ext cx="736865" cy="6180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3105402" y="97274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FF0000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4431229" y="189195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FF0000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FF0000"/>
              </a:solidFill>
              <a:latin typeface="Script cole"/>
              <a:cs typeface="Script cole"/>
            </a:endParaRP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3042943" y="2985536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3042943" y="4659699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</a:p>
        </p:txBody>
      </p:sp>
      <p:sp>
        <p:nvSpPr>
          <p:cNvPr id="26" name="Forme libre 25"/>
          <p:cNvSpPr/>
          <p:nvPr/>
        </p:nvSpPr>
        <p:spPr>
          <a:xfrm>
            <a:off x="3776368" y="1642511"/>
            <a:ext cx="574675" cy="3143926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3776368" y="3649787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39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20" grpId="0"/>
      <p:bldP spid="21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3042943" y="1642511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8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10992" y="4218738"/>
            <a:ext cx="64503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517631" y="1642511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1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013450" y="1643305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0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4517631" y="2985536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6013450" y="2985536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517631" y="4659868"/>
            <a:ext cx="93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9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6013450" y="4659699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33921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810 - 253 </a:t>
            </a:r>
            <a:r>
              <a:rPr lang="fr-FR" sz="4800" dirty="0">
                <a:latin typeface="Script Ecole 2" charset="0"/>
                <a:cs typeface="Script Ecole 2" charset="0"/>
              </a:rPr>
              <a:t>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621543" y="5842000"/>
            <a:ext cx="1258937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597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737350" y="222960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6737350" y="364406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5251056" y="2260960"/>
            <a:ext cx="5746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5251056" y="367542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2" name="Moins 1"/>
          <p:cNvSpPr/>
          <p:nvPr/>
        </p:nvSpPr>
        <p:spPr>
          <a:xfrm>
            <a:off x="1410992" y="318800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3121080" y="1912949"/>
            <a:ext cx="736865" cy="6180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3105402" y="97274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FF0000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4431229" y="101387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FF0000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FF0000"/>
              </a:solidFill>
              <a:latin typeface="Script cole"/>
              <a:cs typeface="Script cole"/>
            </a:endParaRP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3042943" y="2985536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2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3042943" y="4659699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26" name="Forme libre 25"/>
          <p:cNvSpPr/>
          <p:nvPr/>
        </p:nvSpPr>
        <p:spPr>
          <a:xfrm>
            <a:off x="3776368" y="1642511"/>
            <a:ext cx="574675" cy="3143926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3776368" y="3649787"/>
            <a:ext cx="346075" cy="11366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  <a:solidFill>
                <a:srgbClr val="FF0000"/>
              </a:solidFill>
            </a:endParaRPr>
          </a:p>
        </p:txBody>
      </p:sp>
      <p:cxnSp>
        <p:nvCxnSpPr>
          <p:cNvPr id="28" name="Connecteur droit 27"/>
          <p:cNvCxnSpPr/>
          <p:nvPr/>
        </p:nvCxnSpPr>
        <p:spPr>
          <a:xfrm>
            <a:off x="4624911" y="1912949"/>
            <a:ext cx="736865" cy="61805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>
            <a:spLocks noChangeArrowheads="1"/>
          </p:cNvSpPr>
          <p:nvPr/>
        </p:nvSpPr>
        <p:spPr bwMode="auto">
          <a:xfrm>
            <a:off x="4609233" y="97274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3366FF"/>
                </a:solidFill>
                <a:latin typeface="Script cole"/>
                <a:cs typeface="Script cole"/>
              </a:rPr>
              <a:t>4</a:t>
            </a:r>
          </a:p>
        </p:txBody>
      </p:sp>
      <p:sp>
        <p:nvSpPr>
          <p:cNvPr id="30" name="ZoneTexte 29"/>
          <p:cNvSpPr txBox="1">
            <a:spLocks noChangeArrowheads="1"/>
          </p:cNvSpPr>
          <p:nvPr/>
        </p:nvSpPr>
        <p:spPr bwMode="auto">
          <a:xfrm>
            <a:off x="5935060" y="189195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3366FF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3366FF"/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145558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25" grpId="0" animBg="1"/>
      <p:bldP spid="20" grpId="0"/>
      <p:bldP spid="21" grpId="0"/>
      <p:bldP spid="23" grpId="0"/>
      <p:bldP spid="24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8825" r="-1497"/>
          <a:stretch/>
        </p:blipFill>
        <p:spPr>
          <a:xfrm>
            <a:off x="2571138" y="474644"/>
            <a:ext cx="5290162" cy="51308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2713038" y="4040188"/>
            <a:ext cx="51482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84175" y="5842000"/>
            <a:ext cx="2949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4800" dirty="0" smtClean="0">
                <a:latin typeface="Script Ecole 2" charset="0"/>
                <a:cs typeface="Script Ecole 2" charset="0"/>
              </a:rPr>
              <a:t>72 </a:t>
            </a:r>
            <a:r>
              <a:rPr lang="fr-FR" sz="4800" dirty="0">
                <a:latin typeface="Script Ecole 2" charset="0"/>
                <a:cs typeface="Script Ecole 2" charset="0"/>
              </a:rPr>
              <a:t>-</a:t>
            </a:r>
            <a:r>
              <a:rPr lang="fr-FR" sz="4800" dirty="0" smtClean="0">
                <a:latin typeface="Script Ecole 2" charset="0"/>
                <a:cs typeface="Script Ecole 2" charset="0"/>
              </a:rPr>
              <a:t> </a:t>
            </a:r>
            <a:r>
              <a:rPr lang="fr-FR" sz="4800" dirty="0">
                <a:latin typeface="Script Ecole 2" charset="0"/>
                <a:cs typeface="Script Ecole 2" charset="0"/>
              </a:rPr>
              <a:t>37 =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236913" y="5842000"/>
            <a:ext cx="933450" cy="831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latin typeface="Script Ecole 2"/>
                <a:cs typeface="Script Ecole 2"/>
              </a:rPr>
              <a:t>35</a:t>
            </a:r>
            <a:endParaRPr lang="fr-FR" sz="4800" dirty="0"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4439241" y="1499323"/>
            <a:ext cx="938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5966416" y="152154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latin typeface="Script cole"/>
                <a:cs typeface="Script cole"/>
              </a:rPr>
              <a:t>2</a:t>
            </a: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4439241" y="2842348"/>
            <a:ext cx="9382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</a:p>
        </p:txBody>
      </p:sp>
      <p:sp>
        <p:nvSpPr>
          <p:cNvPr id="26" name="ZoneTexte 25"/>
          <p:cNvSpPr txBox="1">
            <a:spLocks noChangeArrowheads="1"/>
          </p:cNvSpPr>
          <p:nvPr/>
        </p:nvSpPr>
        <p:spPr bwMode="auto">
          <a:xfrm>
            <a:off x="5966416" y="2867748"/>
            <a:ext cx="939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7</a:t>
            </a:r>
          </a:p>
        </p:txBody>
      </p:sp>
      <p:sp>
        <p:nvSpPr>
          <p:cNvPr id="27" name="ZoneTexte 26"/>
          <p:cNvSpPr txBox="1">
            <a:spLocks noChangeArrowheads="1"/>
          </p:cNvSpPr>
          <p:nvPr/>
        </p:nvSpPr>
        <p:spPr bwMode="auto">
          <a:xfrm>
            <a:off x="4439241" y="4205148"/>
            <a:ext cx="93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 smtClean="0">
                <a:solidFill>
                  <a:srgbClr val="000000"/>
                </a:solidFill>
                <a:latin typeface="Script cole"/>
                <a:cs typeface="Script cole"/>
              </a:rPr>
              <a:t>3</a:t>
            </a:r>
            <a:endParaRPr lang="fr-FR" sz="6000" dirty="0">
              <a:solidFill>
                <a:srgbClr val="000000"/>
              </a:solidFill>
              <a:latin typeface="Script cole"/>
              <a:cs typeface="Script cole"/>
            </a:endParaRPr>
          </a:p>
        </p:txBody>
      </p:sp>
      <p:sp>
        <p:nvSpPr>
          <p:cNvPr id="28" name="ZoneTexte 27"/>
          <p:cNvSpPr txBox="1">
            <a:spLocks noChangeArrowheads="1"/>
          </p:cNvSpPr>
          <p:nvPr/>
        </p:nvSpPr>
        <p:spPr bwMode="auto">
          <a:xfrm>
            <a:off x="5966416" y="4205148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6000" dirty="0">
                <a:solidFill>
                  <a:srgbClr val="000000"/>
                </a:solidFill>
                <a:latin typeface="Script cole"/>
                <a:cs typeface="Script cole"/>
              </a:rPr>
              <a:t>5</a:t>
            </a:r>
          </a:p>
        </p:txBody>
      </p:sp>
      <p:sp>
        <p:nvSpPr>
          <p:cNvPr id="29" name="Forme libre 28"/>
          <p:cNvSpPr/>
          <p:nvPr/>
        </p:nvSpPr>
        <p:spPr>
          <a:xfrm>
            <a:off x="6690316" y="2104160"/>
            <a:ext cx="561975" cy="255270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0" name="Forme libre 29"/>
          <p:cNvSpPr/>
          <p:nvPr/>
        </p:nvSpPr>
        <p:spPr>
          <a:xfrm>
            <a:off x="6690316" y="3518623"/>
            <a:ext cx="347663" cy="1149350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5172666" y="1521548"/>
            <a:ext cx="574675" cy="3135312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6" name="Forme libre 35"/>
          <p:cNvSpPr/>
          <p:nvPr/>
        </p:nvSpPr>
        <p:spPr>
          <a:xfrm>
            <a:off x="5172666" y="3518623"/>
            <a:ext cx="346075" cy="1138237"/>
          </a:xfrm>
          <a:custGeom>
            <a:avLst/>
            <a:gdLst>
              <a:gd name="connsiteX0" fmla="*/ 40105 w 574963"/>
              <a:gd name="connsiteY0" fmla="*/ 0 h 3422316"/>
              <a:gd name="connsiteX1" fmla="*/ 574842 w 574963"/>
              <a:gd name="connsiteY1" fmla="*/ 1898316 h 3422316"/>
              <a:gd name="connsiteX2" fmla="*/ 0 w 574963"/>
              <a:gd name="connsiteY2" fmla="*/ 3422316 h 3422316"/>
              <a:gd name="connsiteX3" fmla="*/ 0 w 574963"/>
              <a:gd name="connsiteY3" fmla="*/ 3422316 h 342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63" h="3422316">
                <a:moveTo>
                  <a:pt x="40105" y="0"/>
                </a:moveTo>
                <a:cubicBezTo>
                  <a:pt x="310815" y="663965"/>
                  <a:pt x="581526" y="1327930"/>
                  <a:pt x="574842" y="1898316"/>
                </a:cubicBezTo>
                <a:cubicBezTo>
                  <a:pt x="568158" y="2468702"/>
                  <a:pt x="0" y="3422316"/>
                  <a:pt x="0" y="3422316"/>
                </a:cubicBezTo>
                <a:lnTo>
                  <a:pt x="0" y="3422316"/>
                </a:lnTo>
              </a:path>
            </a:pathLst>
          </a:custGeom>
          <a:ln>
            <a:solidFill>
              <a:srgbClr val="3366FF"/>
            </a:solidFill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n>
                <a:solidFill>
                  <a:schemeClr val="tx1"/>
                </a:solidFill>
                <a:tailEnd type="triangle"/>
              </a:ln>
            </a:endParaRPr>
          </a:p>
        </p:txBody>
      </p:sp>
      <p:sp>
        <p:nvSpPr>
          <p:cNvPr id="38" name="Moins 37"/>
          <p:cNvSpPr/>
          <p:nvPr/>
        </p:nvSpPr>
        <p:spPr>
          <a:xfrm>
            <a:off x="3041469" y="3062566"/>
            <a:ext cx="1009758" cy="747154"/>
          </a:xfrm>
          <a:prstGeom prst="mathMinus">
            <a:avLst/>
          </a:prstGeom>
          <a:solidFill>
            <a:srgbClr val="71685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droit 38"/>
          <p:cNvCxnSpPr/>
          <p:nvPr/>
        </p:nvCxnSpPr>
        <p:spPr>
          <a:xfrm>
            <a:off x="4546521" y="1756149"/>
            <a:ext cx="736865" cy="61805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>
            <a:spLocks noChangeArrowheads="1"/>
          </p:cNvSpPr>
          <p:nvPr/>
        </p:nvSpPr>
        <p:spPr bwMode="auto">
          <a:xfrm>
            <a:off x="4530843" y="815948"/>
            <a:ext cx="938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800" dirty="0">
                <a:solidFill>
                  <a:srgbClr val="3366FF"/>
                </a:solidFill>
                <a:latin typeface="Script cole"/>
                <a:cs typeface="Script cole"/>
              </a:rPr>
              <a:t>6</a:t>
            </a:r>
          </a:p>
        </p:txBody>
      </p:sp>
      <p:sp>
        <p:nvSpPr>
          <p:cNvPr id="41" name="ZoneTexte 40"/>
          <p:cNvSpPr txBox="1">
            <a:spLocks noChangeArrowheads="1"/>
          </p:cNvSpPr>
          <p:nvPr/>
        </p:nvSpPr>
        <p:spPr bwMode="auto">
          <a:xfrm>
            <a:off x="5888026" y="1766519"/>
            <a:ext cx="3468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fr-FR" sz="4400" dirty="0" smtClean="0">
                <a:solidFill>
                  <a:srgbClr val="3366FF"/>
                </a:solidFill>
                <a:latin typeface="Script cole"/>
                <a:cs typeface="Script cole"/>
              </a:rPr>
              <a:t>1</a:t>
            </a:r>
            <a:endParaRPr lang="fr-FR" sz="4400" dirty="0">
              <a:solidFill>
                <a:srgbClr val="3366FF"/>
              </a:solidFill>
              <a:latin typeface="Script cole"/>
              <a:cs typeface="Script cole"/>
            </a:endParaRPr>
          </a:p>
        </p:txBody>
      </p:sp>
    </p:spTree>
    <p:extLst>
      <p:ext uri="{BB962C8B-B14F-4D97-AF65-F5344CB8AC3E}">
        <p14:creationId xmlns:p14="http://schemas.microsoft.com/office/powerpoint/2010/main" val="76282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 animBg="1"/>
      <p:bldP spid="22" grpId="0"/>
      <p:bldP spid="23" grpId="0"/>
      <p:bldP spid="24" grpId="0"/>
      <p:bldP spid="26" grpId="0"/>
      <p:bldP spid="27" grpId="0"/>
      <p:bldP spid="28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Thème Office">
  <a:themeElements>
    <a:clrScheme name="Ré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186</Words>
  <Application>Microsoft Macintosh PowerPoint</Application>
  <PresentationFormat>Présentation à l'écran (4:3)</PresentationFormat>
  <Paragraphs>140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La soustraction posée</vt:lpstr>
      <vt:lpstr>Sans retenue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avec retenue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L’addition posée</dc:title>
  <dc:creator>Marie Gabriel</dc:creator>
  <cp:lastModifiedBy>Marie Gabriel</cp:lastModifiedBy>
  <cp:revision>8</cp:revision>
  <dcterms:created xsi:type="dcterms:W3CDTF">2015-11-03T20:25:31Z</dcterms:created>
  <dcterms:modified xsi:type="dcterms:W3CDTF">2016-05-14T20:46:29Z</dcterms:modified>
</cp:coreProperties>
</file>