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300" r:id="rId10"/>
    <p:sldId id="264" r:id="rId11"/>
    <p:sldId id="271" r:id="rId12"/>
    <p:sldId id="265" r:id="rId13"/>
    <p:sldId id="266" r:id="rId14"/>
    <p:sldId id="267" r:id="rId15"/>
    <p:sldId id="272" r:id="rId16"/>
    <p:sldId id="274" r:id="rId17"/>
    <p:sldId id="269" r:id="rId18"/>
    <p:sldId id="273" r:id="rId19"/>
    <p:sldId id="270" r:id="rId20"/>
    <p:sldId id="275" r:id="rId21"/>
    <p:sldId id="301" r:id="rId22"/>
    <p:sldId id="276" r:id="rId23"/>
    <p:sldId id="277" r:id="rId24"/>
    <p:sldId id="302" r:id="rId2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FFFF"/>
    <a:srgbClr val="996633"/>
    <a:srgbClr val="522C80"/>
    <a:srgbClr val="FF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713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-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CBFF61B-8857-804C-84FF-FCBC45D0864D}" type="datetimeFigureOut">
              <a:rPr lang="fr-FR" smtClean="0"/>
              <a:t>22/02/17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DE28D911-6C04-E74B-91CD-2D1FAFFE4A66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4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microsoft.com/office/2007/relationships/hdphoto" Target="../media/hdphoto2.wdp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microsoft.com/office/2007/relationships/hdphoto" Target="../media/hdphoto4.wdp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doubles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avec les perles</a:t>
            </a:r>
            <a:endParaRPr lang="fr-FR" dirty="0"/>
          </a:p>
        </p:txBody>
      </p:sp>
      <p:sp>
        <p:nvSpPr>
          <p:cNvPr id="9" name="Bouton d'action : Personnalisé 8">
            <a:hlinkClick r:id="rId2" action="ppaction://hlinksldjump" highlightClick="1"/>
          </p:cNvPr>
          <p:cNvSpPr/>
          <p:nvPr/>
        </p:nvSpPr>
        <p:spPr>
          <a:xfrm>
            <a:off x="1685306" y="4591333"/>
            <a:ext cx="1620000" cy="612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184B5B"/>
                </a:solidFill>
                <a:latin typeface="Comic Sans MS"/>
                <a:cs typeface="Comic Sans MS"/>
              </a:rPr>
              <a:t>Les doubles de 1 à 6</a:t>
            </a:r>
            <a:endParaRPr lang="fr-FR" sz="1600" dirty="0">
              <a:solidFill>
                <a:srgbClr val="184B5B"/>
              </a:solidFill>
              <a:latin typeface="Comic Sans MS"/>
              <a:cs typeface="Comic Sans MS"/>
            </a:endParaRPr>
          </a:p>
        </p:txBody>
      </p:sp>
      <p:sp>
        <p:nvSpPr>
          <p:cNvPr id="10" name="Bouton d'action : Personnalisé 9">
            <a:hlinkClick r:id="rId3" action="ppaction://hlinksldjump" highlightClick="1"/>
          </p:cNvPr>
          <p:cNvSpPr/>
          <p:nvPr/>
        </p:nvSpPr>
        <p:spPr>
          <a:xfrm>
            <a:off x="3768106" y="4591333"/>
            <a:ext cx="1620000" cy="612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184B5B"/>
                </a:solidFill>
                <a:latin typeface="Comic Sans MS"/>
                <a:cs typeface="Comic Sans MS"/>
              </a:rPr>
              <a:t>Les doubles de 1 à 10</a:t>
            </a:r>
            <a:endParaRPr lang="fr-FR" sz="1600" dirty="0">
              <a:solidFill>
                <a:srgbClr val="184B5B"/>
              </a:solidFill>
              <a:latin typeface="Comic Sans MS"/>
              <a:cs typeface="Comic Sans MS"/>
            </a:endParaRPr>
          </a:p>
        </p:txBody>
      </p:sp>
      <p:sp>
        <p:nvSpPr>
          <p:cNvPr id="11" name="Bouton d'action : Personnalisé 10">
            <a:hlinkClick r:id="rId4" action="ppaction://hlinksldjump" highlightClick="1"/>
          </p:cNvPr>
          <p:cNvSpPr/>
          <p:nvPr/>
        </p:nvSpPr>
        <p:spPr>
          <a:xfrm>
            <a:off x="5870091" y="4591333"/>
            <a:ext cx="1620000" cy="612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184B5B"/>
                </a:solidFill>
                <a:latin typeface="Comic Sans MS"/>
                <a:cs typeface="Comic Sans MS"/>
              </a:rPr>
              <a:t>Mémorisation</a:t>
            </a:r>
            <a:endParaRPr lang="fr-FR" sz="1600" dirty="0">
              <a:solidFill>
                <a:srgbClr val="184B5B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72529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doubles de 1 à 6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24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08719" y="981013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2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686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37084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946399" y="29845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946399" y="372427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517097" y="748404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0080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4</a:t>
            </a:r>
            <a:endParaRPr lang="fr-FR" sz="5400" b="1" cap="all" dirty="0">
              <a:ln w="0"/>
              <a:solidFill>
                <a:srgbClr val="008000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30720" y="5210970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008000"/>
                </a:solidFill>
                <a:latin typeface="Script Ecole 2"/>
                <a:cs typeface="Script Ecole 2"/>
              </a:rPr>
              <a:t>2 + 2 = 4</a:t>
            </a:r>
            <a:endParaRPr lang="fr-FR" sz="4800" b="1" spc="300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7141" t="1756" r="52241" b="90349"/>
          <a:stretch/>
        </p:blipFill>
        <p:spPr>
          <a:xfrm rot="5400000">
            <a:off x="5416777" y="3172312"/>
            <a:ext cx="1825361" cy="70387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7141" t="1756" r="52241" b="90349"/>
          <a:stretch/>
        </p:blipFill>
        <p:spPr>
          <a:xfrm rot="5400000">
            <a:off x="6326911" y="3172312"/>
            <a:ext cx="1825361" cy="70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3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08717" y="842547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6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775750" y="40953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42233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67589" y="609938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522C8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12</a:t>
            </a:r>
            <a:endParaRPr lang="fr-FR" sz="5400" b="1" cap="all" dirty="0">
              <a:ln w="0"/>
              <a:solidFill>
                <a:srgbClr val="522C80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834808" y="5193873"/>
            <a:ext cx="3295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>
                <a:solidFill>
                  <a:srgbClr val="522C80"/>
                </a:solidFill>
                <a:latin typeface="Script Ecole 2"/>
                <a:cs typeface="Script Ecole 2"/>
              </a:rPr>
              <a:t>6</a:t>
            </a:r>
            <a:r>
              <a:rPr lang="fr-FR" sz="4800" b="1" spc="300" dirty="0" smtClean="0">
                <a:solidFill>
                  <a:srgbClr val="522C80"/>
                </a:solidFill>
                <a:latin typeface="Script Ecole 2"/>
                <a:cs typeface="Script Ecole 2"/>
              </a:rPr>
              <a:t> + 6 = 12</a:t>
            </a:r>
            <a:endParaRPr lang="fr-FR" sz="4800" b="1" spc="300" dirty="0">
              <a:solidFill>
                <a:srgbClr val="522C80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775750" y="242233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775750" y="324305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762124" y="324305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762124" y="40953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932774" y="40953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42233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3932774" y="242233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932774" y="324305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2946399" y="324305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2946399" y="40953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/>
          <a:srcRect l="3143" t="23565" r="17766" b="68615"/>
          <a:stretch/>
        </p:blipFill>
        <p:spPr>
          <a:xfrm rot="5400000">
            <a:off x="4986615" y="3360200"/>
            <a:ext cx="2808000" cy="55069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/>
          <a:srcRect l="3143" t="23565" r="17766" b="68615"/>
          <a:stretch/>
        </p:blipFill>
        <p:spPr>
          <a:xfrm rot="5400000">
            <a:off x="5812579" y="3360200"/>
            <a:ext cx="2808000" cy="5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0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04106" y="824210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3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2014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739484" y="591601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6FCF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86399" y="4778375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FF6FCF"/>
                </a:solidFill>
                <a:latin typeface="Script Ecole 2"/>
                <a:cs typeface="Script Ecole 2"/>
              </a:rPr>
              <a:t>3 + 3 = 6</a:t>
            </a:r>
            <a:endParaRPr lang="fr-FR" sz="4800" b="1" spc="300" dirty="0">
              <a:solidFill>
                <a:srgbClr val="FF6FCF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5" y="207184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762124" y="376844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2946399" y="292483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207184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2946399" y="377782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/>
          <a:srcRect t="58327" r="50672" b="35098"/>
          <a:stretch/>
        </p:blipFill>
        <p:spPr>
          <a:xfrm rot="5400000">
            <a:off x="5135928" y="3122645"/>
            <a:ext cx="1763999" cy="46644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/>
          <a:srcRect t="58327" r="50672" b="35098"/>
          <a:stretch/>
        </p:blipFill>
        <p:spPr>
          <a:xfrm rot="5400000">
            <a:off x="6037395" y="3122646"/>
            <a:ext cx="1763999" cy="46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7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 animBg="1"/>
      <p:bldP spid="13" grpId="0" animBg="1"/>
      <p:bldP spid="17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03610" y="833596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5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677111" y="433691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92981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562482" y="600987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00FFFF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10</a:t>
            </a:r>
            <a:endParaRPr lang="fr-FR" sz="5400" b="1" cap="all" dirty="0">
              <a:ln w="0"/>
              <a:solidFill>
                <a:srgbClr val="00FFFF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34481" y="5193873"/>
            <a:ext cx="3641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spc="300" dirty="0" smtClean="0">
                <a:solidFill>
                  <a:srgbClr val="00FFFF"/>
                </a:solidFill>
                <a:latin typeface="Script Ecole 2"/>
                <a:cs typeface="Script Ecole 2"/>
              </a:rPr>
              <a:t>5 + 5 = 10</a:t>
            </a:r>
            <a:endParaRPr lang="fr-FR" sz="5400" spc="300" dirty="0">
              <a:solidFill>
                <a:srgbClr val="00FFFF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677111" y="293919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222125" y="36380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762124" y="4327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4142378" y="4327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93919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4142378" y="293919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486399" y="36380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2946399" y="433691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t="79759" r="37939" b="10378"/>
          <a:stretch/>
        </p:blipFill>
        <p:spPr>
          <a:xfrm rot="5400000">
            <a:off x="5647106" y="3352203"/>
            <a:ext cx="2005940" cy="63238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t="79759" r="37939" b="10378"/>
          <a:stretch/>
        </p:blipFill>
        <p:spPr>
          <a:xfrm rot="5400000">
            <a:off x="6509443" y="3352204"/>
            <a:ext cx="2005940" cy="6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94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5729" y="841375"/>
            <a:ext cx="50104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1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686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946399" y="29845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654107" y="608766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06541" y="4540250"/>
            <a:ext cx="2888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>
                <a:solidFill>
                  <a:srgbClr val="FF0000"/>
                </a:solidFill>
                <a:latin typeface="Script Ecole 2"/>
                <a:cs typeface="Script Ecole 2"/>
              </a:rPr>
              <a:t>1</a:t>
            </a:r>
            <a:r>
              <a:rPr lang="fr-FR" sz="4800" b="1" spc="300" dirty="0" smtClean="0">
                <a:solidFill>
                  <a:srgbClr val="FF0000"/>
                </a:solidFill>
                <a:latin typeface="Script Ecole 2"/>
                <a:cs typeface="Script Ecole 2"/>
              </a:rPr>
              <a:t> + 1 = 2</a:t>
            </a:r>
            <a:endParaRPr lang="fr-FR" sz="4800" b="1" spc="300" dirty="0">
              <a:solidFill>
                <a:srgbClr val="FF0000"/>
              </a:solidFill>
              <a:latin typeface="Script Ecole 2"/>
              <a:cs typeface="Script Ecole 2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6819" t="34031" r="62349" b="57658"/>
          <a:stretch/>
        </p:blipFill>
        <p:spPr>
          <a:xfrm rot="5400000">
            <a:off x="5783006" y="2896956"/>
            <a:ext cx="1010260" cy="5402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6819" t="34031" r="62349" b="57658"/>
          <a:stretch/>
        </p:blipFill>
        <p:spPr>
          <a:xfrm rot="5400000">
            <a:off x="6651054" y="2896957"/>
            <a:ext cx="1010260" cy="5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93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10034" y="841375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4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948365" y="26620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745412" y="608766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29357" y="4889336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cript Ecole 2"/>
                <a:cs typeface="Script Ecole 2"/>
              </a:rPr>
              <a:t>4 + 4 = 8</a:t>
            </a:r>
            <a:endParaRPr lang="fr-FR" sz="4800" b="1" spc="3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cript Ecole 2"/>
              <a:cs typeface="Script Ecole 2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948365" y="341683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762124" y="26620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762124" y="34074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3760158" y="266200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760158" y="341683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2946399" y="267139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2946399" y="341683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6006" t="12593" r="40862" b="80426"/>
          <a:stretch/>
        </p:blipFill>
        <p:spPr>
          <a:xfrm rot="5400000">
            <a:off x="5412260" y="3173228"/>
            <a:ext cx="1797384" cy="46845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6006" t="12593" r="40862" b="80426"/>
          <a:stretch/>
        </p:blipFill>
        <p:spPr>
          <a:xfrm rot="5400000">
            <a:off x="6219007" y="3173228"/>
            <a:ext cx="1797384" cy="4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03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7" grpId="0"/>
      <p:bldP spid="8" grpId="0"/>
      <p:bldP spid="10" grpId="1" animBg="1"/>
      <p:bldP spid="13" grpId="1" animBg="1"/>
      <p:bldP spid="14" grpId="1" animBg="1"/>
      <p:bldP spid="18" grpId="1" animBg="1"/>
      <p:bldP spid="20" grpId="1" animBg="1"/>
      <p:bldP spid="21" grpId="1" animBg="1"/>
      <p:bldP spid="2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672102" y="2934455"/>
            <a:ext cx="1799796" cy="98909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79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doubles de 1 à 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4619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49845" y="839543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5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32907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32907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508717" y="606934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00FFFF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10</a:t>
            </a:r>
            <a:endParaRPr lang="fr-FR" sz="5400" b="1" cap="all" dirty="0">
              <a:ln w="0"/>
              <a:solidFill>
                <a:srgbClr val="00FFFF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12923" y="4938652"/>
            <a:ext cx="3295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spc="300" dirty="0" smtClean="0">
                <a:solidFill>
                  <a:srgbClr val="00FFFF"/>
                </a:solidFill>
                <a:latin typeface="Script Ecole 2"/>
                <a:cs typeface="Script Ecole 2"/>
              </a:rPr>
              <a:t>5 + 5 = 10</a:t>
            </a:r>
            <a:endParaRPr lang="fr-FR" sz="4800" spc="300" dirty="0">
              <a:solidFill>
                <a:srgbClr val="00FFFF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235718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235718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82997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82997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32907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2363108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2382444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32907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t="79759" r="37939" b="10378"/>
          <a:stretch/>
        </p:blipFill>
        <p:spPr>
          <a:xfrm rot="5400000">
            <a:off x="5647106" y="3142610"/>
            <a:ext cx="2005940" cy="63238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t="79759" r="37939" b="10378"/>
          <a:stretch/>
        </p:blipFill>
        <p:spPr>
          <a:xfrm rot="5400000">
            <a:off x="6509443" y="3142611"/>
            <a:ext cx="2005940" cy="6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60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84059" y="824210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2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7656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371633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946399" y="297656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946399" y="371633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92437" y="591601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0080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4</a:t>
            </a:r>
            <a:endParaRPr lang="fr-FR" sz="5400" b="1" cap="all" dirty="0">
              <a:ln w="0"/>
              <a:solidFill>
                <a:srgbClr val="008000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401736" y="4836146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008000"/>
                </a:solidFill>
                <a:latin typeface="Script Ecole 2"/>
                <a:cs typeface="Script Ecole 2"/>
              </a:rPr>
              <a:t>2 + 2 = 4</a:t>
            </a:r>
            <a:endParaRPr lang="fr-FR" sz="4800" b="1" spc="300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7141" t="1756" r="52241" b="90349"/>
          <a:stretch/>
        </p:blipFill>
        <p:spPr>
          <a:xfrm rot="5400000">
            <a:off x="5416777" y="3172312"/>
            <a:ext cx="1825361" cy="70387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7141" t="1756" r="52241" b="90349"/>
          <a:stretch/>
        </p:blipFill>
        <p:spPr>
          <a:xfrm rot="5400000">
            <a:off x="6326911" y="3172312"/>
            <a:ext cx="1825361" cy="70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29632" y="824210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6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305652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305652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88504" y="591601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522C8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12</a:t>
            </a:r>
            <a:endParaRPr lang="fr-FR" sz="5400" b="1" cap="all" dirty="0">
              <a:ln w="0"/>
              <a:solidFill>
                <a:srgbClr val="522C80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57366" y="5320850"/>
            <a:ext cx="3295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>
                <a:solidFill>
                  <a:srgbClr val="522C80"/>
                </a:solidFill>
                <a:latin typeface="Script Ecole 2"/>
                <a:cs typeface="Script Ecole 2"/>
              </a:rPr>
              <a:t>6</a:t>
            </a:r>
            <a:r>
              <a:rPr lang="fr-FR" sz="4800" b="1" spc="300" dirty="0" smtClean="0">
                <a:solidFill>
                  <a:srgbClr val="522C80"/>
                </a:solidFill>
                <a:latin typeface="Script Ecole 2"/>
                <a:cs typeface="Script Ecole 2"/>
              </a:rPr>
              <a:t> + 6 = 12</a:t>
            </a:r>
            <a:endParaRPr lang="fr-FR" sz="4800" b="1" spc="300" dirty="0">
              <a:solidFill>
                <a:srgbClr val="522C80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212293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212293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59572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317874" y="401637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59572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305652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212885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214819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305652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3375024" y="401637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/>
          <a:srcRect l="3143" t="23565" r="17766" b="68615"/>
          <a:stretch/>
        </p:blipFill>
        <p:spPr>
          <a:xfrm rot="5400000">
            <a:off x="4986615" y="3360200"/>
            <a:ext cx="2808000" cy="55069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/>
          <a:srcRect l="3143" t="23565" r="17766" b="68615"/>
          <a:stretch/>
        </p:blipFill>
        <p:spPr>
          <a:xfrm rot="5400000">
            <a:off x="5812579" y="3360200"/>
            <a:ext cx="2808000" cy="5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48139" y="824210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3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2014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683517" y="591601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6FCF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86399" y="5012625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FF6FCF"/>
                </a:solidFill>
                <a:latin typeface="Script Ecole 2"/>
                <a:cs typeface="Script Ecole 2"/>
              </a:rPr>
              <a:t>3 + 3 = 6</a:t>
            </a:r>
            <a:endParaRPr lang="fr-FR" sz="4800" b="1" spc="300" dirty="0">
              <a:solidFill>
                <a:srgbClr val="FF6FCF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5" y="207184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762124" y="376844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2946399" y="292483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207184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2946399" y="377782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/>
          <a:srcRect t="58327" r="50672" b="35098"/>
          <a:stretch/>
        </p:blipFill>
        <p:spPr>
          <a:xfrm rot="5400000">
            <a:off x="5135928" y="3122645"/>
            <a:ext cx="1763999" cy="46644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/>
          <a:srcRect t="58327" r="50672" b="35098"/>
          <a:stretch/>
        </p:blipFill>
        <p:spPr>
          <a:xfrm rot="5400000">
            <a:off x="6037395" y="3122646"/>
            <a:ext cx="1763999" cy="46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7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 animBg="1"/>
      <p:bldP spid="13" grpId="0" animBg="1"/>
      <p:bldP spid="17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29632" y="824210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8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267675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67675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88504" y="591601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996633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16</a:t>
            </a:r>
            <a:endParaRPr lang="fr-FR" sz="5400" b="1" cap="all" dirty="0">
              <a:ln w="0"/>
              <a:solidFill>
                <a:srgbClr val="996633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92710" y="5277264"/>
            <a:ext cx="3295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996633"/>
                </a:solidFill>
                <a:latin typeface="Script Ecole 2"/>
                <a:cs typeface="Script Ecole 2"/>
              </a:rPr>
              <a:t>8 + 8 = 16</a:t>
            </a:r>
            <a:endParaRPr lang="fr-FR" sz="4800" b="1" spc="300" dirty="0">
              <a:solidFill>
                <a:srgbClr val="996633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1743158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1743158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2159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2159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67675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174908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176841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267675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1762125" y="436259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873125" y="34290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1317875" y="39017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3375024" y="388117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2946399" y="3414308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3867399" y="43419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/>
          <a:srcRect l="4426" t="44224" r="3435" b="45565"/>
          <a:stretch/>
        </p:blipFill>
        <p:spPr>
          <a:xfrm rot="5400000">
            <a:off x="4797999" y="3057207"/>
            <a:ext cx="3096000" cy="68058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2"/>
          <a:srcRect l="4426" t="44224" r="3435" b="45565"/>
          <a:stretch/>
        </p:blipFill>
        <p:spPr>
          <a:xfrm rot="5400000">
            <a:off x="5630988" y="3088706"/>
            <a:ext cx="3096000" cy="68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77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57875" y="807045"/>
            <a:ext cx="53235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10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265233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65233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60112" y="574436"/>
            <a:ext cx="952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FFCC66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20</a:t>
            </a:r>
            <a:endParaRPr lang="fr-FR" sz="5400" b="1" cap="all" dirty="0">
              <a:ln w="0"/>
              <a:solidFill>
                <a:srgbClr val="FFCC66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18142" y="5495498"/>
            <a:ext cx="40276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solidFill>
                  <a:srgbClr val="FFCC66"/>
                </a:solidFill>
                <a:latin typeface="Script Ecole 2"/>
                <a:cs typeface="Script Ecole 2"/>
              </a:rPr>
              <a:t>10 + 10 = 20</a:t>
            </a:r>
            <a:endParaRPr lang="fr-FR" sz="4800" b="1" spc="300" dirty="0">
              <a:solidFill>
                <a:srgbClr val="FFCC66"/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171873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171873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191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191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65233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172466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174399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265233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1762125" y="436259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873125" y="34290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1317875" y="39017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3375024" y="38970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2946399" y="343018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3867399" y="43633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873124" y="43633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/>
          <p:cNvSpPr/>
          <p:nvPr/>
        </p:nvSpPr>
        <p:spPr>
          <a:xfrm>
            <a:off x="1762124" y="342975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2946399" y="438714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3867399" y="3478804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54" b="99231" l="6452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3662" y="1743997"/>
            <a:ext cx="428534" cy="3315617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54" b="99231" l="6452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6462" y="1718736"/>
            <a:ext cx="428534" cy="331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53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2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79360" y="824210"/>
            <a:ext cx="50104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1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762124" y="29686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946399" y="29845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587738" y="591601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86399" y="4816048"/>
            <a:ext cx="2888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>
                <a:solidFill>
                  <a:srgbClr val="FF0000"/>
                </a:solidFill>
                <a:latin typeface="Script Ecole 2"/>
                <a:cs typeface="Script Ecole 2"/>
              </a:rPr>
              <a:t>1</a:t>
            </a:r>
            <a:r>
              <a:rPr lang="fr-FR" sz="4800" b="1" spc="300" dirty="0" smtClean="0">
                <a:solidFill>
                  <a:srgbClr val="FF0000"/>
                </a:solidFill>
                <a:latin typeface="Script Ecole 2"/>
                <a:cs typeface="Script Ecole 2"/>
              </a:rPr>
              <a:t> + 1 = 2</a:t>
            </a:r>
            <a:endParaRPr lang="fr-FR" sz="4800" b="1" spc="300" dirty="0">
              <a:solidFill>
                <a:srgbClr val="FF0000"/>
              </a:solidFill>
              <a:latin typeface="Script Ecole 2"/>
              <a:cs typeface="Script Ecole 2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6819" t="34031" r="62349" b="57658"/>
          <a:stretch/>
        </p:blipFill>
        <p:spPr>
          <a:xfrm rot="5400000">
            <a:off x="5783006" y="2896956"/>
            <a:ext cx="1010260" cy="5402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6819" t="34031" r="62349" b="57658"/>
          <a:stretch/>
        </p:blipFill>
        <p:spPr>
          <a:xfrm rot="5400000">
            <a:off x="6651054" y="2896957"/>
            <a:ext cx="1010260" cy="5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5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37146" y="752475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7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264012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64012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496018" y="519866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14</a:t>
            </a:r>
            <a:endParaRPr lang="fr-FR" sz="5400" b="1" cap="all" dirty="0">
              <a:ln w="0">
                <a:solidFill>
                  <a:srgbClr val="000000"/>
                </a:solidFill>
              </a:ln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46399" y="5219700"/>
            <a:ext cx="3295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spc="300" dirty="0">
                <a:latin typeface="Script Ecole 2"/>
                <a:cs typeface="Script Ecole 2"/>
              </a:rPr>
              <a:t>7</a:t>
            </a:r>
            <a:r>
              <a:rPr lang="fr-FR" sz="4800" spc="300" dirty="0" smtClean="0">
                <a:latin typeface="Script Ecole 2"/>
                <a:cs typeface="Script Ecole 2"/>
              </a:rPr>
              <a:t> + 7 = 14</a:t>
            </a:r>
            <a:endParaRPr lang="fr-FR" sz="4800" spc="300" dirty="0"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1706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170652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179314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179314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64012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171245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1731786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264012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1762125" y="436259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873125" y="34290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2946399" y="3414308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3867399" y="434198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/>
          <a:srcRect t="90341" r="17766"/>
          <a:stretch/>
        </p:blipFill>
        <p:spPr>
          <a:xfrm rot="5400000">
            <a:off x="5161702" y="3236234"/>
            <a:ext cx="2669086" cy="621908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2"/>
          <a:srcRect t="90341" r="17766"/>
          <a:stretch/>
        </p:blipFill>
        <p:spPr>
          <a:xfrm rot="5400000">
            <a:off x="5936010" y="3236234"/>
            <a:ext cx="2669086" cy="6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8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81494" y="841375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4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762124" y="266200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616872" y="608766"/>
            <a:ext cx="568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10" name="Ellipse 9"/>
          <p:cNvSpPr/>
          <p:nvPr/>
        </p:nvSpPr>
        <p:spPr>
          <a:xfrm>
            <a:off x="974724" y="266200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762124" y="34074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974724" y="34074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67139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771899" y="2662005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2946399" y="341683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3771899" y="341683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229357" y="4889336"/>
            <a:ext cx="294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cript Ecole 2"/>
                <a:cs typeface="Script Ecole 2"/>
              </a:rPr>
              <a:t>4 + 4 = 8</a:t>
            </a:r>
            <a:endParaRPr lang="fr-FR" sz="4800" b="1" spc="3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cript Ecole 2"/>
              <a:cs typeface="Script Ecole 2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6006" t="12593" r="40862" b="80426"/>
          <a:stretch/>
        </p:blipFill>
        <p:spPr>
          <a:xfrm rot="5400000">
            <a:off x="5412260" y="3173228"/>
            <a:ext cx="1797384" cy="4684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6006" t="12593" r="40862" b="80426"/>
          <a:stretch/>
        </p:blipFill>
        <p:spPr>
          <a:xfrm rot="5400000">
            <a:off x="6219007" y="3173228"/>
            <a:ext cx="1797384" cy="4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85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 animBg="1"/>
      <p:bldP spid="13" grpId="0" animBg="1"/>
      <p:bldP spid="14" grpId="0" animBg="1"/>
      <p:bldP spid="18" grpId="0" animBg="1"/>
      <p:bldP spid="20" grpId="0" animBg="1"/>
      <p:bldP spid="21" grpId="0" animBg="1"/>
      <p:bldP spid="22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5125" y="841375"/>
            <a:ext cx="5092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/>
                <a:cs typeface="Comic Sans MS"/>
              </a:rPr>
              <a:t>Le double de 9 est </a:t>
            </a:r>
            <a:r>
              <a:rPr lang="is-IS" sz="4000" dirty="0" smtClean="0">
                <a:latin typeface="Comic Sans MS"/>
                <a:cs typeface="Comic Sans MS"/>
              </a:rPr>
              <a:t>…</a:t>
            </a:r>
            <a:endParaRPr lang="fr-FR" sz="4000" dirty="0">
              <a:latin typeface="Comic Sans MS"/>
              <a:cs typeface="Comic Sans M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73124" y="26034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62124" y="26034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982747" y="608766"/>
            <a:ext cx="921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solidFill>
                  <a:srgbClr val="18579B"/>
                </a:solidFill>
                <a:effectLst>
                  <a:reflection blurRad="12700" stA="50000" endPos="50000" dist="5000" dir="5400000" sy="-100000" rotWithShape="0"/>
                </a:effectLst>
                <a:latin typeface="Script Ecole 2"/>
                <a:cs typeface="Script Ecole 2"/>
              </a:rPr>
              <a:t>18</a:t>
            </a:r>
            <a:endParaRPr lang="fr-FR" sz="5400" b="1" cap="all" dirty="0">
              <a:ln w="0"/>
              <a:solidFill>
                <a:srgbClr val="18579B"/>
              </a:solidFill>
              <a:effectLst>
                <a:reflection blurRad="12700" stA="50000" endPos="50000" dist="5000" dir="5400000" sy="-100000" rotWithShape="0"/>
              </a:effectLst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45560" y="5384800"/>
            <a:ext cx="3318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spc="300" dirty="0">
                <a:solidFill>
                  <a:schemeClr val="tx2">
                    <a:lumMod val="75000"/>
                    <a:lumOff val="25000"/>
                  </a:schemeClr>
                </a:solidFill>
                <a:latin typeface="Script Ecole 2"/>
                <a:cs typeface="Script Ecole 2"/>
              </a:rPr>
              <a:t>9</a:t>
            </a:r>
            <a:r>
              <a:rPr lang="fr-FR" sz="4800" b="1" spc="3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Script Ecole 2"/>
                <a:cs typeface="Script Ecole 2"/>
              </a:rPr>
              <a:t> + 9 = 18</a:t>
            </a:r>
            <a:endParaRPr lang="fr-FR" sz="4800" b="1" spc="300" dirty="0">
              <a:solidFill>
                <a:schemeClr val="tx2">
                  <a:lumMod val="75000"/>
                  <a:lumOff val="25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762124" y="166989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73124" y="1669892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317874" y="214268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375024" y="2142681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946399" y="26034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2946399" y="167581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867399" y="169515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3867399" y="2603489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1762125" y="436259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873125" y="342900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2946399" y="3430183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3867399" y="43633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873124" y="4363347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/>
          <p:cNvSpPr/>
          <p:nvPr/>
        </p:nvSpPr>
        <p:spPr>
          <a:xfrm>
            <a:off x="1762124" y="342975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2946399" y="4387140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3867399" y="3478804"/>
            <a:ext cx="540000" cy="53975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5" b="100000" l="0" r="98419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4889326" y="3259042"/>
            <a:ext cx="3474967" cy="439522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100000" l="0" r="98419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5765627" y="3259042"/>
            <a:ext cx="3474967" cy="4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8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8" grpId="0" animBg="1"/>
      <p:bldP spid="22" grpId="0" animBg="1"/>
      <p:bldP spid="29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672102" y="2934455"/>
            <a:ext cx="1799796" cy="98909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265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78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16000" y="1735424"/>
            <a:ext cx="2227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008000"/>
                </a:solidFill>
                <a:latin typeface="Script Ecole 2"/>
                <a:cs typeface="Script Ecole 2"/>
              </a:rPr>
              <a:t>2</a:t>
            </a:r>
            <a:r>
              <a:rPr lang="fr-FR" sz="4000" b="1" dirty="0" smtClean="0">
                <a:solidFill>
                  <a:srgbClr val="008000"/>
                </a:solidFill>
                <a:latin typeface="Script Ecole 2"/>
                <a:cs typeface="Script Ecole 2"/>
              </a:rPr>
              <a:t> + 2 = 4</a:t>
            </a:r>
            <a:endParaRPr lang="fr-FR" sz="4000" b="1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16000" y="2652115"/>
            <a:ext cx="2227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6FCF"/>
                </a:solidFill>
                <a:latin typeface="Script Ecole 2"/>
                <a:cs typeface="Script Ecole 2"/>
              </a:rPr>
              <a:t>3</a:t>
            </a:r>
            <a:r>
              <a:rPr lang="fr-FR" sz="4000" b="1" dirty="0" smtClean="0">
                <a:solidFill>
                  <a:srgbClr val="FF6FCF"/>
                </a:solidFill>
                <a:latin typeface="Script Ecole 2"/>
                <a:cs typeface="Script Ecole 2"/>
              </a:rPr>
              <a:t> + 3 = 6</a:t>
            </a:r>
            <a:endParaRPr lang="fr-FR" sz="4000" b="1" dirty="0">
              <a:solidFill>
                <a:srgbClr val="FF6FCF"/>
              </a:solidFill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16000" y="3568806"/>
            <a:ext cx="2227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cript Ecole 2"/>
                <a:cs typeface="Script Ecole 2"/>
              </a:rPr>
              <a:t> + 4 = 8</a:t>
            </a:r>
            <a:endParaRPr lang="fr-FR" sz="4000" b="1" dirty="0">
              <a:solidFill>
                <a:schemeClr val="accent4">
                  <a:lumMod val="60000"/>
                  <a:lumOff val="4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16000" y="4485495"/>
            <a:ext cx="2488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bg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Script Ecole 2"/>
                <a:cs typeface="Script Ecole 2"/>
              </a:rPr>
              <a:t> + 5 = 10</a:t>
            </a:r>
            <a:endParaRPr lang="fr-FR" sz="4000" b="1" dirty="0">
              <a:solidFill>
                <a:schemeClr val="bg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16000" y="818733"/>
            <a:ext cx="2181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800000"/>
                </a:solidFill>
                <a:latin typeface="Script Ecole 2"/>
                <a:cs typeface="Script Ecole 2"/>
              </a:rPr>
              <a:t>1 + 1 = 2</a:t>
            </a:r>
            <a:endParaRPr lang="fr-FR" sz="4000" b="1" dirty="0">
              <a:solidFill>
                <a:srgbClr val="800000"/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12182" y="1735424"/>
            <a:ext cx="2488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cript Ecole 2"/>
                <a:cs typeface="Script Ecole 2"/>
              </a:rPr>
              <a:t>7 + 7 = 14</a:t>
            </a:r>
            <a:endParaRPr lang="fr-FR" sz="4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112182" y="2652115"/>
            <a:ext cx="2488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996633"/>
                </a:solidFill>
                <a:latin typeface="Script Ecole 2"/>
                <a:cs typeface="Script Ecole 2"/>
              </a:rPr>
              <a:t>8 + 8 = 16</a:t>
            </a:r>
            <a:endParaRPr lang="fr-FR" sz="4000" b="1" dirty="0">
              <a:solidFill>
                <a:srgbClr val="996633"/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112182" y="3568806"/>
            <a:ext cx="25077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000090"/>
                </a:solidFill>
                <a:latin typeface="Script Ecole 2"/>
                <a:cs typeface="Script Ecole 2"/>
              </a:rPr>
              <a:t>9 + 9 = 18</a:t>
            </a:r>
            <a:endParaRPr lang="fr-FR" sz="4000" b="1" dirty="0">
              <a:solidFill>
                <a:srgbClr val="000090"/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112182" y="4485495"/>
            <a:ext cx="3034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chemeClr val="accent4">
                    <a:lumMod val="75000"/>
                  </a:schemeClr>
                </a:solidFill>
                <a:latin typeface="Script Ecole 2"/>
                <a:cs typeface="Script Ecole 2"/>
              </a:rPr>
              <a:t>10 + 10 = 20</a:t>
            </a:r>
            <a:endParaRPr lang="fr-FR" sz="4000" b="1" dirty="0">
              <a:solidFill>
                <a:schemeClr val="accent4">
                  <a:lumMod val="75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112182" y="818733"/>
            <a:ext cx="2488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522C80"/>
                </a:solidFill>
                <a:latin typeface="Script Ecole 2"/>
                <a:cs typeface="Script Ecole 2"/>
              </a:rPr>
              <a:t>6</a:t>
            </a:r>
            <a:r>
              <a:rPr lang="fr-FR" sz="4000" b="1" dirty="0" smtClean="0">
                <a:solidFill>
                  <a:srgbClr val="522C80"/>
                </a:solidFill>
                <a:latin typeface="Script Ecole 2"/>
                <a:cs typeface="Script Ecole 2"/>
              </a:rPr>
              <a:t> + 6 = 12</a:t>
            </a:r>
            <a:endParaRPr lang="fr-FR" sz="4000" b="1" dirty="0">
              <a:solidFill>
                <a:srgbClr val="522C80"/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120531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672102" y="2934455"/>
            <a:ext cx="1799796" cy="98909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265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Brise.thmx</Template>
  <TotalTime>156</TotalTime>
  <Words>270</Words>
  <Application>Microsoft Macintosh PowerPoint</Application>
  <PresentationFormat>Présentation à l'écran (4:3)</PresentationFormat>
  <Paragraphs>65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Brise</vt:lpstr>
      <vt:lpstr>Les doubles  avec les perles</vt:lpstr>
      <vt:lpstr>Les doubles de 1 à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doubles de 1 à 10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Mémorisation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doubles et les moitiés</dc:title>
  <dc:creator>Marie Gabriel</dc:creator>
  <cp:lastModifiedBy>Marie Gabriel</cp:lastModifiedBy>
  <cp:revision>16</cp:revision>
  <dcterms:created xsi:type="dcterms:W3CDTF">2015-11-26T19:30:26Z</dcterms:created>
  <dcterms:modified xsi:type="dcterms:W3CDTF">2017-02-22T21:20:17Z</dcterms:modified>
</cp:coreProperties>
</file>