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1" r:id="rId4"/>
    <p:sldId id="258" r:id="rId5"/>
    <p:sldId id="259" r:id="rId6"/>
    <p:sldId id="260" r:id="rId7"/>
  </p:sldIdLst>
  <p:sldSz cx="6858000" cy="9906000" type="A4"/>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828" autoAdjust="0"/>
  </p:normalViewPr>
  <p:slideViewPr>
    <p:cSldViewPr snapToGrid="0" snapToObjects="1" showGuides="1">
      <p:cViewPr>
        <p:scale>
          <a:sx n="150" d="100"/>
          <a:sy n="150" d="100"/>
        </p:scale>
        <p:origin x="-408" y="4408"/>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3077282"/>
            <a:ext cx="5829300" cy="2123369"/>
          </a:xfrm>
        </p:spPr>
        <p:txBody>
          <a:bodyPr/>
          <a:lstStyle/>
          <a:p>
            <a:r>
              <a:rPr lang="fr-FR" smtClean="0"/>
              <a:t>Cliquez et modifiez le titre</a:t>
            </a:r>
            <a:endParaRPr lang="fr-FR"/>
          </a:p>
        </p:txBody>
      </p:sp>
      <p:sp>
        <p:nvSpPr>
          <p:cNvPr id="3" name="Sous-titr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F2F7CEFC-EE94-354E-9A16-2DC6526422C2}" type="datetimeFigureOut">
              <a:rPr lang="fr-FR" smtClean="0"/>
              <a:t>01/02/17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2880232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2F7CEFC-EE94-354E-9A16-2DC6526422C2}" type="datetimeFigureOut">
              <a:rPr lang="fr-FR" smtClean="0"/>
              <a:t>01/02/17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2400318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6365523"/>
            <a:ext cx="5829300" cy="1967442"/>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F2F7CEFC-EE94-354E-9A16-2DC6526422C2}" type="datetimeFigureOut">
              <a:rPr lang="fr-FR" smtClean="0"/>
              <a:t>01/02/17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700161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342900" y="2311401"/>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3486150" y="2311401"/>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2F7CEFC-EE94-354E-9A16-2DC6526422C2}" type="datetimeFigureOut">
              <a:rPr lang="fr-FR" smtClean="0"/>
              <a:t>01/02/17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426045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2F7CEFC-EE94-354E-9A16-2DC6526422C2}" type="datetimeFigureOut">
              <a:rPr lang="fr-FR" smtClean="0"/>
              <a:t>01/02/17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1651911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F2F7CEFC-EE94-354E-9A16-2DC6526422C2}" type="datetimeFigureOut">
              <a:rPr lang="fr-FR" smtClean="0"/>
              <a:t>01/02/17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1244110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2F7CEFC-EE94-354E-9A16-2DC6526422C2}" type="datetimeFigureOut">
              <a:rPr lang="fr-FR" smtClean="0"/>
              <a:t>01/02/17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1682578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0" y="394405"/>
            <a:ext cx="2256235" cy="1678517"/>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2F7CEFC-EE94-354E-9A16-2DC6526422C2}" type="datetimeFigureOut">
              <a:rPr lang="fr-FR" smtClean="0"/>
              <a:t>01/02/17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1182506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6934200"/>
            <a:ext cx="4114800" cy="818622"/>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lang="fr-FR"/>
          </a:p>
        </p:txBody>
      </p:sp>
      <p:sp>
        <p:nvSpPr>
          <p:cNvPr id="4" name="Espace réservé du texte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2F7CEFC-EE94-354E-9A16-2DC6526422C2}" type="datetimeFigureOut">
              <a:rPr lang="fr-FR" smtClean="0"/>
              <a:t>01/02/17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1401564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2F7CEFC-EE94-354E-9A16-2DC6526422C2}" type="datetimeFigureOut">
              <a:rPr lang="fr-FR" smtClean="0"/>
              <a:t>01/02/17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1736649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396700"/>
            <a:ext cx="1543050" cy="8452203"/>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342900" y="396700"/>
            <a:ext cx="4514850" cy="845220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2F7CEFC-EE94-354E-9A16-2DC6526422C2}" type="datetimeFigureOut">
              <a:rPr lang="fr-FR" smtClean="0"/>
              <a:t>01/02/17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1CEA52-BBBD-6E44-8BB2-94BB7E2E3344}" type="slidenum">
              <a:rPr lang="fr-FR" smtClean="0"/>
              <a:t>‹#›</a:t>
            </a:fld>
            <a:endParaRPr lang="fr-FR"/>
          </a:p>
        </p:txBody>
      </p:sp>
    </p:spTree>
    <p:extLst>
      <p:ext uri="{BB962C8B-B14F-4D97-AF65-F5344CB8AC3E}">
        <p14:creationId xmlns:p14="http://schemas.microsoft.com/office/powerpoint/2010/main" val="25697989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F2F7CEFC-EE94-354E-9A16-2DC6526422C2}" type="datetimeFigureOut">
              <a:rPr lang="fr-FR" smtClean="0"/>
              <a:t>01/02/17</a:t>
            </a:fld>
            <a:endParaRPr lang="fr-FR"/>
          </a:p>
        </p:txBody>
      </p:sp>
      <p:sp>
        <p:nvSpPr>
          <p:cNvPr id="5" name="Espace réservé du pied de page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181CEA52-BBBD-6E44-8BB2-94BB7E2E3344}" type="slidenum">
              <a:rPr lang="fr-FR" smtClean="0"/>
              <a:t>‹#›</a:t>
            </a:fld>
            <a:endParaRPr lang="fr-FR"/>
          </a:p>
        </p:txBody>
      </p:sp>
    </p:spTree>
    <p:extLst>
      <p:ext uri="{BB962C8B-B14F-4D97-AF65-F5344CB8AC3E}">
        <p14:creationId xmlns:p14="http://schemas.microsoft.com/office/powerpoint/2010/main" val="1893758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8.jpeg"/><Relationship Id="rId12" Type="http://schemas.microsoft.com/office/2007/relationships/hdphoto" Target="../media/hdphoto3.wdp"/><Relationship Id="rId13" Type="http://schemas.openxmlformats.org/officeDocument/2006/relationships/image" Target="../media/image9.png"/><Relationship Id="rId14" Type="http://schemas.microsoft.com/office/2007/relationships/hdphoto" Target="../media/hdphoto4.wdp"/><Relationship Id="rId15" Type="http://schemas.openxmlformats.org/officeDocument/2006/relationships/image" Target="../media/image10.png"/><Relationship Id="rId16" Type="http://schemas.microsoft.com/office/2007/relationships/hdphoto" Target="../media/hdphoto5.wdp"/><Relationship Id="rId1" Type="http://schemas.openxmlformats.org/officeDocument/2006/relationships/slideLayout" Target="../slideLayouts/slideLayout7.xml"/><Relationship Id="rId2" Type="http://schemas.openxmlformats.org/officeDocument/2006/relationships/image" Target="../media/image1.jpeg"/><Relationship Id="rId3" Type="http://schemas.microsoft.com/office/2007/relationships/hdphoto" Target="../media/hdphoto1.wdp"/><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eg"/><Relationship Id="rId7" Type="http://schemas.microsoft.com/office/2007/relationships/hdphoto" Target="../media/hdphoto2.wdp"/><Relationship Id="rId8" Type="http://schemas.openxmlformats.org/officeDocument/2006/relationships/image" Target="../media/image5.png"/><Relationship Id="rId9" Type="http://schemas.openxmlformats.org/officeDocument/2006/relationships/image" Target="../media/image6.png"/><Relationship Id="rId10" Type="http://schemas.openxmlformats.org/officeDocument/2006/relationships/image" Target="../media/image7.png"/></Relationships>
</file>

<file path=ppt/slides/_rels/slide2.xml.rels><?xml version="1.0" encoding="UTF-8" standalone="yes"?>
<Relationships xmlns="http://schemas.openxmlformats.org/package/2006/relationships"><Relationship Id="rId11" Type="http://schemas.openxmlformats.org/officeDocument/2006/relationships/image" Target="../media/image17.png"/><Relationship Id="rId12" Type="http://schemas.openxmlformats.org/officeDocument/2006/relationships/image" Target="../media/image18.png"/><Relationship Id="rId13" Type="http://schemas.openxmlformats.org/officeDocument/2006/relationships/image" Target="../media/image19.png"/><Relationship Id="rId14" Type="http://schemas.openxmlformats.org/officeDocument/2006/relationships/image" Target="../media/image20.jpeg"/><Relationship Id="rId15" Type="http://schemas.microsoft.com/office/2007/relationships/hdphoto" Target="../media/hdphoto7.wdp"/><Relationship Id="rId16" Type="http://schemas.openxmlformats.org/officeDocument/2006/relationships/image" Target="../media/image21.png"/><Relationship Id="rId17" Type="http://schemas.microsoft.com/office/2007/relationships/hdphoto" Target="../media/hdphoto8.wdp"/><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wmf"/><Relationship Id="rId8" Type="http://schemas.openxmlformats.org/officeDocument/2006/relationships/image" Target="../media/image15.png"/><Relationship Id="rId9" Type="http://schemas.openxmlformats.org/officeDocument/2006/relationships/image" Target="../media/image16.jpeg"/><Relationship Id="rId10" Type="http://schemas.microsoft.com/office/2007/relationships/hdphoto" Target="../media/hdphoto6.wdp"/></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4" Type="http://schemas.microsoft.com/office/2007/relationships/hdphoto" Target="../media/hdphoto8.wdp"/><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5.jpeg"/><Relationship Id="rId9" Type="http://schemas.microsoft.com/office/2007/relationships/hdphoto" Target="../media/hdphoto9.wdp"/><Relationship Id="rId10" Type="http://schemas.openxmlformats.org/officeDocument/2006/relationships/image" Target="../media/image26.png"/><Relationship Id="rId11"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4" Type="http://schemas.microsoft.com/office/2007/relationships/hdphoto" Target="../media/hdphoto8.wdp"/><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11.png"/><Relationship Id="rId9" Type="http://schemas.openxmlformats.org/officeDocument/2006/relationships/image" Target="../media/image31.png"/><Relationship Id="rId10"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4" Type="http://schemas.microsoft.com/office/2007/relationships/hdphoto" Target="../media/hdphoto8.wdp"/><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png"/><Relationship Id="rId10" Type="http://schemas.openxmlformats.org/officeDocument/2006/relationships/image" Target="../media/image38.png"/><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4" Type="http://schemas.microsoft.com/office/2007/relationships/hdphoto" Target="../media/hdphoto8.wdp"/><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429086" y="90837"/>
            <a:ext cx="1982047" cy="483457"/>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b="1" dirty="0" smtClean="0">
                <a:solidFill>
                  <a:srgbClr val="000000"/>
                </a:solidFill>
                <a:latin typeface="Comic Sans MS"/>
                <a:ea typeface="ＭＳ 明朝"/>
                <a:cs typeface="Times New Roman"/>
              </a:rPr>
              <a:t>La lettre y</a:t>
            </a:r>
            <a:endParaRPr lang="fr-FR" sz="1200" b="1" dirty="0">
              <a:effectLst/>
              <a:ea typeface="ＭＳ 明朝"/>
              <a:cs typeface="Times New Roman"/>
            </a:endParaRPr>
          </a:p>
        </p:txBody>
      </p:sp>
      <p:sp>
        <p:nvSpPr>
          <p:cNvPr id="5" name="Rectangle à coins arrondis 4"/>
          <p:cNvSpPr/>
          <p:nvPr/>
        </p:nvSpPr>
        <p:spPr>
          <a:xfrm>
            <a:off x="90382" y="91670"/>
            <a:ext cx="2263352" cy="484092"/>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pPr>
              <a:spcAft>
                <a:spcPts val="600"/>
              </a:spcAft>
            </a:pPr>
            <a:r>
              <a:rPr lang="fr-FR" sz="1000" dirty="0">
                <a:solidFill>
                  <a:srgbClr val="000000"/>
                </a:solidFill>
                <a:effectLst/>
                <a:latin typeface="Comic Sans MS"/>
                <a:ea typeface="ＭＳ 明朝"/>
                <a:cs typeface="Times New Roman"/>
              </a:rPr>
              <a:t>Prénom : </a:t>
            </a:r>
            <a:endParaRPr lang="fr-FR" sz="1200" dirty="0">
              <a:effectLst/>
              <a:ea typeface="ＭＳ 明朝"/>
              <a:cs typeface="Times New Roman"/>
            </a:endParaRPr>
          </a:p>
          <a:p>
            <a:pPr>
              <a:spcAft>
                <a:spcPts val="600"/>
              </a:spcAft>
            </a:pPr>
            <a:r>
              <a:rPr lang="fr-FR" sz="1000" dirty="0">
                <a:solidFill>
                  <a:srgbClr val="000000"/>
                </a:solidFill>
                <a:effectLst/>
                <a:latin typeface="Comic Sans MS"/>
                <a:ea typeface="ＭＳ 明朝"/>
                <a:cs typeface="Times New Roman"/>
              </a:rPr>
              <a:t>Date : </a:t>
            </a:r>
            <a:endParaRPr lang="fr-FR" sz="1200" dirty="0">
              <a:effectLst/>
              <a:ea typeface="ＭＳ 明朝"/>
              <a:cs typeface="Times New Roman"/>
            </a:endParaRPr>
          </a:p>
        </p:txBody>
      </p:sp>
      <p:sp>
        <p:nvSpPr>
          <p:cNvPr id="6" name="Carré corné 5"/>
          <p:cNvSpPr/>
          <p:nvPr/>
        </p:nvSpPr>
        <p:spPr>
          <a:xfrm rot="314074">
            <a:off x="5440891" y="148844"/>
            <a:ext cx="1292860" cy="464820"/>
          </a:xfrm>
          <a:prstGeom prst="foldedCorner">
            <a:avLst/>
          </a:prstGeom>
          <a:gradFill flip="none" rotWithShape="1">
            <a:gsLst>
              <a:gs pos="0">
                <a:srgbClr val="BFBFBF"/>
              </a:gs>
              <a:gs pos="100000">
                <a:srgbClr val="FFFFFF"/>
              </a:gs>
            </a:gsLst>
            <a:path path="shape">
              <a:fillToRect l="50000" t="50000" r="50000" b="50000"/>
            </a:path>
            <a:tileRect/>
          </a:gradFill>
          <a:ln>
            <a:solidFill>
              <a:schemeClr val="tx1"/>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dirty="0" smtClean="0">
                <a:solidFill>
                  <a:srgbClr val="000000"/>
                </a:solidFill>
                <a:effectLst/>
                <a:latin typeface="Comic Sans MS"/>
                <a:ea typeface="ＭＳ 明朝"/>
                <a:cs typeface="Times New Roman"/>
              </a:rPr>
              <a:t>Lecture</a:t>
            </a:r>
            <a:endParaRPr lang="fr-FR" sz="1200" dirty="0">
              <a:effectLst/>
              <a:ea typeface="ＭＳ 明朝"/>
              <a:cs typeface="Times New Roman"/>
            </a:endParaRPr>
          </a:p>
        </p:txBody>
      </p:sp>
      <p:graphicFrame>
        <p:nvGraphicFramePr>
          <p:cNvPr id="7" name="Tableau 6"/>
          <p:cNvGraphicFramePr>
            <a:graphicFrameLocks noGrp="1"/>
          </p:cNvGraphicFramePr>
          <p:nvPr>
            <p:extLst>
              <p:ext uri="{D42A27DB-BD31-4B8C-83A1-F6EECF244321}">
                <p14:modId xmlns:p14="http://schemas.microsoft.com/office/powerpoint/2010/main" val="1212308472"/>
              </p:ext>
            </p:extLst>
          </p:nvPr>
        </p:nvGraphicFramePr>
        <p:xfrm>
          <a:off x="132997" y="1261470"/>
          <a:ext cx="6612144" cy="853476"/>
        </p:xfrm>
        <a:graphic>
          <a:graphicData uri="http://schemas.openxmlformats.org/drawingml/2006/table">
            <a:tbl>
              <a:tblPr firstRow="1" bandRow="1">
                <a:tableStyleId>{5940675A-B579-460E-94D1-54222C63F5DA}</a:tableStyleId>
              </a:tblPr>
              <a:tblGrid>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tblGrid>
              <a:tr h="426738">
                <a:tc>
                  <a:txBody>
                    <a:bodyPr/>
                    <a:lstStyle/>
                    <a:p>
                      <a:pPr algn="ctr"/>
                      <a:r>
                        <a:rPr lang="fr-FR" dirty="0" smtClean="0"/>
                        <a:t>y</a:t>
                      </a:r>
                      <a:endParaRPr lang="fr-FR" dirty="0"/>
                    </a:p>
                  </a:txBody>
                  <a:tcPr anchor="ctr">
                    <a:solidFill>
                      <a:schemeClr val="bg1"/>
                    </a:solidFill>
                  </a:tcPr>
                </a:tc>
                <a:tc>
                  <a:txBody>
                    <a:bodyPr/>
                    <a:lstStyle/>
                    <a:p>
                      <a:pPr algn="ctr"/>
                      <a:r>
                        <a:rPr lang="fr-FR" dirty="0" smtClean="0"/>
                        <a:t>j</a:t>
                      </a:r>
                      <a:endParaRPr lang="fr-FR" dirty="0"/>
                    </a:p>
                  </a:txBody>
                  <a:tcPr anchor="ctr">
                    <a:solidFill>
                      <a:schemeClr val="bg1"/>
                    </a:solidFill>
                  </a:tcPr>
                </a:tc>
                <a:tc>
                  <a:txBody>
                    <a:bodyPr/>
                    <a:lstStyle/>
                    <a:p>
                      <a:pPr algn="ctr"/>
                      <a:r>
                        <a:rPr lang="fr-FR" dirty="0" smtClean="0">
                          <a:latin typeface="Cursivestandard"/>
                          <a:cs typeface="Cursivestandard"/>
                        </a:rPr>
                        <a:t>Y</a:t>
                      </a:r>
                      <a:endParaRPr lang="fr-FR" dirty="0">
                        <a:latin typeface="Cursivestandard"/>
                        <a:cs typeface="Cursivestandard"/>
                      </a:endParaRPr>
                    </a:p>
                  </a:txBody>
                  <a:tcPr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j</a:t>
                      </a:r>
                      <a:endParaRPr lang="fr-FR" dirty="0">
                        <a:latin typeface="Cursivestandard"/>
                        <a:cs typeface="Cursivestandard"/>
                      </a:endParaRPr>
                    </a:p>
                  </a:txBody>
                  <a:tcPr anchor="ctr">
                    <a:solidFill>
                      <a:schemeClr val="bg1"/>
                    </a:solidFill>
                  </a:tcPr>
                </a:tc>
                <a:tc>
                  <a:txBody>
                    <a:bodyPr/>
                    <a:lstStyle/>
                    <a:p>
                      <a:pPr algn="ctr"/>
                      <a:r>
                        <a:rPr lang="fr-FR" dirty="0" smtClean="0"/>
                        <a:t>o</a:t>
                      </a:r>
                      <a:endParaRPr lang="fr-FR" dirty="0"/>
                    </a:p>
                  </a:txBody>
                  <a:tcPr anchor="ctr">
                    <a:solidFill>
                      <a:schemeClr val="bg1"/>
                    </a:solidFill>
                  </a:tcPr>
                </a:tc>
                <a:tc>
                  <a:txBody>
                    <a:bodyPr/>
                    <a:lstStyle/>
                    <a:p>
                      <a:pPr algn="ctr"/>
                      <a:r>
                        <a:rPr lang="fr-FR" dirty="0" smtClean="0">
                          <a:latin typeface="Script Ecole 2"/>
                          <a:cs typeface="Script Ecole 2"/>
                        </a:rPr>
                        <a:t>Y</a:t>
                      </a:r>
                      <a:endParaRPr lang="fr-FR" dirty="0">
                        <a:latin typeface="Script Ecole 2"/>
                        <a:cs typeface="Script Ecole 2"/>
                      </a:endParaRPr>
                    </a:p>
                  </a:txBody>
                  <a:tcPr anchor="ctr">
                    <a:solidFill>
                      <a:schemeClr val="bg1"/>
                    </a:solidFill>
                  </a:tcPr>
                </a:tc>
                <a:tc>
                  <a:txBody>
                    <a:bodyPr/>
                    <a:lstStyle/>
                    <a:p>
                      <a:pPr algn="ctr"/>
                      <a:r>
                        <a:rPr lang="fr-FR" dirty="0" smtClean="0"/>
                        <a:t>g</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t>j</a:t>
                      </a:r>
                      <a:endParaRPr lang="fr-FR" dirty="0"/>
                    </a:p>
                  </a:txBody>
                  <a:tcPr anchor="ctr">
                    <a:solidFill>
                      <a:schemeClr val="bg1"/>
                    </a:solidFill>
                  </a:tcPr>
                </a:tc>
                <a:tc>
                  <a:txBody>
                    <a:bodyPr/>
                    <a:lstStyle/>
                    <a:p>
                      <a:pPr algn="ctr"/>
                      <a:r>
                        <a:rPr lang="fr-FR" dirty="0" smtClean="0">
                          <a:latin typeface="Cursivestandard"/>
                          <a:cs typeface="Cursivestandard"/>
                        </a:rPr>
                        <a:t>J</a:t>
                      </a:r>
                      <a:endParaRPr lang="fr-FR" dirty="0">
                        <a:latin typeface="Cursivestandard"/>
                        <a:cs typeface="Cursivestandard"/>
                      </a:endParaRPr>
                    </a:p>
                  </a:txBody>
                  <a:tcPr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y</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L</a:t>
                      </a:r>
                      <a:endParaRPr lang="fr-FR" dirty="0">
                        <a:latin typeface="Cursivestandard"/>
                        <a:cs typeface="Cursivestandard"/>
                      </a:endParaRPr>
                    </a:p>
                  </a:txBody>
                  <a:tcPr anchor="ctr">
                    <a:solidFill>
                      <a:schemeClr val="bg1"/>
                    </a:solidFill>
                  </a:tcPr>
                </a:tc>
                <a:tc>
                  <a:txBody>
                    <a:bodyPr/>
                    <a:lstStyle/>
                    <a:p>
                      <a:pPr algn="ctr"/>
                      <a:r>
                        <a:rPr lang="fr-FR" dirty="0" smtClean="0"/>
                        <a:t>g</a:t>
                      </a:r>
                      <a:endParaRPr lang="fr-FR" dirty="0"/>
                    </a:p>
                  </a:txBody>
                  <a:tcPr anchor="ctr">
                    <a:solidFill>
                      <a:schemeClr val="bg1"/>
                    </a:solidFill>
                  </a:tcPr>
                </a:tc>
                <a:tc>
                  <a:txBody>
                    <a:bodyPr/>
                    <a:lstStyle/>
                    <a:p>
                      <a:pPr algn="ctr"/>
                      <a:r>
                        <a:rPr lang="fr-FR" dirty="0" smtClean="0"/>
                        <a:t>i</a:t>
                      </a:r>
                      <a:endParaRPr lang="fr-FR" dirty="0"/>
                    </a:p>
                  </a:txBody>
                  <a:tcPr anchor="ctr">
                    <a:solidFill>
                      <a:schemeClr val="bg1"/>
                    </a:solidFill>
                  </a:tcPr>
                </a:tc>
                <a:tc>
                  <a:txBody>
                    <a:bodyPr/>
                    <a:lstStyle/>
                    <a:p>
                      <a:pPr algn="ctr"/>
                      <a:r>
                        <a:rPr lang="fr-FR" dirty="0" smtClean="0"/>
                        <a:t>j</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y</a:t>
                      </a:r>
                      <a:endParaRPr lang="fr-FR" dirty="0">
                        <a:latin typeface="Cursivestandard"/>
                        <a:cs typeface="Cursivestandard"/>
                      </a:endParaRPr>
                    </a:p>
                  </a:txBody>
                  <a:tcPr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g</a:t>
                      </a:r>
                      <a:endParaRPr lang="fr-FR" dirty="0">
                        <a:latin typeface="Cursivestandard"/>
                        <a:cs typeface="Cursivestandard"/>
                      </a:endParaRPr>
                    </a:p>
                  </a:txBody>
                  <a:tcPr anchor="ctr">
                    <a:solidFill>
                      <a:schemeClr val="bg1"/>
                    </a:solidFill>
                  </a:tcPr>
                </a:tc>
                <a:tc>
                  <a:txBody>
                    <a:bodyPr/>
                    <a:lstStyle/>
                    <a:p>
                      <a:pPr algn="ctr"/>
                      <a:r>
                        <a:rPr lang="fr-FR" dirty="0" smtClean="0"/>
                        <a:t>N</a:t>
                      </a:r>
                      <a:endParaRPr lang="fr-FR" dirty="0"/>
                    </a:p>
                  </a:txBody>
                  <a:tcPr anchor="ctr">
                    <a:solidFill>
                      <a:schemeClr val="bg1"/>
                    </a:solidFill>
                  </a:tcPr>
                </a:tc>
                <a:tc>
                  <a:txBody>
                    <a:bodyPr/>
                    <a:lstStyle/>
                    <a:p>
                      <a:pPr algn="ctr"/>
                      <a:r>
                        <a:rPr lang="fr-FR" dirty="0" smtClean="0"/>
                        <a:t>u</a:t>
                      </a:r>
                      <a:endParaRPr lang="fr-FR" dirty="0"/>
                    </a:p>
                  </a:txBody>
                  <a:tcPr anchor="ctr">
                    <a:solidFill>
                      <a:schemeClr val="bg1"/>
                    </a:solidFill>
                  </a:tcPr>
                </a:tc>
              </a:tr>
              <a:tr h="426738">
                <a:tc>
                  <a:txBody>
                    <a:bodyPr/>
                    <a:lstStyle/>
                    <a:p>
                      <a:pPr algn="ctr"/>
                      <a:r>
                        <a:rPr lang="fr-FR" dirty="0" smtClean="0"/>
                        <a:t>Y</a:t>
                      </a:r>
                      <a:endParaRPr lang="fr-FR" dirty="0"/>
                    </a:p>
                  </a:txBody>
                  <a:tcPr anchor="ctr">
                    <a:solidFill>
                      <a:schemeClr val="bg1"/>
                    </a:solidFill>
                  </a:tcPr>
                </a:tc>
                <a:tc>
                  <a:txBody>
                    <a:bodyPr/>
                    <a:lstStyle/>
                    <a:p>
                      <a:pPr algn="ctr"/>
                      <a:r>
                        <a:rPr lang="fr-FR" dirty="0" smtClean="0">
                          <a:latin typeface="Script Ecole 2"/>
                          <a:cs typeface="Script Ecole 2"/>
                        </a:rPr>
                        <a:t>i</a:t>
                      </a:r>
                      <a:endParaRPr lang="fr-FR" dirty="0">
                        <a:latin typeface="Script Ecole 2"/>
                        <a:cs typeface="Script Ecole 2"/>
                      </a:endParaRPr>
                    </a:p>
                  </a:txBody>
                  <a:tcPr anchor="ctr">
                    <a:solidFill>
                      <a:schemeClr val="bg1"/>
                    </a:solidFill>
                  </a:tcPr>
                </a:tc>
                <a:tc>
                  <a:txBody>
                    <a:bodyPr/>
                    <a:lstStyle/>
                    <a:p>
                      <a:pPr algn="ctr"/>
                      <a:r>
                        <a:rPr lang="fr-FR" dirty="0" smtClean="0">
                          <a:latin typeface="Script Ecole 2"/>
                          <a:cs typeface="Script Ecole 2"/>
                        </a:rPr>
                        <a:t>V</a:t>
                      </a:r>
                      <a:endParaRPr lang="fr-FR" dirty="0">
                        <a:latin typeface="Script Ecole 2"/>
                        <a:cs typeface="Script Ecole 2"/>
                      </a:endParaRPr>
                    </a:p>
                  </a:txBody>
                  <a:tcPr anchor="ctr">
                    <a:solidFill>
                      <a:schemeClr val="bg1"/>
                    </a:solidFill>
                  </a:tcPr>
                </a:tc>
                <a:tc>
                  <a:txBody>
                    <a:bodyPr/>
                    <a:lstStyle/>
                    <a:p>
                      <a:pPr algn="ctr"/>
                      <a:r>
                        <a:rPr lang="fr-FR" dirty="0" smtClean="0">
                          <a:latin typeface="Cursivestandard"/>
                          <a:cs typeface="Cursivestandard"/>
                        </a:rPr>
                        <a:t>u</a:t>
                      </a:r>
                      <a:endParaRPr lang="fr-FR" dirty="0">
                        <a:latin typeface="Cursivestandard"/>
                        <a:cs typeface="Cursivestandard"/>
                      </a:endParaRPr>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latin typeface="Cursivestandard"/>
                          <a:cs typeface="Cursivestandard"/>
                        </a:rPr>
                        <a:t>Y</a:t>
                      </a:r>
                      <a:endParaRPr lang="fr-FR" dirty="0">
                        <a:latin typeface="Cursivestandard"/>
                        <a:cs typeface="Cursivestandard"/>
                      </a:endParaRPr>
                    </a:p>
                  </a:txBody>
                  <a:tcPr anchor="ctr">
                    <a:solidFill>
                      <a:schemeClr val="bg1"/>
                    </a:solidFill>
                  </a:tcPr>
                </a:tc>
                <a:tc>
                  <a:txBody>
                    <a:bodyPr/>
                    <a:lstStyle/>
                    <a:p>
                      <a:pPr algn="ctr"/>
                      <a:r>
                        <a:rPr lang="fr-FR" dirty="0" smtClean="0"/>
                        <a:t>i</a:t>
                      </a:r>
                      <a:endParaRPr lang="fr-FR" dirty="0"/>
                    </a:p>
                  </a:txBody>
                  <a:tcPr anchor="ctr">
                    <a:solidFill>
                      <a:schemeClr val="bg1"/>
                    </a:solidFill>
                  </a:tcPr>
                </a:tc>
                <a:tc>
                  <a:txBody>
                    <a:bodyPr/>
                    <a:lstStyle/>
                    <a:p>
                      <a:pPr algn="ctr"/>
                      <a:r>
                        <a:rPr lang="fr-FR" dirty="0" smtClean="0">
                          <a:latin typeface="Cursivestandard"/>
                          <a:cs typeface="Cursivestandard"/>
                        </a:rPr>
                        <a:t>y</a:t>
                      </a:r>
                      <a:endParaRPr lang="fr-FR" dirty="0">
                        <a:latin typeface="Cursivestandard"/>
                        <a:cs typeface="Cursivestandard"/>
                      </a:endParaRPr>
                    </a:p>
                  </a:txBody>
                  <a:tcPr anchor="ctr">
                    <a:solidFill>
                      <a:schemeClr val="bg1"/>
                    </a:solidFill>
                  </a:tcPr>
                </a:tc>
                <a:tc>
                  <a:txBody>
                    <a:bodyPr/>
                    <a:lstStyle/>
                    <a:p>
                      <a:pPr algn="ctr"/>
                      <a:r>
                        <a:rPr lang="fr-FR" dirty="0" err="1" smtClean="0"/>
                        <a:t>T</a:t>
                      </a:r>
                      <a:endParaRPr lang="fr-FR" dirty="0"/>
                    </a:p>
                  </a:txBody>
                  <a:tcPr anchor="ctr">
                    <a:solidFill>
                      <a:schemeClr val="bg1"/>
                    </a:solidFill>
                  </a:tcPr>
                </a:tc>
                <a:tc>
                  <a:txBody>
                    <a:bodyPr/>
                    <a:lstStyle/>
                    <a:p>
                      <a:pPr algn="ctr"/>
                      <a:r>
                        <a:rPr lang="fr-FR" dirty="0" smtClean="0"/>
                        <a:t>j </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latin typeface="Cursivestandard"/>
                          <a:cs typeface="Cursivestandard"/>
                        </a:rPr>
                        <a:t>j</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y</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J</a:t>
                      </a:r>
                      <a:endParaRPr lang="fr-FR" dirty="0">
                        <a:latin typeface="Cursivestandard"/>
                        <a:cs typeface="Cursivestandard"/>
                      </a:endParaRPr>
                    </a:p>
                  </a:txBody>
                  <a:tcPr anchor="ctr">
                    <a:solidFill>
                      <a:schemeClr val="bg1"/>
                    </a:solidFill>
                  </a:tcPr>
                </a:tc>
                <a:tc>
                  <a:txBody>
                    <a:bodyPr/>
                    <a:lstStyle/>
                    <a:p>
                      <a:pPr algn="ctr"/>
                      <a:r>
                        <a:rPr lang="fr-FR" dirty="0" smtClean="0">
                          <a:latin typeface="Comic Sans MS"/>
                          <a:cs typeface="Comic Sans MS"/>
                        </a:rPr>
                        <a:t>y</a:t>
                      </a:r>
                      <a:endParaRPr lang="fr-FR" dirty="0">
                        <a:latin typeface="Comic Sans MS"/>
                        <a:cs typeface="Comic Sans MS"/>
                      </a:endParaRPr>
                    </a:p>
                  </a:txBody>
                  <a:tcPr anchor="ctr">
                    <a:solidFill>
                      <a:schemeClr val="bg1"/>
                    </a:solidFill>
                  </a:tcPr>
                </a:tc>
                <a:tc>
                  <a:txBody>
                    <a:bodyPr/>
                    <a:lstStyle/>
                    <a:p>
                      <a:pPr algn="ctr"/>
                      <a:r>
                        <a:rPr lang="fr-FR" dirty="0" smtClean="0">
                          <a:latin typeface="Comic Sans MS"/>
                          <a:cs typeface="Comic Sans MS"/>
                        </a:rPr>
                        <a:t>G</a:t>
                      </a:r>
                      <a:endParaRPr lang="fr-FR" dirty="0">
                        <a:latin typeface="Comic Sans MS"/>
                        <a:cs typeface="Comic Sans MS"/>
                      </a:endParaRPr>
                    </a:p>
                  </a:txBody>
                  <a:tcPr anchor="ctr">
                    <a:solidFill>
                      <a:schemeClr val="bg1"/>
                    </a:solidFill>
                  </a:tcPr>
                </a:tc>
                <a:tc>
                  <a:txBody>
                    <a:bodyPr/>
                    <a:lstStyle/>
                    <a:p>
                      <a:pPr algn="ctr"/>
                      <a:r>
                        <a:rPr lang="fr-FR" dirty="0" smtClean="0"/>
                        <a:t>v</a:t>
                      </a:r>
                      <a:endParaRPr lang="fr-FR" dirty="0"/>
                    </a:p>
                  </a:txBody>
                  <a:tcPr anchor="ctr">
                    <a:solidFill>
                      <a:schemeClr val="bg1"/>
                    </a:solidFill>
                  </a:tcPr>
                </a:tc>
                <a:tc>
                  <a:txBody>
                    <a:bodyPr/>
                    <a:lstStyle/>
                    <a:p>
                      <a:pPr algn="ctr"/>
                      <a:r>
                        <a:rPr lang="fr-FR" dirty="0" smtClean="0">
                          <a:latin typeface="Script Ecole 2"/>
                          <a:cs typeface="Script Ecole 2"/>
                        </a:rPr>
                        <a:t>w</a:t>
                      </a:r>
                      <a:endParaRPr lang="fr-FR" dirty="0">
                        <a:latin typeface="Script Ecole 2"/>
                        <a:cs typeface="Script Ecole 2"/>
                      </a:endParaRPr>
                    </a:p>
                  </a:txBody>
                  <a:tcPr anchor="ctr">
                    <a:solidFill>
                      <a:schemeClr val="bg1"/>
                    </a:solidFill>
                  </a:tcPr>
                </a:tc>
                <a:tc>
                  <a:txBody>
                    <a:bodyPr/>
                    <a:lstStyle/>
                    <a:p>
                      <a:pPr algn="ctr"/>
                      <a:r>
                        <a:rPr lang="fr-FR" dirty="0" smtClean="0">
                          <a:latin typeface="Script Ecole 2"/>
                          <a:cs typeface="Script Ecole 2"/>
                        </a:rPr>
                        <a:t>Y</a:t>
                      </a:r>
                      <a:endParaRPr lang="fr-FR" dirty="0">
                        <a:latin typeface="Script Ecole 2"/>
                        <a:cs typeface="Script Ecole 2"/>
                      </a:endParaRPr>
                    </a:p>
                  </a:txBody>
                  <a:tcPr anchor="ctr">
                    <a:solidFill>
                      <a:schemeClr val="bg1"/>
                    </a:solidFill>
                  </a:tcPr>
                </a:tc>
              </a:tr>
            </a:tbl>
          </a:graphicData>
        </a:graphic>
      </p:graphicFrame>
      <p:sp>
        <p:nvSpPr>
          <p:cNvPr id="8" name="ZoneTexte 7"/>
          <p:cNvSpPr txBox="1"/>
          <p:nvPr/>
        </p:nvSpPr>
        <p:spPr>
          <a:xfrm>
            <a:off x="1" y="553584"/>
            <a:ext cx="6708122" cy="707886"/>
          </a:xfrm>
          <a:prstGeom prst="rect">
            <a:avLst/>
          </a:prstGeom>
          <a:noFill/>
        </p:spPr>
        <p:txBody>
          <a:bodyPr wrap="square" rtlCol="0">
            <a:spAutoFit/>
          </a:bodyPr>
          <a:lstStyle/>
          <a:p>
            <a:r>
              <a:rPr lang="fr-FR" sz="1400" b="1" dirty="0">
                <a:latin typeface="Comic Sans MS"/>
                <a:cs typeface="Comic Sans MS"/>
              </a:rPr>
              <a:t>1</a:t>
            </a:r>
            <a:r>
              <a:rPr lang="fr-FR" sz="1400" b="1" dirty="0" smtClean="0">
                <a:latin typeface="Comic Sans MS"/>
                <a:cs typeface="Comic Sans MS"/>
              </a:rPr>
              <a:t>. </a:t>
            </a:r>
            <a:r>
              <a:rPr lang="fr-FR" sz="4000" dirty="0" smtClean="0">
                <a:latin typeface="Picto Moustache"/>
                <a:cs typeface="Picto Moustache"/>
              </a:rPr>
              <a:t>j</a:t>
            </a:r>
            <a:r>
              <a:rPr lang="fr-FR" sz="1400" dirty="0" smtClean="0">
                <a:latin typeface="Picto Moustache"/>
                <a:cs typeface="Picto Moustache"/>
              </a:rPr>
              <a:t> </a:t>
            </a:r>
            <a:r>
              <a:rPr lang="fr-FR" sz="1400" b="1" dirty="0" smtClean="0">
                <a:latin typeface="Comic Sans MS"/>
                <a:cs typeface="Comic Sans MS"/>
              </a:rPr>
              <a:t>Colorie </a:t>
            </a:r>
            <a:r>
              <a:rPr lang="fr-FR" sz="1400" dirty="0" smtClean="0">
                <a:latin typeface="Cursivestandard"/>
                <a:cs typeface="Cursivestandard"/>
              </a:rPr>
              <a:t>²le$ ²lettre$ </a:t>
            </a:r>
            <a:r>
              <a:rPr lang="fr-FR" sz="1400" b="1" i="1" dirty="0">
                <a:solidFill>
                  <a:srgbClr val="7F7F7F"/>
                </a:solidFill>
                <a:latin typeface="Comic Sans MS"/>
                <a:cs typeface="Comic Sans MS"/>
              </a:rPr>
              <a:t>y</a:t>
            </a:r>
            <a:r>
              <a:rPr lang="fr-FR" sz="1400" b="1" dirty="0" smtClean="0">
                <a:latin typeface="Comic Sans MS"/>
                <a:cs typeface="Comic Sans MS"/>
              </a:rPr>
              <a:t> : </a:t>
            </a:r>
            <a:endParaRPr lang="fr-FR" b="1" dirty="0">
              <a:latin typeface="Comic Sans MS"/>
              <a:cs typeface="Comic Sans MS"/>
            </a:endParaRPr>
          </a:p>
        </p:txBody>
      </p:sp>
      <p:sp>
        <p:nvSpPr>
          <p:cNvPr id="9" name="ZoneTexte 8"/>
          <p:cNvSpPr txBox="1"/>
          <p:nvPr/>
        </p:nvSpPr>
        <p:spPr>
          <a:xfrm>
            <a:off x="22609" y="4620800"/>
            <a:ext cx="6814979" cy="984885"/>
          </a:xfrm>
          <a:prstGeom prst="rect">
            <a:avLst/>
          </a:prstGeom>
          <a:noFill/>
        </p:spPr>
        <p:txBody>
          <a:bodyPr wrap="square" rtlCol="0">
            <a:spAutoFit/>
          </a:bodyPr>
          <a:lstStyle/>
          <a:p>
            <a:r>
              <a:rPr lang="fr-FR" sz="1400" b="1" dirty="0">
                <a:latin typeface="Comic Sans MS"/>
                <a:cs typeface="Comic Sans MS"/>
              </a:rPr>
              <a:t>3</a:t>
            </a:r>
            <a:r>
              <a:rPr lang="fr-FR" sz="1400" b="1" dirty="0" smtClean="0">
                <a:latin typeface="Comic Sans MS"/>
                <a:cs typeface="Comic Sans MS"/>
              </a:rPr>
              <a:t>. </a:t>
            </a:r>
            <a:r>
              <a:rPr lang="fr-FR" sz="4000" dirty="0">
                <a:latin typeface="Picto Moustache"/>
                <a:cs typeface="Picto Moustache"/>
              </a:rPr>
              <a:t>p</a:t>
            </a:r>
            <a:r>
              <a:rPr lang="fr-FR" sz="1400"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²dan$ ²le ²tableau :</a:t>
            </a:r>
          </a:p>
          <a:p>
            <a:pPr algn="ctr"/>
            <a:r>
              <a:rPr lang="fr-FR" dirty="0" smtClean="0">
                <a:latin typeface="Cursivestandard"/>
                <a:cs typeface="Cursivestandard"/>
              </a:rPr>
              <a:t>²youpi</a:t>
            </a:r>
            <a:r>
              <a:rPr lang="fr-FR" dirty="0">
                <a:latin typeface="Cursivestandard"/>
                <a:cs typeface="Cursivestandard"/>
              </a:rPr>
              <a:t>, ²</a:t>
            </a:r>
            <a:r>
              <a:rPr lang="fr-FR" dirty="0" smtClean="0">
                <a:latin typeface="Cursivestandard"/>
                <a:cs typeface="Cursivestandard"/>
              </a:rPr>
              <a:t>une </a:t>
            </a:r>
            <a:r>
              <a:rPr lang="fr-FR" dirty="0">
                <a:latin typeface="Cursivestandard"/>
                <a:cs typeface="Cursivestandard"/>
              </a:rPr>
              <a:t>²</a:t>
            </a:r>
            <a:r>
              <a:rPr lang="fr-FR" dirty="0" smtClean="0">
                <a:latin typeface="Cursivestandard"/>
                <a:cs typeface="Cursivestandard"/>
              </a:rPr>
              <a:t>pyramide, ²le </a:t>
            </a:r>
            <a:r>
              <a:rPr lang="fr-FR" dirty="0">
                <a:latin typeface="Cursivestandard"/>
                <a:cs typeface="Cursivestandard"/>
              </a:rPr>
              <a:t>²</a:t>
            </a:r>
            <a:r>
              <a:rPr lang="fr-FR" dirty="0" smtClean="0">
                <a:latin typeface="Cursivestandard"/>
                <a:cs typeface="Cursivestandard"/>
              </a:rPr>
              <a:t>type, </a:t>
            </a:r>
            <a:r>
              <a:rPr lang="fr-FR" dirty="0">
                <a:latin typeface="Cursivestandard"/>
                <a:cs typeface="Cursivestandard"/>
              </a:rPr>
              <a:t>²</a:t>
            </a:r>
            <a:r>
              <a:rPr lang="fr-FR" dirty="0" smtClean="0">
                <a:latin typeface="Cursivestandard"/>
                <a:cs typeface="Cursivestandard"/>
              </a:rPr>
              <a:t>un ²tuyau, ²balayer, </a:t>
            </a:r>
            <a:r>
              <a:rPr lang="fr-FR" dirty="0">
                <a:latin typeface="Cursivestandard"/>
                <a:cs typeface="Cursivestandard"/>
              </a:rPr>
              <a:t>²</a:t>
            </a:r>
            <a:r>
              <a:rPr lang="fr-FR" dirty="0" smtClean="0">
                <a:latin typeface="Cursivestandard"/>
                <a:cs typeface="Cursivestandard"/>
              </a:rPr>
              <a:t>le voyage</a:t>
            </a:r>
            <a:r>
              <a:rPr lang="fr-FR" dirty="0">
                <a:latin typeface="Cursivestandard"/>
                <a:cs typeface="Cursivestandard"/>
              </a:rPr>
              <a:t>, ²</a:t>
            </a:r>
            <a:r>
              <a:rPr lang="fr-FR" dirty="0" smtClean="0">
                <a:latin typeface="Cursivestandard"/>
                <a:cs typeface="Cursivestandard"/>
              </a:rPr>
              <a:t>le ²tricycle</a:t>
            </a:r>
            <a:endParaRPr lang="fr-FR" dirty="0">
              <a:latin typeface="Comic Sans MS"/>
              <a:cs typeface="Comic Sans MS"/>
            </a:endParaRPr>
          </a:p>
        </p:txBody>
      </p:sp>
      <p:graphicFrame>
        <p:nvGraphicFramePr>
          <p:cNvPr id="10" name="Tableau 9"/>
          <p:cNvGraphicFramePr>
            <a:graphicFrameLocks noGrp="1"/>
          </p:cNvGraphicFramePr>
          <p:nvPr>
            <p:extLst>
              <p:ext uri="{D42A27DB-BD31-4B8C-83A1-F6EECF244321}">
                <p14:modId xmlns:p14="http://schemas.microsoft.com/office/powerpoint/2010/main" val="3943914195"/>
              </p:ext>
            </p:extLst>
          </p:nvPr>
        </p:nvGraphicFramePr>
        <p:xfrm>
          <a:off x="93131" y="5659577"/>
          <a:ext cx="6659128" cy="1689491"/>
        </p:xfrm>
        <a:graphic>
          <a:graphicData uri="http://schemas.openxmlformats.org/drawingml/2006/table">
            <a:tbl>
              <a:tblPr firstRow="1" bandRow="1">
                <a:tableStyleId>{5940675A-B579-460E-94D1-54222C63F5DA}</a:tableStyleId>
              </a:tblPr>
              <a:tblGrid>
                <a:gridCol w="3329564"/>
                <a:gridCol w="3329564"/>
              </a:tblGrid>
              <a:tr h="31789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400" dirty="0" smtClean="0">
                        <a:latin typeface="Script Ecole 2"/>
                        <a:cs typeface="Script Ecole 2"/>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400" dirty="0" smtClean="0">
                        <a:latin typeface="Script Ecole 2"/>
                        <a:cs typeface="Script Ecole 2"/>
                      </a:endParaRPr>
                    </a:p>
                  </a:txBody>
                  <a:tcPr anchor="ctr"/>
                </a:tc>
              </a:tr>
              <a:tr h="1100666">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txBody>
                  <a:tcPr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__________________________________________________________</a:t>
                      </a:r>
                    </a:p>
                  </a:txBody>
                  <a:tcPr anchor="ctr"/>
                </a:tc>
              </a:tr>
            </a:tbl>
          </a:graphicData>
        </a:graphic>
      </p:graphicFrame>
      <p:sp>
        <p:nvSpPr>
          <p:cNvPr id="11" name="ZoneTexte 10"/>
          <p:cNvSpPr txBox="1"/>
          <p:nvPr/>
        </p:nvSpPr>
        <p:spPr>
          <a:xfrm>
            <a:off x="1" y="2168240"/>
            <a:ext cx="6837588" cy="707886"/>
          </a:xfrm>
          <a:prstGeom prst="rect">
            <a:avLst/>
          </a:prstGeom>
          <a:noFill/>
        </p:spPr>
        <p:txBody>
          <a:bodyPr wrap="square" rtlCol="0">
            <a:spAutoFit/>
          </a:bodyPr>
          <a:lstStyle/>
          <a:p>
            <a:r>
              <a:rPr lang="fr-FR" sz="1400" b="1" dirty="0" smtClean="0">
                <a:latin typeface="Comic Sans MS"/>
                <a:cs typeface="Comic Sans MS"/>
              </a:rPr>
              <a:t>2. </a:t>
            </a:r>
            <a:r>
              <a:rPr lang="fr-FR" sz="4000" dirty="0">
                <a:latin typeface="Picto Moustache"/>
                <a:cs typeface="Picto Moustache"/>
              </a:rPr>
              <a:t>d</a:t>
            </a:r>
            <a:r>
              <a:rPr lang="fr-FR" dirty="0" smtClean="0">
                <a:latin typeface="Picto Moustache"/>
                <a:cs typeface="Picto Moustache"/>
              </a:rPr>
              <a:t> </a:t>
            </a:r>
            <a:r>
              <a:rPr lang="fr-FR" sz="1400" b="1" dirty="0" smtClean="0">
                <a:latin typeface="Comic Sans MS"/>
                <a:cs typeface="Comic Sans MS"/>
              </a:rPr>
              <a:t>Relie </a:t>
            </a:r>
            <a:r>
              <a:rPr lang="fr-FR" sz="1400" dirty="0" smtClean="0">
                <a:latin typeface="Cursivestandard"/>
                <a:cs typeface="Cursivestandard"/>
              </a:rPr>
              <a:t>²le$ mot$ ²</a:t>
            </a:r>
            <a:r>
              <a:rPr lang="fr-FR" sz="1400" dirty="0">
                <a:latin typeface="Cursivestandard"/>
                <a:cs typeface="Cursivestandard"/>
              </a:rPr>
              <a:t>à</a:t>
            </a:r>
            <a:r>
              <a:rPr lang="fr-FR" sz="1400" dirty="0" smtClean="0">
                <a:latin typeface="Cursivestandard"/>
                <a:cs typeface="Cursivestandard"/>
              </a:rPr>
              <a:t> ²leur ²dessin :</a:t>
            </a:r>
            <a:endParaRPr lang="fr-FR" b="1" dirty="0">
              <a:latin typeface="Comic Sans MS"/>
              <a:cs typeface="Comic Sans MS"/>
            </a:endParaRPr>
          </a:p>
        </p:txBody>
      </p:sp>
      <p:sp>
        <p:nvSpPr>
          <p:cNvPr id="2" name="Rectangle 1"/>
          <p:cNvSpPr/>
          <p:nvPr/>
        </p:nvSpPr>
        <p:spPr>
          <a:xfrm>
            <a:off x="132997" y="2946403"/>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des crayons</a:t>
            </a:r>
            <a:endParaRPr lang="fr-FR" sz="1600" dirty="0">
              <a:latin typeface="Script Ecole 2"/>
              <a:cs typeface="Script Ecole 2"/>
            </a:endParaRPr>
          </a:p>
        </p:txBody>
      </p:sp>
      <p:sp>
        <p:nvSpPr>
          <p:cNvPr id="12" name="Rectangle 11"/>
          <p:cNvSpPr/>
          <p:nvPr/>
        </p:nvSpPr>
        <p:spPr>
          <a:xfrm>
            <a:off x="132997" y="3526369"/>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les yeux</a:t>
            </a:r>
            <a:endParaRPr lang="fr-FR" sz="1600" dirty="0">
              <a:latin typeface="Script Ecole 2"/>
              <a:cs typeface="Script Ecole 2"/>
            </a:endParaRPr>
          </a:p>
        </p:txBody>
      </p:sp>
      <p:sp>
        <p:nvSpPr>
          <p:cNvPr id="13" name="Rectangle 12"/>
          <p:cNvSpPr/>
          <p:nvPr/>
        </p:nvSpPr>
        <p:spPr>
          <a:xfrm>
            <a:off x="132997" y="4106336"/>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pyjama</a:t>
            </a:r>
            <a:endParaRPr lang="fr-FR" sz="1600" dirty="0">
              <a:latin typeface="Script Ecole 2"/>
              <a:cs typeface="Script Ecole 2"/>
            </a:endParaRPr>
          </a:p>
        </p:txBody>
      </p:sp>
      <p:sp>
        <p:nvSpPr>
          <p:cNvPr id="14" name="Rectangle 13"/>
          <p:cNvSpPr/>
          <p:nvPr/>
        </p:nvSpPr>
        <p:spPr>
          <a:xfrm>
            <a:off x="5334413" y="2946403"/>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yaourt</a:t>
            </a:r>
            <a:endParaRPr lang="fr-FR" sz="1600" dirty="0">
              <a:latin typeface="Script Ecole 2"/>
              <a:cs typeface="Script Ecole 2"/>
            </a:endParaRPr>
          </a:p>
        </p:txBody>
      </p:sp>
      <p:sp>
        <p:nvSpPr>
          <p:cNvPr id="15" name="Rectangle 14"/>
          <p:cNvSpPr/>
          <p:nvPr/>
        </p:nvSpPr>
        <p:spPr>
          <a:xfrm>
            <a:off x="5341531" y="3526369"/>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cygne</a:t>
            </a:r>
            <a:endParaRPr lang="fr-FR" sz="1600" dirty="0">
              <a:latin typeface="Script Ecole 2"/>
              <a:cs typeface="Script Ecole 2"/>
            </a:endParaRPr>
          </a:p>
        </p:txBody>
      </p:sp>
      <p:sp>
        <p:nvSpPr>
          <p:cNvPr id="16" name="Rectangle 15"/>
          <p:cNvSpPr/>
          <p:nvPr/>
        </p:nvSpPr>
        <p:spPr>
          <a:xfrm>
            <a:off x="5334413" y="4106336"/>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les voyelles</a:t>
            </a:r>
            <a:endParaRPr lang="fr-FR" sz="1600" dirty="0">
              <a:latin typeface="Script Ecole 2"/>
              <a:cs typeface="Script Ecole 2"/>
            </a:endParaRPr>
          </a:p>
        </p:txBody>
      </p:sp>
      <p:pic>
        <p:nvPicPr>
          <p:cNvPr id="3" name="Image 2"/>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t="4762" r="7738" b="5060"/>
          <a:stretch/>
        </p:blipFill>
        <p:spPr>
          <a:xfrm>
            <a:off x="4115865" y="2417231"/>
            <a:ext cx="796923" cy="778928"/>
          </a:xfrm>
          <a:prstGeom prst="rect">
            <a:avLst/>
          </a:prstGeom>
          <a:ln>
            <a:solidFill>
              <a:schemeClr val="bg1">
                <a:lumMod val="50000"/>
              </a:schemeClr>
            </a:solidFill>
          </a:ln>
        </p:spPr>
      </p:pic>
      <p:pic>
        <p:nvPicPr>
          <p:cNvPr id="17" name="Image 16"/>
          <p:cNvPicPr>
            <a:picLocks noChangeAspect="1"/>
          </p:cNvPicPr>
          <p:nvPr/>
        </p:nvPicPr>
        <p:blipFill rotWithShape="1">
          <a:blip r:embed="rId4"/>
          <a:srcRect l="6803" t="70169" r="7824" b="7644"/>
          <a:stretch/>
        </p:blipFill>
        <p:spPr>
          <a:xfrm>
            <a:off x="2514608" y="2799204"/>
            <a:ext cx="1074738" cy="366240"/>
          </a:xfrm>
          <a:prstGeom prst="rect">
            <a:avLst/>
          </a:prstGeom>
          <a:ln>
            <a:solidFill>
              <a:schemeClr val="bg1">
                <a:lumMod val="50000"/>
              </a:schemeClr>
            </a:solidFill>
          </a:ln>
        </p:spPr>
      </p:pic>
      <p:pic>
        <p:nvPicPr>
          <p:cNvPr id="18" name="Image 17"/>
          <p:cNvPicPr>
            <a:picLocks noChangeAspect="1"/>
          </p:cNvPicPr>
          <p:nvPr/>
        </p:nvPicPr>
        <p:blipFill>
          <a:blip r:embed="rId5"/>
          <a:stretch>
            <a:fillRect/>
          </a:stretch>
        </p:blipFill>
        <p:spPr>
          <a:xfrm>
            <a:off x="3664976" y="3407842"/>
            <a:ext cx="695390" cy="698494"/>
          </a:xfrm>
          <a:prstGeom prst="rect">
            <a:avLst/>
          </a:prstGeom>
          <a:ln>
            <a:solidFill>
              <a:schemeClr val="bg1">
                <a:lumMod val="50000"/>
              </a:schemeClr>
            </a:solidFill>
          </a:ln>
        </p:spPr>
      </p:pic>
      <p:pic>
        <p:nvPicPr>
          <p:cNvPr id="19" name="Image 18"/>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1906747" y="3335870"/>
            <a:ext cx="657806" cy="651933"/>
          </a:xfrm>
          <a:prstGeom prst="rect">
            <a:avLst/>
          </a:prstGeom>
          <a:ln>
            <a:solidFill>
              <a:schemeClr val="bg1">
                <a:lumMod val="50000"/>
              </a:schemeClr>
            </a:solidFill>
          </a:ln>
        </p:spPr>
      </p:pic>
      <p:pic>
        <p:nvPicPr>
          <p:cNvPr id="20" name="Image 19"/>
          <p:cNvPicPr>
            <a:picLocks noChangeAspect="1"/>
          </p:cNvPicPr>
          <p:nvPr/>
        </p:nvPicPr>
        <p:blipFill>
          <a:blip r:embed="rId8"/>
          <a:stretch>
            <a:fillRect/>
          </a:stretch>
        </p:blipFill>
        <p:spPr>
          <a:xfrm>
            <a:off x="4514327" y="4076680"/>
            <a:ext cx="470946" cy="609600"/>
          </a:xfrm>
          <a:prstGeom prst="rect">
            <a:avLst/>
          </a:prstGeom>
          <a:ln>
            <a:solidFill>
              <a:schemeClr val="bg1">
                <a:lumMod val="50000"/>
              </a:schemeClr>
            </a:solidFill>
          </a:ln>
        </p:spPr>
      </p:pic>
      <p:sp>
        <p:nvSpPr>
          <p:cNvPr id="21" name="ZoneTexte 20"/>
          <p:cNvSpPr txBox="1"/>
          <p:nvPr/>
        </p:nvSpPr>
        <p:spPr>
          <a:xfrm>
            <a:off x="2548467" y="4065343"/>
            <a:ext cx="880533" cy="646331"/>
          </a:xfrm>
          <a:prstGeom prst="rect">
            <a:avLst/>
          </a:prstGeom>
          <a:noFill/>
          <a:ln>
            <a:solidFill>
              <a:schemeClr val="bg1">
                <a:lumMod val="50000"/>
              </a:schemeClr>
            </a:solidFill>
          </a:ln>
        </p:spPr>
        <p:txBody>
          <a:bodyPr wrap="square" rtlCol="0">
            <a:spAutoFit/>
          </a:bodyPr>
          <a:lstStyle/>
          <a:p>
            <a:pPr algn="ctr"/>
            <a:r>
              <a:rPr lang="fr-FR" dirty="0">
                <a:latin typeface="Cursivestandard"/>
                <a:cs typeface="Cursivestandard"/>
              </a:rPr>
              <a:t>²</a:t>
            </a:r>
            <a:r>
              <a:rPr lang="fr-FR" dirty="0" smtClean="0">
                <a:latin typeface="Cursivestandard"/>
                <a:cs typeface="Cursivestandard"/>
              </a:rPr>
              <a:t>a </a:t>
            </a:r>
            <a:r>
              <a:rPr lang="fr-FR" dirty="0">
                <a:latin typeface="Cursivestandard"/>
                <a:cs typeface="Cursivestandard"/>
              </a:rPr>
              <a:t>²</a:t>
            </a:r>
            <a:r>
              <a:rPr lang="fr-FR" dirty="0" smtClean="0">
                <a:latin typeface="Cursivestandard"/>
                <a:cs typeface="Cursivestandard"/>
              </a:rPr>
              <a:t>e </a:t>
            </a:r>
            <a:r>
              <a:rPr lang="fr-FR" dirty="0">
                <a:latin typeface="Cursivestandard"/>
                <a:cs typeface="Cursivestandard"/>
              </a:rPr>
              <a:t>²</a:t>
            </a:r>
            <a:r>
              <a:rPr lang="fr-FR" dirty="0" smtClean="0">
                <a:latin typeface="Cursivestandard"/>
                <a:cs typeface="Cursivestandard"/>
              </a:rPr>
              <a:t>i </a:t>
            </a:r>
            <a:r>
              <a:rPr lang="fr-FR" dirty="0">
                <a:latin typeface="Cursivestandard"/>
                <a:cs typeface="Cursivestandard"/>
              </a:rPr>
              <a:t>²</a:t>
            </a:r>
            <a:r>
              <a:rPr lang="fr-FR" dirty="0" smtClean="0">
                <a:latin typeface="Cursivestandard"/>
                <a:cs typeface="Cursivestandard"/>
              </a:rPr>
              <a:t>o </a:t>
            </a:r>
            <a:r>
              <a:rPr lang="fr-FR" dirty="0">
                <a:latin typeface="Cursivestandard"/>
                <a:cs typeface="Cursivestandard"/>
              </a:rPr>
              <a:t>²</a:t>
            </a:r>
            <a:r>
              <a:rPr lang="fr-FR" dirty="0" smtClean="0">
                <a:latin typeface="Cursivestandard"/>
                <a:cs typeface="Cursivestandard"/>
              </a:rPr>
              <a:t>y</a:t>
            </a:r>
            <a:endParaRPr lang="fr-FR" dirty="0">
              <a:latin typeface="Cursivestandard"/>
              <a:cs typeface="Cursivestandard"/>
            </a:endParaRPr>
          </a:p>
        </p:txBody>
      </p:sp>
      <p:pic>
        <p:nvPicPr>
          <p:cNvPr id="23" name="Image 22"/>
          <p:cNvPicPr>
            <a:picLocks noChangeAspect="1"/>
          </p:cNvPicPr>
          <p:nvPr/>
        </p:nvPicPr>
        <p:blipFill rotWithShape="1">
          <a:blip r:embed="rId9">
            <a:duotone>
              <a:schemeClr val="bg2">
                <a:shade val="45000"/>
                <a:satMod val="135000"/>
              </a:schemeClr>
              <a:prstClr val="white"/>
            </a:duotone>
          </a:blip>
          <a:srcRect t="22647" r="792" b="9271"/>
          <a:stretch/>
        </p:blipFill>
        <p:spPr>
          <a:xfrm>
            <a:off x="33868" y="7916332"/>
            <a:ext cx="6803720" cy="1989668"/>
          </a:xfrm>
          <a:prstGeom prst="rect">
            <a:avLst/>
          </a:prstGeom>
        </p:spPr>
      </p:pic>
      <p:sp>
        <p:nvSpPr>
          <p:cNvPr id="22" name="ZoneTexte 21"/>
          <p:cNvSpPr txBox="1"/>
          <p:nvPr/>
        </p:nvSpPr>
        <p:spPr>
          <a:xfrm>
            <a:off x="33869" y="7272869"/>
            <a:ext cx="6824132" cy="2410916"/>
          </a:xfrm>
          <a:prstGeom prst="rect">
            <a:avLst/>
          </a:prstGeom>
          <a:noFill/>
        </p:spPr>
        <p:txBody>
          <a:bodyPr wrap="square" rtlCol="0">
            <a:spAutoFit/>
          </a:bodyPr>
          <a:lstStyle/>
          <a:p>
            <a:r>
              <a:rPr lang="fr-FR" sz="1400" b="1" dirty="0">
                <a:latin typeface="Comic Sans MS"/>
                <a:cs typeface="Comic Sans MS"/>
              </a:rPr>
              <a:t>4</a:t>
            </a:r>
            <a:r>
              <a:rPr lang="fr-FR" sz="1400" b="1" dirty="0" smtClean="0">
                <a:latin typeface="Comic Sans MS"/>
                <a:cs typeface="Comic Sans MS"/>
              </a:rPr>
              <a:t>. </a:t>
            </a:r>
            <a:r>
              <a:rPr lang="fr-FR" sz="4000" dirty="0" smtClean="0">
                <a:latin typeface="Picto Moustache"/>
                <a:cs typeface="Picto Moustache"/>
              </a:rPr>
              <a:t>p</a:t>
            </a:r>
            <a:r>
              <a:rPr lang="fr-FR"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²qui ²complète ²chaque </a:t>
            </a:r>
            <a:r>
              <a:rPr lang="fr-FR" sz="1400" dirty="0">
                <a:latin typeface="Cursivestandard"/>
                <a:cs typeface="Cursivestandard"/>
              </a:rPr>
              <a:t>²</a:t>
            </a:r>
            <a:r>
              <a:rPr lang="fr-FR" sz="1400" dirty="0" smtClean="0">
                <a:latin typeface="Cursivestandard"/>
                <a:cs typeface="Cursivestandard"/>
              </a:rPr>
              <a:t>phrase </a:t>
            </a:r>
            <a:r>
              <a:rPr lang="fr-FR" sz="1400" dirty="0">
                <a:latin typeface="Cursivestandard"/>
                <a:cs typeface="Cursivestandard"/>
              </a:rPr>
              <a:t>: </a:t>
            </a:r>
            <a:r>
              <a:rPr lang="fr-FR" dirty="0">
                <a:latin typeface="Cursivestandard"/>
                <a:cs typeface="Cursivestandard"/>
              </a:rPr>
              <a:t>²</a:t>
            </a:r>
            <a:r>
              <a:rPr lang="fr-FR" dirty="0" smtClean="0">
                <a:latin typeface="Cursivestandard"/>
                <a:cs typeface="Cursivestandard"/>
              </a:rPr>
              <a:t>balayé</a:t>
            </a:r>
            <a:r>
              <a:rPr lang="fr-FR" dirty="0">
                <a:latin typeface="Cursivestandard"/>
                <a:cs typeface="Cursivestandard"/>
              </a:rPr>
              <a:t>, </a:t>
            </a:r>
            <a:r>
              <a:rPr lang="fr-FR" dirty="0" smtClean="0">
                <a:latin typeface="Cursivestandard"/>
                <a:cs typeface="Cursivestandard"/>
              </a:rPr>
              <a:t>²rayure$, ²essuyé, noyau</a:t>
            </a:r>
            <a:endParaRPr lang="fr-FR" sz="1400" b="1" dirty="0">
              <a:latin typeface="Cursivestandard"/>
              <a:cs typeface="Cursivestandard"/>
            </a:endParaRPr>
          </a:p>
          <a:p>
            <a:pPr>
              <a:lnSpc>
                <a:spcPct val="140000"/>
              </a:lnSpc>
            </a:pPr>
            <a:r>
              <a:rPr lang="fr-FR" sz="2000" dirty="0" smtClean="0">
                <a:latin typeface="Cursivestandard"/>
                <a:cs typeface="Cursivestandard"/>
              </a:rPr>
              <a:t>	 </a:t>
            </a:r>
            <a:r>
              <a:rPr lang="fr-FR" sz="2000" dirty="0" smtClean="0">
                <a:latin typeface="Script Ecole 2"/>
                <a:cs typeface="Script Ecole 2"/>
              </a:rPr>
              <a:t>L</a:t>
            </a:r>
            <a:r>
              <a:rPr lang="fr-FR" sz="2000" dirty="0" smtClean="0">
                <a:latin typeface="Cursivestandard"/>
                <a:cs typeface="Cursivestandard"/>
              </a:rPr>
              <a:t>ucie </a:t>
            </a:r>
            <a:r>
              <a:rPr lang="fr-FR" sz="2000" dirty="0">
                <a:latin typeface="Cursivestandard"/>
                <a:cs typeface="Cursivestandard"/>
              </a:rPr>
              <a:t>²</a:t>
            </a:r>
            <a:r>
              <a:rPr lang="fr-FR" sz="2000" dirty="0" smtClean="0">
                <a:latin typeface="Cursivestandard"/>
                <a:cs typeface="Cursivestandard"/>
              </a:rPr>
              <a:t>a                  </a:t>
            </a:r>
            <a:r>
              <a:rPr lang="fr-FR" sz="2000" dirty="0">
                <a:latin typeface="Cursivestandard"/>
                <a:cs typeface="Cursivestandard"/>
              </a:rPr>
              <a:t>²</a:t>
            </a:r>
            <a:r>
              <a:rPr lang="fr-FR" sz="2000" dirty="0" smtClean="0">
                <a:latin typeface="Cursivestandard"/>
                <a:cs typeface="Cursivestandard"/>
              </a:rPr>
              <a:t>la vaisselle.</a:t>
            </a:r>
          </a:p>
          <a:p>
            <a:pPr>
              <a:lnSpc>
                <a:spcPct val="140000"/>
              </a:lnSpc>
            </a:pPr>
            <a:r>
              <a:rPr lang="fr-FR" sz="2000" dirty="0" smtClean="0">
                <a:latin typeface="Cursivestandard"/>
                <a:cs typeface="Cursivestandard"/>
              </a:rPr>
              <a:t>	 </a:t>
            </a:r>
            <a:r>
              <a:rPr lang="fr-FR" sz="2000" dirty="0" smtClean="0">
                <a:latin typeface="Script Ecole 2"/>
                <a:cs typeface="Script Ecole 2"/>
              </a:rPr>
              <a:t>L</a:t>
            </a:r>
            <a:r>
              <a:rPr lang="fr-FR" sz="2000" dirty="0" smtClean="0">
                <a:latin typeface="Cursivestandard"/>
                <a:cs typeface="Cursivestandard"/>
              </a:rPr>
              <a:t>’²</a:t>
            </a:r>
            <a:r>
              <a:rPr lang="fr-FR" sz="2000" dirty="0">
                <a:latin typeface="Cursivestandard"/>
                <a:cs typeface="Cursivestandard"/>
              </a:rPr>
              <a:t>abricot ²a ²un </a:t>
            </a:r>
            <a:endParaRPr lang="fr-FR" sz="2000" dirty="0" smtClean="0">
              <a:latin typeface="Cursivestandard"/>
              <a:cs typeface="Cursivestandard"/>
            </a:endParaRPr>
          </a:p>
          <a:p>
            <a:pPr>
              <a:lnSpc>
                <a:spcPct val="140000"/>
              </a:lnSpc>
            </a:pPr>
            <a:r>
              <a:rPr lang="fr-FR" sz="2000" dirty="0" smtClean="0">
                <a:latin typeface="Cursivestandard"/>
                <a:cs typeface="Cursivestandard"/>
              </a:rPr>
              <a:t>	 </a:t>
            </a:r>
            <a:r>
              <a:rPr lang="fr-FR" sz="2000" dirty="0" smtClean="0">
                <a:latin typeface="Script Ecole 2"/>
                <a:cs typeface="Script Ecole 2"/>
              </a:rPr>
              <a:t>L</a:t>
            </a:r>
            <a:r>
              <a:rPr lang="fr-FR" sz="2000" dirty="0" smtClean="0">
                <a:latin typeface="Cursivestandard"/>
                <a:cs typeface="Cursivestandard"/>
              </a:rPr>
              <a:t>e </a:t>
            </a:r>
            <a:r>
              <a:rPr lang="fr-FR" sz="2000" dirty="0">
                <a:latin typeface="Cursivestandard"/>
                <a:cs typeface="Cursivestandard"/>
              </a:rPr>
              <a:t>²</a:t>
            </a:r>
            <a:r>
              <a:rPr lang="fr-FR" sz="2000" dirty="0" smtClean="0">
                <a:latin typeface="Cursivestandard"/>
                <a:cs typeface="Cursivestandard"/>
              </a:rPr>
              <a:t>zèbre </a:t>
            </a:r>
            <a:r>
              <a:rPr lang="fr-FR" sz="2000" dirty="0">
                <a:latin typeface="Cursivestandard"/>
                <a:cs typeface="Cursivestandard"/>
              </a:rPr>
              <a:t>²</a:t>
            </a:r>
            <a:r>
              <a:rPr lang="fr-FR" sz="2000" dirty="0" smtClean="0">
                <a:latin typeface="Cursivestandard"/>
                <a:cs typeface="Cursivestandard"/>
              </a:rPr>
              <a:t>a </a:t>
            </a:r>
            <a:r>
              <a:rPr lang="fr-FR" sz="2000" dirty="0">
                <a:latin typeface="Cursivestandard"/>
                <a:cs typeface="Cursivestandard"/>
              </a:rPr>
              <a:t>²</a:t>
            </a:r>
            <a:r>
              <a:rPr lang="fr-FR" sz="2000" dirty="0" smtClean="0">
                <a:latin typeface="Cursivestandard"/>
                <a:cs typeface="Cursivestandard"/>
              </a:rPr>
              <a:t>de$               noire$ </a:t>
            </a:r>
            <a:r>
              <a:rPr lang="fr-FR" sz="2000" dirty="0">
                <a:latin typeface="Cursivestandard"/>
                <a:cs typeface="Cursivestandard"/>
              </a:rPr>
              <a:t>²</a:t>
            </a:r>
            <a:r>
              <a:rPr lang="fr-FR" sz="2000" dirty="0" smtClean="0">
                <a:latin typeface="Cursivestandard"/>
                <a:cs typeface="Cursivestandard"/>
              </a:rPr>
              <a:t>et </a:t>
            </a:r>
            <a:r>
              <a:rPr lang="fr-FR" sz="2000" dirty="0">
                <a:latin typeface="Cursivestandard"/>
                <a:cs typeface="Cursivestandard"/>
              </a:rPr>
              <a:t>²</a:t>
            </a:r>
            <a:r>
              <a:rPr lang="fr-FR" sz="2000" dirty="0" smtClean="0">
                <a:latin typeface="Cursivestandard"/>
                <a:cs typeface="Cursivestandard"/>
              </a:rPr>
              <a:t>blanche$.</a:t>
            </a:r>
          </a:p>
          <a:p>
            <a:pPr>
              <a:lnSpc>
                <a:spcPct val="140000"/>
              </a:lnSpc>
            </a:pPr>
            <a:r>
              <a:rPr lang="fr-FR" sz="2000" dirty="0" smtClean="0">
                <a:latin typeface="Cursivestandard"/>
                <a:cs typeface="Cursivestandard"/>
              </a:rPr>
              <a:t>	 </a:t>
            </a:r>
            <a:r>
              <a:rPr lang="fr-FR" sz="2000" dirty="0" smtClean="0">
                <a:latin typeface="Script Ecole 2"/>
                <a:cs typeface="Script Ecole 2"/>
              </a:rPr>
              <a:t>P</a:t>
            </a:r>
            <a:r>
              <a:rPr lang="fr-FR" sz="2000" dirty="0" smtClean="0">
                <a:latin typeface="Cursivestandard"/>
                <a:cs typeface="Cursivestandard"/>
              </a:rPr>
              <a:t>apa </a:t>
            </a:r>
            <a:r>
              <a:rPr lang="fr-FR" sz="2000" dirty="0">
                <a:latin typeface="Cursivestandard"/>
                <a:cs typeface="Cursivestandard"/>
              </a:rPr>
              <a:t>²</a:t>
            </a:r>
            <a:r>
              <a:rPr lang="fr-FR" sz="2000" dirty="0" smtClean="0">
                <a:latin typeface="Cursivestandard"/>
                <a:cs typeface="Cursivestandard"/>
              </a:rPr>
              <a:t>a               </a:t>
            </a:r>
            <a:r>
              <a:rPr lang="fr-FR" sz="2000" dirty="0">
                <a:latin typeface="Cursivestandard"/>
                <a:cs typeface="Cursivestandard"/>
              </a:rPr>
              <a:t>²le ²sol ²de ²la ²cuisine</a:t>
            </a:r>
            <a:r>
              <a:rPr lang="fr-FR" sz="2000" dirty="0" smtClean="0">
                <a:latin typeface="Cursivestandard"/>
                <a:cs typeface="Cursivestandard"/>
              </a:rPr>
              <a:t>.</a:t>
            </a:r>
            <a:endParaRPr lang="fr-FR" sz="2800" dirty="0">
              <a:latin typeface="Comic Sans MS"/>
              <a:cs typeface="Comic Sans MS"/>
            </a:endParaRPr>
          </a:p>
        </p:txBody>
      </p:sp>
      <p:pic>
        <p:nvPicPr>
          <p:cNvPr id="24" name="Image 23" descr="C:\Users\Catherine\Documents\CP\7 Lecture Pilotis\Gestes BM Pilotis\ill.PNG"/>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82705" y="5673421"/>
            <a:ext cx="246871" cy="278090"/>
          </a:xfrm>
          <a:prstGeom prst="rect">
            <a:avLst/>
          </a:prstGeom>
          <a:noFill/>
          <a:ln>
            <a:noFill/>
          </a:ln>
        </p:spPr>
      </p:pic>
      <p:pic>
        <p:nvPicPr>
          <p:cNvPr id="25" name="Image 24"/>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Lst>
          </a:blip>
          <a:stretch>
            <a:fillRect/>
          </a:stretch>
        </p:blipFill>
        <p:spPr>
          <a:xfrm>
            <a:off x="1719719" y="5673421"/>
            <a:ext cx="278090" cy="278090"/>
          </a:xfrm>
          <a:prstGeom prst="rect">
            <a:avLst/>
          </a:prstGeom>
        </p:spPr>
      </p:pic>
      <p:pic>
        <p:nvPicPr>
          <p:cNvPr id="26" name="Image 25"/>
          <p:cNvPicPr/>
          <p:nvPr/>
        </p:nvPicPr>
        <p:blipFill>
          <a:blip r:embed="rId13">
            <a:extLst>
              <a:ext uri="{BEBA8EAE-BF5A-486C-A8C5-ECC9F3942E4B}">
                <a14:imgProps xmlns:a14="http://schemas.microsoft.com/office/drawing/2010/main">
                  <a14:imgLayer r:embed="rId14">
                    <a14:imgEffect>
                      <a14:backgroundRemoval t="897" b="98655" l="483" r="100000"/>
                    </a14:imgEffect>
                  </a14:imgLayer>
                </a14:imgProps>
              </a:ext>
              <a:ext uri="{28A0092B-C50C-407E-A947-70E740481C1C}">
                <a14:useLocalDpi xmlns:a14="http://schemas.microsoft.com/office/drawing/2010/main" val="0"/>
              </a:ext>
            </a:extLst>
          </a:blip>
          <a:srcRect/>
          <a:stretch>
            <a:fillRect/>
          </a:stretch>
        </p:blipFill>
        <p:spPr bwMode="auto">
          <a:xfrm>
            <a:off x="4912787" y="5659577"/>
            <a:ext cx="250871" cy="291934"/>
          </a:xfrm>
          <a:prstGeom prst="rect">
            <a:avLst/>
          </a:prstGeom>
          <a:noFill/>
          <a:ln>
            <a:noFill/>
          </a:ln>
        </p:spPr>
      </p:pic>
      <p:pic>
        <p:nvPicPr>
          <p:cNvPr id="27" name="Image 26"/>
          <p:cNvPicPr>
            <a:picLocks noChangeAspect="1"/>
          </p:cNvPicPr>
          <p:nvPr/>
        </p:nvPicPr>
        <p:blipFill>
          <a:blip r:embed="rId15">
            <a:extLst>
              <a:ext uri="{BEBA8EAE-BF5A-486C-A8C5-ECC9F3942E4B}">
                <a14:imgProps xmlns:a14="http://schemas.microsoft.com/office/drawing/2010/main">
                  <a14:imgLayer r:embed="rId16">
                    <a14:imgEffect>
                      <a14:backgroundRemoval t="2765" b="92627" l="6867" r="93562"/>
                    </a14:imgEffect>
                  </a14:imgLayer>
                </a14:imgProps>
              </a:ext>
            </a:extLst>
          </a:blip>
          <a:stretch>
            <a:fillRect/>
          </a:stretch>
        </p:blipFill>
        <p:spPr>
          <a:xfrm>
            <a:off x="5255207" y="5681888"/>
            <a:ext cx="298595" cy="278090"/>
          </a:xfrm>
          <a:prstGeom prst="rect">
            <a:avLst/>
          </a:prstGeom>
        </p:spPr>
      </p:pic>
      <p:sp>
        <p:nvSpPr>
          <p:cNvPr id="29" name="ZoneTexte 28"/>
          <p:cNvSpPr txBox="1"/>
          <p:nvPr/>
        </p:nvSpPr>
        <p:spPr>
          <a:xfrm rot="16200000">
            <a:off x="6226066" y="9280878"/>
            <a:ext cx="1019411" cy="230832"/>
          </a:xfrm>
          <a:prstGeom prst="rect">
            <a:avLst/>
          </a:prstGeom>
          <a:noFill/>
        </p:spPr>
        <p:txBody>
          <a:bodyPr wrap="none" rtlCol="0">
            <a:spAutoFit/>
          </a:bodyPr>
          <a:lstStyle/>
          <a:p>
            <a:r>
              <a:rPr lang="fr-FR" sz="900" i="1" dirty="0" err="1" smtClean="0">
                <a:solidFill>
                  <a:srgbClr val="008000"/>
                </a:solidFill>
              </a:rPr>
              <a:t>grainesdelivres.fr</a:t>
            </a:r>
            <a:endParaRPr lang="fr-FR" sz="900" i="1" dirty="0">
              <a:solidFill>
                <a:srgbClr val="008000"/>
              </a:solidFill>
            </a:endParaRPr>
          </a:p>
        </p:txBody>
      </p:sp>
    </p:spTree>
    <p:extLst>
      <p:ext uri="{BB962C8B-B14F-4D97-AF65-F5344CB8AC3E}">
        <p14:creationId xmlns:p14="http://schemas.microsoft.com/office/powerpoint/2010/main" val="303160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429086" y="90837"/>
            <a:ext cx="1982047" cy="483457"/>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b="1" dirty="0" smtClean="0">
                <a:solidFill>
                  <a:srgbClr val="000000"/>
                </a:solidFill>
                <a:latin typeface="Comic Sans MS"/>
                <a:ea typeface="ＭＳ 明朝"/>
                <a:cs typeface="Times New Roman"/>
              </a:rPr>
              <a:t>La lettre x</a:t>
            </a:r>
            <a:endParaRPr lang="fr-FR" sz="1200" b="1" dirty="0">
              <a:effectLst/>
              <a:ea typeface="ＭＳ 明朝"/>
              <a:cs typeface="Times New Roman"/>
            </a:endParaRPr>
          </a:p>
        </p:txBody>
      </p:sp>
      <p:sp>
        <p:nvSpPr>
          <p:cNvPr id="5" name="Rectangle à coins arrondis 4"/>
          <p:cNvSpPr/>
          <p:nvPr/>
        </p:nvSpPr>
        <p:spPr>
          <a:xfrm>
            <a:off x="90382" y="91670"/>
            <a:ext cx="2263352" cy="484092"/>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pPr>
              <a:spcAft>
                <a:spcPts val="600"/>
              </a:spcAft>
            </a:pPr>
            <a:r>
              <a:rPr lang="fr-FR" sz="1000" dirty="0">
                <a:solidFill>
                  <a:srgbClr val="000000"/>
                </a:solidFill>
                <a:effectLst/>
                <a:latin typeface="Comic Sans MS"/>
                <a:ea typeface="ＭＳ 明朝"/>
                <a:cs typeface="Times New Roman"/>
              </a:rPr>
              <a:t>Prénom : </a:t>
            </a:r>
            <a:endParaRPr lang="fr-FR" sz="1200" dirty="0">
              <a:effectLst/>
              <a:ea typeface="ＭＳ 明朝"/>
              <a:cs typeface="Times New Roman"/>
            </a:endParaRPr>
          </a:p>
          <a:p>
            <a:pPr>
              <a:spcAft>
                <a:spcPts val="600"/>
              </a:spcAft>
            </a:pPr>
            <a:r>
              <a:rPr lang="fr-FR" sz="1000" dirty="0">
                <a:solidFill>
                  <a:srgbClr val="000000"/>
                </a:solidFill>
                <a:effectLst/>
                <a:latin typeface="Comic Sans MS"/>
                <a:ea typeface="ＭＳ 明朝"/>
                <a:cs typeface="Times New Roman"/>
              </a:rPr>
              <a:t>Date : </a:t>
            </a:r>
            <a:endParaRPr lang="fr-FR" sz="1200" dirty="0">
              <a:effectLst/>
              <a:ea typeface="ＭＳ 明朝"/>
              <a:cs typeface="Times New Roman"/>
            </a:endParaRPr>
          </a:p>
        </p:txBody>
      </p:sp>
      <p:sp>
        <p:nvSpPr>
          <p:cNvPr id="6" name="Carré corné 5"/>
          <p:cNvSpPr/>
          <p:nvPr/>
        </p:nvSpPr>
        <p:spPr>
          <a:xfrm rot="314074">
            <a:off x="5440891" y="148844"/>
            <a:ext cx="1292860" cy="464820"/>
          </a:xfrm>
          <a:prstGeom prst="foldedCorner">
            <a:avLst/>
          </a:prstGeom>
          <a:gradFill flip="none" rotWithShape="1">
            <a:gsLst>
              <a:gs pos="0">
                <a:srgbClr val="BFBFBF"/>
              </a:gs>
              <a:gs pos="100000">
                <a:srgbClr val="FFFFFF"/>
              </a:gs>
            </a:gsLst>
            <a:path path="shape">
              <a:fillToRect l="50000" t="50000" r="50000" b="50000"/>
            </a:path>
            <a:tileRect/>
          </a:gradFill>
          <a:ln>
            <a:solidFill>
              <a:schemeClr val="tx1"/>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dirty="0" smtClean="0">
                <a:solidFill>
                  <a:srgbClr val="000000"/>
                </a:solidFill>
                <a:effectLst/>
                <a:latin typeface="Comic Sans MS"/>
                <a:ea typeface="ＭＳ 明朝"/>
                <a:cs typeface="Times New Roman"/>
              </a:rPr>
              <a:t>Lecture</a:t>
            </a:r>
            <a:endParaRPr lang="fr-FR" sz="1200" dirty="0">
              <a:effectLst/>
              <a:ea typeface="ＭＳ 明朝"/>
              <a:cs typeface="Times New Roman"/>
            </a:endParaRPr>
          </a:p>
        </p:txBody>
      </p:sp>
      <p:graphicFrame>
        <p:nvGraphicFramePr>
          <p:cNvPr id="7" name="Tableau 6"/>
          <p:cNvGraphicFramePr>
            <a:graphicFrameLocks noGrp="1"/>
          </p:cNvGraphicFramePr>
          <p:nvPr>
            <p:extLst>
              <p:ext uri="{D42A27DB-BD31-4B8C-83A1-F6EECF244321}">
                <p14:modId xmlns:p14="http://schemas.microsoft.com/office/powerpoint/2010/main" val="1416689206"/>
              </p:ext>
            </p:extLst>
          </p:nvPr>
        </p:nvGraphicFramePr>
        <p:xfrm>
          <a:off x="132997" y="1261470"/>
          <a:ext cx="6612144" cy="853476"/>
        </p:xfrm>
        <a:graphic>
          <a:graphicData uri="http://schemas.openxmlformats.org/drawingml/2006/table">
            <a:tbl>
              <a:tblPr firstRow="1" bandRow="1">
                <a:tableStyleId>{5940675A-B579-460E-94D1-54222C63F5DA}</a:tableStyleId>
              </a:tblPr>
              <a:tblGrid>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tblGrid>
              <a:tr h="426738">
                <a:tc>
                  <a:txBody>
                    <a:bodyPr/>
                    <a:lstStyle/>
                    <a:p>
                      <a:pPr algn="ctr"/>
                      <a:r>
                        <a:rPr lang="fr-FR" dirty="0" smtClean="0"/>
                        <a:t>x</a:t>
                      </a:r>
                      <a:endParaRPr lang="fr-FR" dirty="0"/>
                    </a:p>
                  </a:txBody>
                  <a:tcPr anchor="ctr">
                    <a:solidFill>
                      <a:schemeClr val="bg1"/>
                    </a:solidFill>
                  </a:tcPr>
                </a:tc>
                <a:tc>
                  <a:txBody>
                    <a:bodyPr/>
                    <a:lstStyle/>
                    <a:p>
                      <a:pPr algn="ctr"/>
                      <a:r>
                        <a:rPr lang="fr-FR" dirty="0" smtClean="0"/>
                        <a:t>j</a:t>
                      </a:r>
                      <a:endParaRPr lang="fr-FR" dirty="0"/>
                    </a:p>
                  </a:txBody>
                  <a:tcPr anchor="ctr">
                    <a:solidFill>
                      <a:schemeClr val="bg1"/>
                    </a:solidFill>
                  </a:tcPr>
                </a:tc>
                <a:tc>
                  <a:txBody>
                    <a:bodyPr/>
                    <a:lstStyle/>
                    <a:p>
                      <a:pPr algn="ctr"/>
                      <a:r>
                        <a:rPr lang="fr-FR" dirty="0" smtClean="0">
                          <a:latin typeface="Cursivestandard"/>
                          <a:cs typeface="Cursivestandard"/>
                        </a:rPr>
                        <a:t>X</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j</a:t>
                      </a:r>
                      <a:endParaRPr lang="fr-FR" dirty="0">
                        <a:latin typeface="Cursivestandard"/>
                        <a:cs typeface="Cursivestandard"/>
                      </a:endParaRPr>
                    </a:p>
                  </a:txBody>
                  <a:tcPr anchor="ctr">
                    <a:solidFill>
                      <a:schemeClr val="bg1"/>
                    </a:solidFill>
                  </a:tcPr>
                </a:tc>
                <a:tc>
                  <a:txBody>
                    <a:bodyPr/>
                    <a:lstStyle/>
                    <a:p>
                      <a:pPr algn="ctr"/>
                      <a:r>
                        <a:rPr lang="fr-FR" dirty="0" smtClean="0"/>
                        <a:t>o</a:t>
                      </a:r>
                      <a:endParaRPr lang="fr-FR" dirty="0"/>
                    </a:p>
                  </a:txBody>
                  <a:tcPr anchor="ctr">
                    <a:solidFill>
                      <a:schemeClr val="bg1"/>
                    </a:solidFill>
                  </a:tcPr>
                </a:tc>
                <a:tc>
                  <a:txBody>
                    <a:bodyPr/>
                    <a:lstStyle/>
                    <a:p>
                      <a:pPr algn="ctr"/>
                      <a:r>
                        <a:rPr lang="fr-FR" dirty="0" smtClean="0">
                          <a:latin typeface="Script Ecole 2"/>
                          <a:cs typeface="Script Ecole 2"/>
                        </a:rPr>
                        <a:t>X</a:t>
                      </a:r>
                      <a:endParaRPr lang="fr-FR" dirty="0">
                        <a:latin typeface="Script Ecole 2"/>
                        <a:cs typeface="Script Ecole 2"/>
                      </a:endParaRPr>
                    </a:p>
                  </a:txBody>
                  <a:tcPr anchor="ctr">
                    <a:solidFill>
                      <a:schemeClr val="bg1"/>
                    </a:solidFill>
                  </a:tcPr>
                </a:tc>
                <a:tc>
                  <a:txBody>
                    <a:bodyPr/>
                    <a:lstStyle/>
                    <a:p>
                      <a:pPr algn="ctr"/>
                      <a:r>
                        <a:rPr lang="fr-FR" dirty="0" smtClean="0"/>
                        <a:t>g</a:t>
                      </a:r>
                      <a:endParaRPr lang="fr-FR" dirty="0"/>
                    </a:p>
                  </a:txBody>
                  <a:tcPr anchor="ctr">
                    <a:solidFill>
                      <a:schemeClr val="bg1"/>
                    </a:solidFill>
                  </a:tcPr>
                </a:tc>
                <a:tc>
                  <a:txBody>
                    <a:bodyPr/>
                    <a:lstStyle/>
                    <a:p>
                      <a:pPr algn="ctr"/>
                      <a:r>
                        <a:rPr lang="fr-FR" dirty="0" smtClean="0"/>
                        <a:t>X</a:t>
                      </a:r>
                      <a:endParaRPr lang="fr-FR" dirty="0"/>
                    </a:p>
                  </a:txBody>
                  <a:tcPr anchor="ctr">
                    <a:solidFill>
                      <a:schemeClr val="bg1"/>
                    </a:solidFill>
                  </a:tcPr>
                </a:tc>
                <a:tc>
                  <a:txBody>
                    <a:bodyPr/>
                    <a:lstStyle/>
                    <a:p>
                      <a:pPr algn="ctr"/>
                      <a:r>
                        <a:rPr lang="fr-FR" dirty="0" smtClean="0"/>
                        <a:t>j</a:t>
                      </a:r>
                      <a:endParaRPr lang="fr-FR" dirty="0"/>
                    </a:p>
                  </a:txBody>
                  <a:tcPr anchor="ctr">
                    <a:solidFill>
                      <a:schemeClr val="bg1"/>
                    </a:solidFill>
                  </a:tcPr>
                </a:tc>
                <a:tc>
                  <a:txBody>
                    <a:bodyPr/>
                    <a:lstStyle/>
                    <a:p>
                      <a:pPr algn="ctr"/>
                      <a:r>
                        <a:rPr lang="fr-FR" dirty="0" smtClean="0">
                          <a:latin typeface="Cursivestandard"/>
                          <a:cs typeface="Cursivestandard"/>
                        </a:rPr>
                        <a:t>J</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x</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X</a:t>
                      </a:r>
                      <a:endParaRPr lang="fr-FR" dirty="0">
                        <a:latin typeface="Cursivestandard"/>
                        <a:cs typeface="Cursivestandard"/>
                      </a:endParaRPr>
                    </a:p>
                  </a:txBody>
                  <a:tcPr anchor="ctr">
                    <a:solidFill>
                      <a:schemeClr val="bg1"/>
                    </a:solidFill>
                  </a:tcPr>
                </a:tc>
                <a:tc>
                  <a:txBody>
                    <a:bodyPr/>
                    <a:lstStyle/>
                    <a:p>
                      <a:pPr algn="ctr"/>
                      <a:r>
                        <a:rPr lang="fr-FR" dirty="0" smtClean="0"/>
                        <a:t>g</a:t>
                      </a:r>
                      <a:endParaRPr lang="fr-FR" dirty="0"/>
                    </a:p>
                  </a:txBody>
                  <a:tcPr anchor="ctr">
                    <a:solidFill>
                      <a:schemeClr val="bg1"/>
                    </a:solidFill>
                  </a:tcPr>
                </a:tc>
                <a:tc>
                  <a:txBody>
                    <a:bodyPr/>
                    <a:lstStyle/>
                    <a:p>
                      <a:pPr algn="ctr"/>
                      <a:r>
                        <a:rPr lang="fr-FR" dirty="0" smtClean="0"/>
                        <a:t>i</a:t>
                      </a:r>
                      <a:endParaRPr lang="fr-FR" dirty="0"/>
                    </a:p>
                  </a:txBody>
                  <a:tcPr anchor="ctr">
                    <a:solidFill>
                      <a:schemeClr val="bg1"/>
                    </a:solidFill>
                  </a:tcPr>
                </a:tc>
                <a:tc>
                  <a:txBody>
                    <a:bodyPr/>
                    <a:lstStyle/>
                    <a:p>
                      <a:pPr algn="ctr"/>
                      <a:r>
                        <a:rPr lang="fr-FR" dirty="0" smtClean="0"/>
                        <a:t>j</a:t>
                      </a:r>
                      <a:endParaRPr lang="fr-FR" dirty="0"/>
                    </a:p>
                  </a:txBody>
                  <a:tcPr anchor="ctr">
                    <a:solidFill>
                      <a:schemeClr val="bg1"/>
                    </a:solidFill>
                  </a:tcPr>
                </a:tc>
                <a:tc>
                  <a:txBody>
                    <a:bodyPr/>
                    <a:lstStyle/>
                    <a:p>
                      <a:pPr algn="ctr"/>
                      <a:r>
                        <a:rPr lang="fr-FR" dirty="0" smtClean="0"/>
                        <a:t>X</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latin typeface="Cursivestandard"/>
                          <a:cs typeface="Cursivestandard"/>
                        </a:rPr>
                        <a:t>x</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v</a:t>
                      </a:r>
                      <a:endParaRPr lang="fr-FR" dirty="0">
                        <a:latin typeface="Cursivestandard"/>
                        <a:cs typeface="Cursivestandard"/>
                      </a:endParaRPr>
                    </a:p>
                  </a:txBody>
                  <a:tcPr anchor="ctr">
                    <a:solidFill>
                      <a:schemeClr val="bg1"/>
                    </a:solidFill>
                  </a:tcPr>
                </a:tc>
                <a:tc>
                  <a:txBody>
                    <a:bodyPr/>
                    <a:lstStyle/>
                    <a:p>
                      <a:pPr algn="ctr"/>
                      <a:r>
                        <a:rPr lang="fr-FR" dirty="0" smtClean="0"/>
                        <a:t>N</a:t>
                      </a:r>
                      <a:endParaRPr lang="fr-FR" dirty="0"/>
                    </a:p>
                  </a:txBody>
                  <a:tcPr anchor="ctr">
                    <a:solidFill>
                      <a:schemeClr val="bg1"/>
                    </a:solidFill>
                  </a:tcPr>
                </a:tc>
                <a:tc>
                  <a:txBody>
                    <a:bodyPr/>
                    <a:lstStyle/>
                    <a:p>
                      <a:pPr algn="ctr"/>
                      <a:r>
                        <a:rPr lang="fr-FR" dirty="0" smtClean="0"/>
                        <a:t>p</a:t>
                      </a:r>
                      <a:endParaRPr lang="fr-FR" dirty="0"/>
                    </a:p>
                  </a:txBody>
                  <a:tcPr anchor="ctr">
                    <a:solidFill>
                      <a:schemeClr val="bg1"/>
                    </a:solidFill>
                  </a:tcPr>
                </a:tc>
              </a:tr>
              <a:tr h="426738">
                <a:tc>
                  <a:txBody>
                    <a:bodyPr/>
                    <a:lstStyle/>
                    <a:p>
                      <a:pPr algn="ctr"/>
                      <a:r>
                        <a:rPr lang="fr-FR" dirty="0" smtClean="0"/>
                        <a:t>X</a:t>
                      </a:r>
                      <a:endParaRPr lang="fr-FR" dirty="0"/>
                    </a:p>
                  </a:txBody>
                  <a:tcPr anchor="ctr">
                    <a:solidFill>
                      <a:schemeClr val="bg1"/>
                    </a:solidFill>
                  </a:tcPr>
                </a:tc>
                <a:tc>
                  <a:txBody>
                    <a:bodyPr/>
                    <a:lstStyle/>
                    <a:p>
                      <a:pPr algn="ctr"/>
                      <a:r>
                        <a:rPr lang="fr-FR" dirty="0" smtClean="0">
                          <a:latin typeface="Script Ecole 2"/>
                          <a:cs typeface="Script Ecole 2"/>
                        </a:rPr>
                        <a:t>s</a:t>
                      </a:r>
                      <a:endParaRPr lang="fr-FR" dirty="0">
                        <a:latin typeface="Script Ecole 2"/>
                        <a:cs typeface="Script Ecole 2"/>
                      </a:endParaRPr>
                    </a:p>
                  </a:txBody>
                  <a:tcPr anchor="ctr">
                    <a:solidFill>
                      <a:schemeClr val="bg1"/>
                    </a:solidFill>
                  </a:tcPr>
                </a:tc>
                <a:tc>
                  <a:txBody>
                    <a:bodyPr/>
                    <a:lstStyle/>
                    <a:p>
                      <a:pPr algn="ctr"/>
                      <a:r>
                        <a:rPr lang="fr-FR" dirty="0" smtClean="0">
                          <a:latin typeface="Script Ecole 2"/>
                          <a:cs typeface="Script Ecole 2"/>
                        </a:rPr>
                        <a:t>V</a:t>
                      </a:r>
                      <a:endParaRPr lang="fr-FR" dirty="0">
                        <a:latin typeface="Script Ecole 2"/>
                        <a:cs typeface="Script Ecole 2"/>
                      </a:endParaRPr>
                    </a:p>
                  </a:txBody>
                  <a:tcPr anchor="ctr">
                    <a:solidFill>
                      <a:schemeClr val="bg1"/>
                    </a:solidFill>
                  </a:tcPr>
                </a:tc>
                <a:tc>
                  <a:txBody>
                    <a:bodyPr/>
                    <a:lstStyle/>
                    <a:p>
                      <a:pPr algn="ctr"/>
                      <a:r>
                        <a:rPr lang="fr-FR" dirty="0" smtClean="0">
                          <a:latin typeface="Cursivestandard"/>
                          <a:cs typeface="Cursivestandard"/>
                        </a:rPr>
                        <a:t>u</a:t>
                      </a:r>
                      <a:endParaRPr lang="fr-FR" dirty="0">
                        <a:latin typeface="Cursivestandard"/>
                        <a:cs typeface="Cursivestandard"/>
                      </a:endParaRPr>
                    </a:p>
                  </a:txBody>
                  <a:tcPr anchor="ctr">
                    <a:solidFill>
                      <a:schemeClr val="bg1"/>
                    </a:solidFill>
                  </a:tcPr>
                </a:tc>
                <a:tc>
                  <a:txBody>
                    <a:bodyPr/>
                    <a:lstStyle/>
                    <a:p>
                      <a:pPr algn="ctr"/>
                      <a:r>
                        <a:rPr lang="fr-FR" dirty="0" smtClean="0"/>
                        <a:t>x</a:t>
                      </a:r>
                      <a:endParaRPr lang="fr-FR" dirty="0"/>
                    </a:p>
                  </a:txBody>
                  <a:tcPr anchor="ctr">
                    <a:solidFill>
                      <a:schemeClr val="bg1"/>
                    </a:solidFill>
                  </a:tcPr>
                </a:tc>
                <a:tc>
                  <a:txBody>
                    <a:bodyPr/>
                    <a:lstStyle/>
                    <a:p>
                      <a:pPr algn="ctr"/>
                      <a:r>
                        <a:rPr lang="fr-FR" dirty="0" smtClean="0">
                          <a:latin typeface="Cursivestandard"/>
                          <a:cs typeface="Cursivestandard"/>
                        </a:rPr>
                        <a:t>X</a:t>
                      </a:r>
                      <a:endParaRPr lang="fr-FR" dirty="0">
                        <a:latin typeface="Cursivestandard"/>
                        <a:cs typeface="Cursivestandard"/>
                      </a:endParaRPr>
                    </a:p>
                  </a:txBody>
                  <a:tcPr anchor="ctr">
                    <a:solidFill>
                      <a:schemeClr val="bg1"/>
                    </a:solidFill>
                  </a:tcPr>
                </a:tc>
                <a:tc>
                  <a:txBody>
                    <a:bodyPr/>
                    <a:lstStyle/>
                    <a:p>
                      <a:pPr algn="ctr"/>
                      <a:r>
                        <a:rPr lang="fr-FR" dirty="0" smtClean="0"/>
                        <a:t>i</a:t>
                      </a:r>
                      <a:endParaRPr lang="fr-FR" dirty="0"/>
                    </a:p>
                  </a:txBody>
                  <a:tcPr anchor="ctr">
                    <a:solidFill>
                      <a:schemeClr val="bg1"/>
                    </a:solidFill>
                  </a:tcPr>
                </a:tc>
                <a:tc>
                  <a:txBody>
                    <a:bodyPr/>
                    <a:lstStyle/>
                    <a:p>
                      <a:pPr algn="ctr"/>
                      <a:r>
                        <a:rPr lang="fr-FR" dirty="0" smtClean="0">
                          <a:latin typeface="Cursivestandard"/>
                          <a:cs typeface="Cursivestandard"/>
                        </a:rPr>
                        <a:t>x</a:t>
                      </a:r>
                      <a:endParaRPr lang="fr-FR" dirty="0">
                        <a:latin typeface="Cursivestandard"/>
                        <a:cs typeface="Cursivestandard"/>
                      </a:endParaRPr>
                    </a:p>
                  </a:txBody>
                  <a:tcPr anchor="ctr">
                    <a:solidFill>
                      <a:schemeClr val="bg1"/>
                    </a:solidFill>
                  </a:tcPr>
                </a:tc>
                <a:tc>
                  <a:txBody>
                    <a:bodyPr/>
                    <a:lstStyle/>
                    <a:p>
                      <a:pPr algn="ctr"/>
                      <a:r>
                        <a:rPr lang="fr-FR" dirty="0" err="1" smtClean="0"/>
                        <a:t>T</a:t>
                      </a:r>
                      <a:endParaRPr lang="fr-FR" dirty="0"/>
                    </a:p>
                  </a:txBody>
                  <a:tcPr anchor="ctr">
                    <a:solidFill>
                      <a:schemeClr val="bg1"/>
                    </a:solidFill>
                  </a:tcPr>
                </a:tc>
                <a:tc>
                  <a:txBody>
                    <a:bodyPr/>
                    <a:lstStyle/>
                    <a:p>
                      <a:pPr algn="ctr"/>
                      <a:r>
                        <a:rPr lang="fr-FR" dirty="0" smtClean="0"/>
                        <a:t>x </a:t>
                      </a:r>
                      <a:endParaRPr lang="fr-FR" dirty="0"/>
                    </a:p>
                  </a:txBody>
                  <a:tcPr anchor="ctr">
                    <a:solidFill>
                      <a:schemeClr val="bg1"/>
                    </a:solidFill>
                  </a:tcPr>
                </a:tc>
                <a:tc>
                  <a:txBody>
                    <a:bodyPr/>
                    <a:lstStyle/>
                    <a:p>
                      <a:pPr algn="ctr"/>
                      <a:r>
                        <a:rPr lang="fr-FR" dirty="0" smtClean="0"/>
                        <a:t>X</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t>z</a:t>
                      </a:r>
                      <a:endParaRPr lang="fr-FR" dirty="0"/>
                    </a:p>
                  </a:txBody>
                  <a:tcPr anchor="ctr">
                    <a:solidFill>
                      <a:schemeClr val="bg1"/>
                    </a:solidFill>
                  </a:tcPr>
                </a:tc>
                <a:tc>
                  <a:txBody>
                    <a:bodyPr/>
                    <a:lstStyle/>
                    <a:p>
                      <a:pPr algn="ctr"/>
                      <a:r>
                        <a:rPr lang="fr-FR" dirty="0" smtClean="0">
                          <a:latin typeface="Cursivestandard"/>
                          <a:cs typeface="Cursivestandard"/>
                        </a:rPr>
                        <a:t>z</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y</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H</a:t>
                      </a:r>
                      <a:endParaRPr lang="fr-FR" dirty="0">
                        <a:latin typeface="Cursivestandard"/>
                        <a:cs typeface="Cursivestandard"/>
                      </a:endParaRPr>
                    </a:p>
                  </a:txBody>
                  <a:tcPr anchor="ctr">
                    <a:solidFill>
                      <a:schemeClr val="bg1"/>
                    </a:solidFill>
                  </a:tcPr>
                </a:tc>
                <a:tc>
                  <a:txBody>
                    <a:bodyPr/>
                    <a:lstStyle/>
                    <a:p>
                      <a:pPr algn="ctr"/>
                      <a:r>
                        <a:rPr lang="fr-FR" dirty="0" smtClean="0">
                          <a:latin typeface="Comic Sans MS"/>
                          <a:cs typeface="Comic Sans MS"/>
                        </a:rPr>
                        <a:t>x</a:t>
                      </a:r>
                      <a:endParaRPr lang="fr-FR" dirty="0">
                        <a:latin typeface="Comic Sans MS"/>
                        <a:cs typeface="Comic Sans MS"/>
                      </a:endParaRPr>
                    </a:p>
                  </a:txBody>
                  <a:tcPr anchor="ctr">
                    <a:solidFill>
                      <a:schemeClr val="bg1"/>
                    </a:solidFill>
                  </a:tcPr>
                </a:tc>
                <a:tc>
                  <a:txBody>
                    <a:bodyPr/>
                    <a:lstStyle/>
                    <a:p>
                      <a:pPr algn="ctr"/>
                      <a:r>
                        <a:rPr lang="fr-FR" dirty="0" smtClean="0">
                          <a:latin typeface="Comic Sans MS"/>
                          <a:cs typeface="Comic Sans MS"/>
                        </a:rPr>
                        <a:t>G</a:t>
                      </a:r>
                      <a:endParaRPr lang="fr-FR" dirty="0">
                        <a:latin typeface="Comic Sans MS"/>
                        <a:cs typeface="Comic Sans MS"/>
                      </a:endParaRPr>
                    </a:p>
                  </a:txBody>
                  <a:tcPr anchor="ctr">
                    <a:solidFill>
                      <a:schemeClr val="bg1"/>
                    </a:solidFill>
                  </a:tcPr>
                </a:tc>
                <a:tc>
                  <a:txBody>
                    <a:bodyPr/>
                    <a:lstStyle/>
                    <a:p>
                      <a:pPr algn="ctr"/>
                      <a:r>
                        <a:rPr lang="fr-FR" dirty="0" smtClean="0"/>
                        <a:t>v</a:t>
                      </a:r>
                      <a:endParaRPr lang="fr-FR" dirty="0"/>
                    </a:p>
                  </a:txBody>
                  <a:tcPr anchor="ctr">
                    <a:solidFill>
                      <a:schemeClr val="bg1"/>
                    </a:solidFill>
                  </a:tcPr>
                </a:tc>
                <a:tc>
                  <a:txBody>
                    <a:bodyPr/>
                    <a:lstStyle/>
                    <a:p>
                      <a:pPr algn="ctr"/>
                      <a:r>
                        <a:rPr lang="fr-FR" dirty="0" smtClean="0">
                          <a:latin typeface="Script Ecole 2"/>
                          <a:cs typeface="Script Ecole 2"/>
                        </a:rPr>
                        <a:t>w</a:t>
                      </a:r>
                      <a:endParaRPr lang="fr-FR" dirty="0">
                        <a:latin typeface="Script Ecole 2"/>
                        <a:cs typeface="Script Ecole 2"/>
                      </a:endParaRPr>
                    </a:p>
                  </a:txBody>
                  <a:tcPr anchor="ctr">
                    <a:solidFill>
                      <a:schemeClr val="bg1"/>
                    </a:solidFill>
                  </a:tcPr>
                </a:tc>
                <a:tc>
                  <a:txBody>
                    <a:bodyPr/>
                    <a:lstStyle/>
                    <a:p>
                      <a:pPr algn="ctr"/>
                      <a:r>
                        <a:rPr lang="fr-FR" dirty="0" smtClean="0">
                          <a:latin typeface="Script Ecole 2"/>
                          <a:cs typeface="Script Ecole 2"/>
                        </a:rPr>
                        <a:t>X</a:t>
                      </a:r>
                      <a:endParaRPr lang="fr-FR" dirty="0">
                        <a:latin typeface="Script Ecole 2"/>
                        <a:cs typeface="Script Ecole 2"/>
                      </a:endParaRPr>
                    </a:p>
                  </a:txBody>
                  <a:tcPr anchor="ctr">
                    <a:solidFill>
                      <a:schemeClr val="bg1"/>
                    </a:solidFill>
                  </a:tcPr>
                </a:tc>
              </a:tr>
            </a:tbl>
          </a:graphicData>
        </a:graphic>
      </p:graphicFrame>
      <p:sp>
        <p:nvSpPr>
          <p:cNvPr id="8" name="ZoneTexte 7"/>
          <p:cNvSpPr txBox="1"/>
          <p:nvPr/>
        </p:nvSpPr>
        <p:spPr>
          <a:xfrm>
            <a:off x="1" y="553584"/>
            <a:ext cx="6708122" cy="707886"/>
          </a:xfrm>
          <a:prstGeom prst="rect">
            <a:avLst/>
          </a:prstGeom>
          <a:noFill/>
        </p:spPr>
        <p:txBody>
          <a:bodyPr wrap="square" rtlCol="0">
            <a:spAutoFit/>
          </a:bodyPr>
          <a:lstStyle/>
          <a:p>
            <a:r>
              <a:rPr lang="fr-FR" sz="1400" b="1" dirty="0">
                <a:latin typeface="Comic Sans MS"/>
                <a:cs typeface="Comic Sans MS"/>
              </a:rPr>
              <a:t>1</a:t>
            </a:r>
            <a:r>
              <a:rPr lang="fr-FR" sz="1400" b="1" dirty="0" smtClean="0">
                <a:latin typeface="Comic Sans MS"/>
                <a:cs typeface="Comic Sans MS"/>
              </a:rPr>
              <a:t>. </a:t>
            </a:r>
            <a:r>
              <a:rPr lang="fr-FR" sz="4000" dirty="0" smtClean="0">
                <a:latin typeface="Picto Moustache"/>
                <a:cs typeface="Picto Moustache"/>
              </a:rPr>
              <a:t>j</a:t>
            </a:r>
            <a:r>
              <a:rPr lang="fr-FR" sz="1400" dirty="0" smtClean="0">
                <a:latin typeface="Picto Moustache"/>
                <a:cs typeface="Picto Moustache"/>
              </a:rPr>
              <a:t> </a:t>
            </a:r>
            <a:r>
              <a:rPr lang="fr-FR" sz="1400" b="1" dirty="0" smtClean="0">
                <a:latin typeface="Comic Sans MS"/>
                <a:cs typeface="Comic Sans MS"/>
              </a:rPr>
              <a:t>Colorie </a:t>
            </a:r>
            <a:r>
              <a:rPr lang="fr-FR" sz="1400" dirty="0" smtClean="0">
                <a:latin typeface="Cursivestandard"/>
                <a:cs typeface="Cursivestandard"/>
              </a:rPr>
              <a:t>²le$ ²lettre$ </a:t>
            </a:r>
            <a:r>
              <a:rPr lang="fr-FR" sz="1400" b="1" i="1" dirty="0">
                <a:solidFill>
                  <a:srgbClr val="7F7F7F"/>
                </a:solidFill>
                <a:latin typeface="Comic Sans MS"/>
                <a:cs typeface="Comic Sans MS"/>
              </a:rPr>
              <a:t>x</a:t>
            </a:r>
            <a:r>
              <a:rPr lang="fr-FR" sz="1400" b="1" dirty="0" smtClean="0">
                <a:latin typeface="Comic Sans MS"/>
                <a:cs typeface="Comic Sans MS"/>
              </a:rPr>
              <a:t> : </a:t>
            </a:r>
            <a:endParaRPr lang="fr-FR" b="1" dirty="0">
              <a:latin typeface="Comic Sans MS"/>
              <a:cs typeface="Comic Sans MS"/>
            </a:endParaRPr>
          </a:p>
        </p:txBody>
      </p:sp>
      <p:sp>
        <p:nvSpPr>
          <p:cNvPr id="9" name="ZoneTexte 8"/>
          <p:cNvSpPr txBox="1"/>
          <p:nvPr/>
        </p:nvSpPr>
        <p:spPr>
          <a:xfrm>
            <a:off x="22609" y="4620800"/>
            <a:ext cx="6814979" cy="1323439"/>
          </a:xfrm>
          <a:prstGeom prst="rect">
            <a:avLst/>
          </a:prstGeom>
          <a:noFill/>
        </p:spPr>
        <p:txBody>
          <a:bodyPr wrap="square" rtlCol="0">
            <a:spAutoFit/>
          </a:bodyPr>
          <a:lstStyle/>
          <a:p>
            <a:r>
              <a:rPr lang="fr-FR" sz="1400" b="1" dirty="0">
                <a:latin typeface="Comic Sans MS"/>
                <a:cs typeface="Comic Sans MS"/>
              </a:rPr>
              <a:t>3</a:t>
            </a:r>
            <a:r>
              <a:rPr lang="fr-FR" sz="1400" b="1" dirty="0" smtClean="0">
                <a:latin typeface="Comic Sans MS"/>
                <a:cs typeface="Comic Sans MS"/>
              </a:rPr>
              <a:t>. </a:t>
            </a:r>
            <a:r>
              <a:rPr lang="fr-FR" sz="4000" dirty="0">
                <a:latin typeface="Picto Moustache"/>
                <a:cs typeface="Picto Moustache"/>
              </a:rPr>
              <a:t>p</a:t>
            </a:r>
            <a:r>
              <a:rPr lang="fr-FR" sz="1400"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²dan$ ²le ²tableau :</a:t>
            </a:r>
          </a:p>
          <a:p>
            <a:pPr algn="ctr"/>
            <a:r>
              <a:rPr lang="fr-FR" sz="2000" dirty="0">
                <a:latin typeface="Cursivestandard"/>
                <a:cs typeface="Cursivestandard"/>
              </a:rPr>
              <a:t>²exister</a:t>
            </a:r>
            <a:r>
              <a:rPr lang="fr-FR" sz="2000" dirty="0" smtClean="0">
                <a:latin typeface="Cursivestandard"/>
                <a:cs typeface="Cursivestandard"/>
              </a:rPr>
              <a:t>, </a:t>
            </a:r>
            <a:r>
              <a:rPr lang="fr-FR" sz="2000" dirty="0">
                <a:latin typeface="Cursivestandard"/>
                <a:cs typeface="Cursivestandard"/>
              </a:rPr>
              <a:t>²</a:t>
            </a:r>
            <a:r>
              <a:rPr lang="fr-FR" sz="2000" dirty="0" smtClean="0">
                <a:latin typeface="Cursivestandard"/>
                <a:cs typeface="Cursivestandard"/>
              </a:rPr>
              <a:t>un ²taxi, ²exact, ²de$ ²choux, ²exiger, </a:t>
            </a:r>
            <a:r>
              <a:rPr lang="fr-FR" sz="2000" dirty="0">
                <a:latin typeface="Cursivestandard"/>
                <a:cs typeface="Cursivestandard"/>
              </a:rPr>
              <a:t>²</a:t>
            </a:r>
            <a:r>
              <a:rPr lang="fr-FR" sz="2000" dirty="0" smtClean="0">
                <a:latin typeface="Cursivestandard"/>
                <a:cs typeface="Cursivestandard"/>
              </a:rPr>
              <a:t>le </a:t>
            </a:r>
            <a:r>
              <a:rPr lang="fr-FR" sz="2000" dirty="0">
                <a:latin typeface="Cursivestandard"/>
                <a:cs typeface="Cursivestandard"/>
              </a:rPr>
              <a:t>²</a:t>
            </a:r>
            <a:r>
              <a:rPr lang="fr-FR" sz="2000" dirty="0" smtClean="0">
                <a:latin typeface="Cursivestandard"/>
                <a:cs typeface="Cursivestandard"/>
              </a:rPr>
              <a:t>texte, </a:t>
            </a:r>
          </a:p>
          <a:p>
            <a:pPr algn="ctr"/>
            <a:r>
              <a:rPr lang="fr-FR" sz="2000" dirty="0" smtClean="0">
                <a:latin typeface="Cursivestandard"/>
                <a:cs typeface="Cursivestandard"/>
              </a:rPr>
              <a:t>²une noix, ²le luxe</a:t>
            </a:r>
            <a:r>
              <a:rPr lang="fr-FR" sz="2000" dirty="0">
                <a:latin typeface="Cursivestandard"/>
                <a:cs typeface="Cursivestandard"/>
              </a:rPr>
              <a:t>, ²une ²croix</a:t>
            </a:r>
            <a:endParaRPr lang="fr-FR" sz="2000" dirty="0">
              <a:latin typeface="Comic Sans MS"/>
              <a:cs typeface="Comic Sans MS"/>
            </a:endParaRPr>
          </a:p>
        </p:txBody>
      </p:sp>
      <p:graphicFrame>
        <p:nvGraphicFramePr>
          <p:cNvPr id="10" name="Tableau 9"/>
          <p:cNvGraphicFramePr>
            <a:graphicFrameLocks noGrp="1"/>
          </p:cNvGraphicFramePr>
          <p:nvPr>
            <p:extLst>
              <p:ext uri="{D42A27DB-BD31-4B8C-83A1-F6EECF244321}">
                <p14:modId xmlns:p14="http://schemas.microsoft.com/office/powerpoint/2010/main" val="2744976781"/>
              </p:ext>
            </p:extLst>
          </p:nvPr>
        </p:nvGraphicFramePr>
        <p:xfrm>
          <a:off x="106662" y="5966044"/>
          <a:ext cx="6659127" cy="1418557"/>
        </p:xfrm>
        <a:graphic>
          <a:graphicData uri="http://schemas.openxmlformats.org/drawingml/2006/table">
            <a:tbl>
              <a:tblPr firstRow="1" bandRow="1">
                <a:tableStyleId>{5940675A-B579-460E-94D1-54222C63F5DA}</a:tableStyleId>
              </a:tblPr>
              <a:tblGrid>
                <a:gridCol w="2219709"/>
                <a:gridCol w="2219709"/>
                <a:gridCol w="2219709"/>
              </a:tblGrid>
              <a:tr h="31789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400" dirty="0" smtClean="0">
                        <a:latin typeface="Script Ecole 2"/>
                        <a:cs typeface="Script Ecole 2"/>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400" dirty="0" smtClean="0">
                        <a:latin typeface="Script Ecole 2"/>
                        <a:cs typeface="Script Ecole 2"/>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400" dirty="0" smtClean="0">
                        <a:latin typeface="Script Ecole 2"/>
                        <a:cs typeface="Script Ecole 2"/>
                      </a:endParaRPr>
                    </a:p>
                  </a:txBody>
                  <a:tcPr anchor="ctr"/>
                </a:tc>
              </a:tr>
              <a:tr h="1100666">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200" dirty="0" smtClean="0">
                          <a:solidFill>
                            <a:srgbClr val="A6A6A6"/>
                          </a:solidFill>
                          <a:latin typeface="Cursivestandard"/>
                          <a:cs typeface="Cursivestandard"/>
                        </a:rPr>
                        <a:t>______________________</a:t>
                      </a:r>
                      <a:endParaRPr lang="fr-FR" sz="1400" dirty="0" smtClean="0">
                        <a:solidFill>
                          <a:srgbClr val="A6A6A6"/>
                        </a:solidFill>
                        <a:latin typeface="Cursivestandard"/>
                        <a:cs typeface="Cursivestandard"/>
                      </a:endParaRP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txBody>
                  <a:tcPr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______________________________________</a:t>
                      </a:r>
                    </a:p>
                  </a:txBody>
                  <a:tcPr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_____________________________________</a:t>
                      </a:r>
                    </a:p>
                  </a:txBody>
                  <a:tcPr anchor="ctr"/>
                </a:tc>
              </a:tr>
            </a:tbl>
          </a:graphicData>
        </a:graphic>
      </p:graphicFrame>
      <p:sp>
        <p:nvSpPr>
          <p:cNvPr id="11" name="ZoneTexte 10"/>
          <p:cNvSpPr txBox="1"/>
          <p:nvPr/>
        </p:nvSpPr>
        <p:spPr>
          <a:xfrm>
            <a:off x="1" y="2168240"/>
            <a:ext cx="6837588" cy="707886"/>
          </a:xfrm>
          <a:prstGeom prst="rect">
            <a:avLst/>
          </a:prstGeom>
          <a:noFill/>
        </p:spPr>
        <p:txBody>
          <a:bodyPr wrap="square" rtlCol="0">
            <a:spAutoFit/>
          </a:bodyPr>
          <a:lstStyle/>
          <a:p>
            <a:r>
              <a:rPr lang="fr-FR" sz="1400" b="1" dirty="0" smtClean="0">
                <a:latin typeface="Comic Sans MS"/>
                <a:cs typeface="Comic Sans MS"/>
              </a:rPr>
              <a:t>2. </a:t>
            </a:r>
            <a:r>
              <a:rPr lang="fr-FR" sz="4000" dirty="0">
                <a:latin typeface="Picto Moustache"/>
                <a:cs typeface="Picto Moustache"/>
              </a:rPr>
              <a:t>d</a:t>
            </a:r>
            <a:r>
              <a:rPr lang="fr-FR" dirty="0" smtClean="0">
                <a:latin typeface="Picto Moustache"/>
                <a:cs typeface="Picto Moustache"/>
              </a:rPr>
              <a:t> </a:t>
            </a:r>
            <a:r>
              <a:rPr lang="fr-FR" sz="1400" b="1" dirty="0" smtClean="0">
                <a:latin typeface="Comic Sans MS"/>
                <a:cs typeface="Comic Sans MS"/>
              </a:rPr>
              <a:t>Relie </a:t>
            </a:r>
            <a:r>
              <a:rPr lang="fr-FR" sz="1400" dirty="0" smtClean="0">
                <a:latin typeface="Cursivestandard"/>
                <a:cs typeface="Cursivestandard"/>
              </a:rPr>
              <a:t>²le$ mot$ ²</a:t>
            </a:r>
            <a:r>
              <a:rPr lang="fr-FR" sz="1400" dirty="0">
                <a:latin typeface="Cursivestandard"/>
                <a:cs typeface="Cursivestandard"/>
              </a:rPr>
              <a:t>à</a:t>
            </a:r>
            <a:r>
              <a:rPr lang="fr-FR" sz="1400" dirty="0" smtClean="0">
                <a:latin typeface="Cursivestandard"/>
                <a:cs typeface="Cursivestandard"/>
              </a:rPr>
              <a:t> ²leur ²dessin :</a:t>
            </a:r>
            <a:endParaRPr lang="fr-FR" b="1" dirty="0">
              <a:latin typeface="Comic Sans MS"/>
              <a:cs typeface="Comic Sans MS"/>
            </a:endParaRPr>
          </a:p>
        </p:txBody>
      </p:sp>
      <p:sp>
        <p:nvSpPr>
          <p:cNvPr id="2" name="Rectangle 1"/>
          <p:cNvSpPr/>
          <p:nvPr/>
        </p:nvSpPr>
        <p:spPr>
          <a:xfrm>
            <a:off x="132997" y="2946403"/>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l’index</a:t>
            </a:r>
            <a:endParaRPr lang="fr-FR" sz="1600" dirty="0">
              <a:latin typeface="Script Ecole 2"/>
              <a:cs typeface="Script Ecole 2"/>
            </a:endParaRPr>
          </a:p>
        </p:txBody>
      </p:sp>
      <p:sp>
        <p:nvSpPr>
          <p:cNvPr id="12" name="Rectangle 11"/>
          <p:cNvSpPr/>
          <p:nvPr/>
        </p:nvSpPr>
        <p:spPr>
          <a:xfrm>
            <a:off x="132997" y="3526369"/>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taxi</a:t>
            </a:r>
            <a:endParaRPr lang="fr-FR" sz="1600" dirty="0">
              <a:latin typeface="Script Ecole 2"/>
              <a:cs typeface="Script Ecole 2"/>
            </a:endParaRPr>
          </a:p>
        </p:txBody>
      </p:sp>
      <p:sp>
        <p:nvSpPr>
          <p:cNvPr id="13" name="Rectangle 12"/>
          <p:cNvSpPr/>
          <p:nvPr/>
        </p:nvSpPr>
        <p:spPr>
          <a:xfrm>
            <a:off x="132997" y="4106336"/>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exercice</a:t>
            </a:r>
            <a:endParaRPr lang="fr-FR" sz="1600" dirty="0">
              <a:latin typeface="Script Ecole 2"/>
              <a:cs typeface="Script Ecole 2"/>
            </a:endParaRPr>
          </a:p>
        </p:txBody>
      </p:sp>
      <p:sp>
        <p:nvSpPr>
          <p:cNvPr id="14" name="Rectangle 13"/>
          <p:cNvSpPr/>
          <p:nvPr/>
        </p:nvSpPr>
        <p:spPr>
          <a:xfrm>
            <a:off x="5334413" y="2946403"/>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boxeur</a:t>
            </a:r>
            <a:endParaRPr lang="fr-FR" sz="1600" dirty="0">
              <a:latin typeface="Script Ecole 2"/>
              <a:cs typeface="Script Ecole 2"/>
            </a:endParaRPr>
          </a:p>
        </p:txBody>
      </p:sp>
      <p:sp>
        <p:nvSpPr>
          <p:cNvPr id="15" name="Rectangle 14"/>
          <p:cNvSpPr/>
          <p:nvPr/>
        </p:nvSpPr>
        <p:spPr>
          <a:xfrm>
            <a:off x="5341531" y="3526369"/>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les yeux</a:t>
            </a:r>
            <a:endParaRPr lang="fr-FR" sz="1600" dirty="0">
              <a:latin typeface="Script Ecole 2"/>
              <a:cs typeface="Script Ecole 2"/>
            </a:endParaRPr>
          </a:p>
        </p:txBody>
      </p:sp>
      <p:sp>
        <p:nvSpPr>
          <p:cNvPr id="16" name="Rectangle 15"/>
          <p:cNvSpPr/>
          <p:nvPr/>
        </p:nvSpPr>
        <p:spPr>
          <a:xfrm>
            <a:off x="5334413" y="4106336"/>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lIns="0" rIns="0" rtlCol="0" anchor="ctr"/>
          <a:lstStyle/>
          <a:p>
            <a:pPr algn="ctr"/>
            <a:r>
              <a:rPr lang="fr-FR" sz="1600" dirty="0" smtClean="0">
                <a:latin typeface="Script Ecole 2"/>
                <a:cs typeface="Script Ecole 2"/>
              </a:rPr>
              <a:t>un xylophone</a:t>
            </a:r>
            <a:endParaRPr lang="fr-FR" sz="1600" dirty="0">
              <a:latin typeface="Script Ecole 2"/>
              <a:cs typeface="Script Ecole 2"/>
            </a:endParaRPr>
          </a:p>
        </p:txBody>
      </p:sp>
      <p:pic>
        <p:nvPicPr>
          <p:cNvPr id="17" name="Image 16"/>
          <p:cNvPicPr>
            <a:picLocks noChangeAspect="1"/>
          </p:cNvPicPr>
          <p:nvPr/>
        </p:nvPicPr>
        <p:blipFill rotWithShape="1">
          <a:blip r:embed="rId2"/>
          <a:srcRect l="6803" t="70169" r="7824" b="7644"/>
          <a:stretch/>
        </p:blipFill>
        <p:spPr>
          <a:xfrm>
            <a:off x="2514608" y="2799204"/>
            <a:ext cx="1074738" cy="366240"/>
          </a:xfrm>
          <a:prstGeom prst="rect">
            <a:avLst/>
          </a:prstGeom>
          <a:ln>
            <a:solidFill>
              <a:schemeClr val="bg1">
                <a:lumMod val="50000"/>
              </a:schemeClr>
            </a:solidFill>
          </a:ln>
        </p:spPr>
      </p:pic>
      <p:pic>
        <p:nvPicPr>
          <p:cNvPr id="23" name="Image 22"/>
          <p:cNvPicPr>
            <a:picLocks noChangeAspect="1"/>
          </p:cNvPicPr>
          <p:nvPr/>
        </p:nvPicPr>
        <p:blipFill rotWithShape="1">
          <a:blip r:embed="rId3">
            <a:duotone>
              <a:schemeClr val="bg2">
                <a:shade val="45000"/>
                <a:satMod val="135000"/>
              </a:schemeClr>
              <a:prstClr val="white"/>
            </a:duotone>
          </a:blip>
          <a:srcRect t="22647" r="792" b="9271"/>
          <a:stretch/>
        </p:blipFill>
        <p:spPr>
          <a:xfrm>
            <a:off x="33868" y="7916332"/>
            <a:ext cx="6803720" cy="1989668"/>
          </a:xfrm>
          <a:prstGeom prst="rect">
            <a:avLst/>
          </a:prstGeom>
        </p:spPr>
      </p:pic>
      <p:sp>
        <p:nvSpPr>
          <p:cNvPr id="22" name="ZoneTexte 21"/>
          <p:cNvSpPr txBox="1"/>
          <p:nvPr/>
        </p:nvSpPr>
        <p:spPr>
          <a:xfrm>
            <a:off x="33869" y="7272869"/>
            <a:ext cx="6824132" cy="2410916"/>
          </a:xfrm>
          <a:prstGeom prst="rect">
            <a:avLst/>
          </a:prstGeom>
          <a:noFill/>
        </p:spPr>
        <p:txBody>
          <a:bodyPr wrap="square" rtlCol="0">
            <a:spAutoFit/>
          </a:bodyPr>
          <a:lstStyle/>
          <a:p>
            <a:r>
              <a:rPr lang="fr-FR" sz="1400" b="1" dirty="0">
                <a:latin typeface="Comic Sans MS"/>
                <a:cs typeface="Comic Sans MS"/>
              </a:rPr>
              <a:t>4</a:t>
            </a:r>
            <a:r>
              <a:rPr lang="fr-FR" sz="1400" b="1" dirty="0" smtClean="0">
                <a:latin typeface="Comic Sans MS"/>
                <a:cs typeface="Comic Sans MS"/>
              </a:rPr>
              <a:t>. </a:t>
            </a:r>
            <a:r>
              <a:rPr lang="fr-FR" sz="4000" dirty="0" smtClean="0">
                <a:latin typeface="Picto Moustache"/>
                <a:cs typeface="Picto Moustache"/>
              </a:rPr>
              <a:t>p</a:t>
            </a:r>
            <a:r>
              <a:rPr lang="fr-FR"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²qui ²complète ²chaque </a:t>
            </a:r>
            <a:r>
              <a:rPr lang="fr-FR" sz="1400" dirty="0">
                <a:latin typeface="Cursivestandard"/>
                <a:cs typeface="Cursivestandard"/>
              </a:rPr>
              <a:t>²</a:t>
            </a:r>
            <a:r>
              <a:rPr lang="fr-FR" sz="1400" dirty="0" smtClean="0">
                <a:latin typeface="Cursivestandard"/>
                <a:cs typeface="Cursivestandard"/>
              </a:rPr>
              <a:t>phrase </a:t>
            </a:r>
            <a:r>
              <a:rPr lang="fr-FR" sz="1400" dirty="0">
                <a:latin typeface="Cursivestandard"/>
                <a:cs typeface="Cursivestandard"/>
              </a:rPr>
              <a:t>: </a:t>
            </a:r>
            <a:r>
              <a:rPr lang="fr-FR" dirty="0" smtClean="0">
                <a:latin typeface="Cursivestandard"/>
                <a:cs typeface="Cursivestandard"/>
              </a:rPr>
              <a:t>²exercice, ²doux, vexé, mieux</a:t>
            </a:r>
            <a:endParaRPr lang="fr-FR" sz="1400" b="1" dirty="0">
              <a:latin typeface="Cursivestandard"/>
              <a:cs typeface="Cursivestandard"/>
            </a:endParaRPr>
          </a:p>
          <a:p>
            <a:pPr>
              <a:lnSpc>
                <a:spcPct val="140000"/>
              </a:lnSpc>
            </a:pPr>
            <a:r>
              <a:rPr lang="fr-FR" sz="2000" dirty="0" smtClean="0">
                <a:latin typeface="Cursivestandard"/>
                <a:cs typeface="Cursivestandard"/>
              </a:rPr>
              <a:t>	 </a:t>
            </a:r>
            <a:r>
              <a:rPr lang="fr-FR" sz="2000" dirty="0" smtClean="0">
                <a:latin typeface="Script Ecole 2"/>
                <a:cs typeface="Script Ecole 2"/>
              </a:rPr>
              <a:t>L</a:t>
            </a:r>
            <a:r>
              <a:rPr lang="fr-FR" sz="2000" dirty="0" smtClean="0">
                <a:latin typeface="Cursivestandard"/>
                <a:cs typeface="Cursivestandard"/>
              </a:rPr>
              <a:t>éo va                </a:t>
            </a:r>
            <a:r>
              <a:rPr lang="fr-FR" sz="2000" dirty="0">
                <a:latin typeface="Cursivestandard"/>
                <a:cs typeface="Cursivestandard"/>
              </a:rPr>
              <a:t>: ²il n</a:t>
            </a:r>
            <a:r>
              <a:rPr lang="fr-FR" sz="2000" dirty="0" smtClean="0">
                <a:latin typeface="Cursivestandard"/>
                <a:cs typeface="Cursivestandard"/>
              </a:rPr>
              <a:t>’²</a:t>
            </a:r>
            <a:r>
              <a:rPr lang="fr-FR" sz="2000" dirty="0">
                <a:latin typeface="Cursivestandard"/>
                <a:cs typeface="Cursivestandard"/>
              </a:rPr>
              <a:t>est ²plu</a:t>
            </a:r>
            <a:r>
              <a:rPr lang="fr-FR" sz="2000" dirty="0" smtClean="0">
                <a:latin typeface="Cursivestandard"/>
                <a:cs typeface="Cursivestandard"/>
              </a:rPr>
              <a:t>$ malade.</a:t>
            </a:r>
          </a:p>
          <a:p>
            <a:pPr>
              <a:lnSpc>
                <a:spcPct val="140000"/>
              </a:lnSpc>
            </a:pPr>
            <a:r>
              <a:rPr lang="fr-FR" sz="2000" dirty="0" smtClean="0">
                <a:latin typeface="Cursivestandard"/>
                <a:cs typeface="Cursivestandard"/>
              </a:rPr>
              <a:t>	 </a:t>
            </a:r>
            <a:r>
              <a:rPr lang="fr-FR" sz="2000" dirty="0" smtClean="0">
                <a:latin typeface="Script Ecole 2"/>
                <a:cs typeface="Script Ecole 2"/>
              </a:rPr>
              <a:t>M</a:t>
            </a:r>
            <a:r>
              <a:rPr lang="fr-FR" sz="2000" dirty="0" smtClean="0">
                <a:latin typeface="Cursivestandard"/>
                <a:cs typeface="Cursivestandard"/>
              </a:rPr>
              <a:t>²</a:t>
            </a:r>
            <a:r>
              <a:rPr lang="fr-FR" sz="2000" dirty="0">
                <a:latin typeface="Cursivestandard"/>
                <a:cs typeface="Cursivestandard"/>
              </a:rPr>
              <a:t>arc ²a ²fait ²son     </a:t>
            </a:r>
            <a:r>
              <a:rPr lang="fr-FR" sz="2000" dirty="0" smtClean="0">
                <a:latin typeface="Cursivestandard"/>
                <a:cs typeface="Cursivestandard"/>
              </a:rPr>
              <a:t>                 .</a:t>
            </a:r>
          </a:p>
          <a:p>
            <a:pPr>
              <a:lnSpc>
                <a:spcPct val="140000"/>
              </a:lnSpc>
            </a:pPr>
            <a:r>
              <a:rPr lang="fr-FR" sz="2000" dirty="0" smtClean="0">
                <a:latin typeface="Cursivestandard"/>
                <a:cs typeface="Cursivestandard"/>
              </a:rPr>
              <a:t>	 </a:t>
            </a:r>
            <a:r>
              <a:rPr lang="fr-FR" sz="2000" dirty="0">
                <a:latin typeface="Script Ecole 2"/>
                <a:cs typeface="Script Ecole 2"/>
              </a:rPr>
              <a:t>C</a:t>
            </a:r>
            <a:r>
              <a:rPr lang="fr-FR" sz="2000" dirty="0" smtClean="0">
                <a:latin typeface="Cursivestandard"/>
                <a:cs typeface="Cursivestandard"/>
              </a:rPr>
              <a:t>e ²chat ²est ²tout                ²et </a:t>
            </a:r>
            <a:r>
              <a:rPr lang="fr-FR" sz="2000" dirty="0">
                <a:latin typeface="Cursivestandard"/>
                <a:cs typeface="Cursivestandard"/>
              </a:rPr>
              <a:t>²j’aime ²</a:t>
            </a:r>
            <a:r>
              <a:rPr lang="fr-FR" sz="2000" dirty="0" smtClean="0">
                <a:latin typeface="Cursivestandard"/>
                <a:cs typeface="Cursivestandard"/>
              </a:rPr>
              <a:t>le </a:t>
            </a:r>
            <a:r>
              <a:rPr lang="fr-FR" sz="2000" dirty="0">
                <a:latin typeface="Cursivestandard"/>
                <a:cs typeface="Cursivestandard"/>
              </a:rPr>
              <a:t>²caresser.</a:t>
            </a:r>
            <a:endParaRPr lang="fr-FR" sz="2000" dirty="0" smtClean="0">
              <a:latin typeface="Cursivestandard"/>
              <a:cs typeface="Cursivestandard"/>
            </a:endParaRPr>
          </a:p>
          <a:p>
            <a:pPr>
              <a:lnSpc>
                <a:spcPct val="140000"/>
              </a:lnSpc>
            </a:pPr>
            <a:r>
              <a:rPr lang="fr-FR" sz="2000" dirty="0" smtClean="0">
                <a:latin typeface="Cursivestandard"/>
                <a:cs typeface="Cursivestandard"/>
              </a:rPr>
              <a:t>	 </a:t>
            </a:r>
            <a:r>
              <a:rPr lang="fr-FR" sz="2000" dirty="0" smtClean="0">
                <a:latin typeface="Script Ecole 2"/>
                <a:cs typeface="Script Ecole 2"/>
              </a:rPr>
              <a:t>P</a:t>
            </a:r>
            <a:r>
              <a:rPr lang="fr-FR" sz="2000" dirty="0" smtClean="0">
                <a:latin typeface="Cursivestandard"/>
                <a:cs typeface="Cursivestandard"/>
              </a:rPr>
              <a:t>aul ²est                ²d’²avoir ²perdu ²son match.</a:t>
            </a:r>
            <a:endParaRPr lang="fr-FR" sz="2800" dirty="0">
              <a:latin typeface="Comic Sans MS"/>
              <a:cs typeface="Comic Sans MS"/>
            </a:endParaRPr>
          </a:p>
        </p:txBody>
      </p:sp>
      <p:pic>
        <p:nvPicPr>
          <p:cNvPr id="28" name="Image 27" descr="C:\Users\Catherine\Documents\CP\7 Lecture Pilotis\Gestes BM Pilotis\g.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2876" y="6006495"/>
            <a:ext cx="230447" cy="272828"/>
          </a:xfrm>
          <a:prstGeom prst="rect">
            <a:avLst/>
          </a:prstGeom>
          <a:noFill/>
          <a:ln>
            <a:noFill/>
          </a:ln>
        </p:spPr>
      </p:pic>
      <p:pic>
        <p:nvPicPr>
          <p:cNvPr id="29" name="Image 28" descr="C:\Users\Catherine\Documents\CP\7 Lecture Pilotis\Gestes BM Pilotis\z.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05773" y="6015696"/>
            <a:ext cx="248025" cy="263160"/>
          </a:xfrm>
          <a:prstGeom prst="rect">
            <a:avLst/>
          </a:prstGeom>
          <a:noFill/>
          <a:ln>
            <a:noFill/>
          </a:ln>
        </p:spPr>
      </p:pic>
      <p:pic>
        <p:nvPicPr>
          <p:cNvPr id="30" name="Image 29" descr="C:\Users\Catherine\Documents\CP\7 Lecture Pilotis\Gestes BM Pilotis\x.PNG"/>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879456" y="5988608"/>
            <a:ext cx="255060" cy="290248"/>
          </a:xfrm>
          <a:prstGeom prst="rect">
            <a:avLst/>
          </a:prstGeom>
          <a:noFill/>
          <a:ln>
            <a:noFill/>
          </a:ln>
        </p:spPr>
      </p:pic>
      <p:pic>
        <p:nvPicPr>
          <p:cNvPr id="31" name="il_fi" descr="MC900389118[1]"/>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264619" y="6001436"/>
            <a:ext cx="284764" cy="249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 name="Image 31"/>
          <p:cNvPicPr>
            <a:picLocks noChangeAspect="1"/>
          </p:cNvPicPr>
          <p:nvPr/>
        </p:nvPicPr>
        <p:blipFill>
          <a:blip r:embed="rId8"/>
          <a:stretch>
            <a:fillRect/>
          </a:stretch>
        </p:blipFill>
        <p:spPr>
          <a:xfrm>
            <a:off x="3615260" y="6002262"/>
            <a:ext cx="524341" cy="276594"/>
          </a:xfrm>
          <a:prstGeom prst="rect">
            <a:avLst/>
          </a:prstGeom>
        </p:spPr>
      </p:pic>
      <p:pic>
        <p:nvPicPr>
          <p:cNvPr id="33" name="Image 32"/>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r="18519"/>
          <a:stretch/>
        </p:blipFill>
        <p:spPr>
          <a:xfrm>
            <a:off x="4412813" y="2970814"/>
            <a:ext cx="794488" cy="730112"/>
          </a:xfrm>
          <a:prstGeom prst="rect">
            <a:avLst/>
          </a:prstGeom>
          <a:ln>
            <a:solidFill>
              <a:schemeClr val="bg1">
                <a:lumMod val="50000"/>
              </a:schemeClr>
            </a:solidFill>
          </a:ln>
        </p:spPr>
      </p:pic>
      <p:pic>
        <p:nvPicPr>
          <p:cNvPr id="34" name="Image 33"/>
          <p:cNvPicPr>
            <a:picLocks noChangeAspect="1"/>
          </p:cNvPicPr>
          <p:nvPr/>
        </p:nvPicPr>
        <p:blipFill rotWithShape="1">
          <a:blip r:embed="rId11"/>
          <a:srcRect t="9926" b="10371"/>
          <a:stretch/>
        </p:blipFill>
        <p:spPr>
          <a:xfrm>
            <a:off x="3206778" y="3262916"/>
            <a:ext cx="915231" cy="729473"/>
          </a:xfrm>
          <a:prstGeom prst="rect">
            <a:avLst/>
          </a:prstGeom>
          <a:ln>
            <a:solidFill>
              <a:srgbClr val="7F7F7F"/>
            </a:solidFill>
          </a:ln>
        </p:spPr>
      </p:pic>
      <p:pic>
        <p:nvPicPr>
          <p:cNvPr id="35" name="Image 34"/>
          <p:cNvPicPr>
            <a:picLocks noChangeAspect="1"/>
          </p:cNvPicPr>
          <p:nvPr/>
        </p:nvPicPr>
        <p:blipFill>
          <a:blip r:embed="rId12"/>
          <a:stretch>
            <a:fillRect/>
          </a:stretch>
        </p:blipFill>
        <p:spPr>
          <a:xfrm>
            <a:off x="1713371" y="3165445"/>
            <a:ext cx="547230" cy="797308"/>
          </a:xfrm>
          <a:prstGeom prst="rect">
            <a:avLst/>
          </a:prstGeom>
          <a:ln>
            <a:solidFill>
              <a:srgbClr val="7F7F7F"/>
            </a:solidFill>
          </a:ln>
        </p:spPr>
      </p:pic>
      <p:pic>
        <p:nvPicPr>
          <p:cNvPr id="36" name="Image 35"/>
          <p:cNvPicPr>
            <a:picLocks noChangeAspect="1"/>
          </p:cNvPicPr>
          <p:nvPr/>
        </p:nvPicPr>
        <p:blipFill>
          <a:blip r:embed="rId13"/>
          <a:stretch>
            <a:fillRect/>
          </a:stretch>
        </p:blipFill>
        <p:spPr>
          <a:xfrm>
            <a:off x="2079397" y="4106336"/>
            <a:ext cx="1250644" cy="685171"/>
          </a:xfrm>
          <a:prstGeom prst="rect">
            <a:avLst/>
          </a:prstGeom>
          <a:ln>
            <a:solidFill>
              <a:srgbClr val="7F7F7F"/>
            </a:solidFill>
          </a:ln>
        </p:spPr>
      </p:pic>
      <p:pic>
        <p:nvPicPr>
          <p:cNvPr id="37" name="Image 36"/>
          <p:cNvPicPr>
            <a:picLocks noChangeAspect="1"/>
          </p:cNvPicPr>
          <p:nvPr/>
        </p:nvPicPr>
        <p:blipFill>
          <a:blip r:embed="rId14">
            <a:extLst>
              <a:ext uri="{BEBA8EAE-BF5A-486C-A8C5-ECC9F3942E4B}">
                <a14:imgProps xmlns:a14="http://schemas.microsoft.com/office/drawing/2010/main">
                  <a14:imgLayer r:embed="rId15">
                    <a14:imgEffect>
                      <a14:sharpenSoften amount="50000"/>
                    </a14:imgEffect>
                  </a14:imgLayer>
                </a14:imgProps>
              </a:ext>
            </a:extLst>
          </a:blip>
          <a:stretch>
            <a:fillRect/>
          </a:stretch>
        </p:blipFill>
        <p:spPr>
          <a:xfrm>
            <a:off x="3656341" y="4210057"/>
            <a:ext cx="1600246" cy="658276"/>
          </a:xfrm>
          <a:prstGeom prst="rect">
            <a:avLst/>
          </a:prstGeom>
          <a:ln>
            <a:solidFill>
              <a:srgbClr val="7F7F7F"/>
            </a:solidFill>
          </a:ln>
          <a:effectLst>
            <a:outerShdw blurRad="50800" dist="38100" dir="2700000" algn="tl" rotWithShape="0">
              <a:prstClr val="black">
                <a:alpha val="40000"/>
              </a:prstClr>
            </a:outerShdw>
          </a:effectLst>
          <a:scene3d>
            <a:camera prst="perspectiveContrastingRightFacing"/>
            <a:lightRig rig="threePt" dir="t"/>
          </a:scene3d>
        </p:spPr>
      </p:pic>
      <p:sp>
        <p:nvSpPr>
          <p:cNvPr id="38" name="Rectangle 37"/>
          <p:cNvSpPr/>
          <p:nvPr/>
        </p:nvSpPr>
        <p:spPr>
          <a:xfrm>
            <a:off x="3776133" y="4072468"/>
            <a:ext cx="1320800" cy="965197"/>
          </a:xfrm>
          <a:prstGeom prst="rect">
            <a:avLst/>
          </a:prstGeom>
          <a:noFill/>
          <a:ln w="6350" cmpd="sng">
            <a:solidFill>
              <a:srgbClr val="7F7F7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pic>
        <p:nvPicPr>
          <p:cNvPr id="39" name="Image 38"/>
          <p:cNvPicPr>
            <a:picLocks noChangeAspect="1"/>
          </p:cNvPicPr>
          <p:nvPr/>
        </p:nvPicPr>
        <p:blipFill rotWithShape="1">
          <a:blip r:embed="rId16">
            <a:extLst>
              <a:ext uri="{BEBA8EAE-BF5A-486C-A8C5-ECC9F3942E4B}">
                <a14:imgProps xmlns:a14="http://schemas.microsoft.com/office/drawing/2010/main">
                  <a14:imgLayer r:embed="rId17">
                    <a14:imgEffect>
                      <a14:backgroundRemoval t="8500" b="42000" l="10000" r="33000">
                        <a14:foregroundMark x1="21500" y1="13000" x2="21500" y2="13000"/>
                      </a14:backgroundRemoval>
                    </a14:imgEffect>
                  </a14:imgLayer>
                </a14:imgProps>
              </a:ext>
            </a:extLst>
          </a:blip>
          <a:srcRect l="9333" t="8667" r="65333" b="57158"/>
          <a:stretch/>
        </p:blipFill>
        <p:spPr>
          <a:xfrm>
            <a:off x="5542134" y="5988607"/>
            <a:ext cx="215500" cy="290715"/>
          </a:xfrm>
          <a:prstGeom prst="rect">
            <a:avLst/>
          </a:prstGeom>
        </p:spPr>
      </p:pic>
      <p:cxnSp>
        <p:nvCxnSpPr>
          <p:cNvPr id="40" name="Connecteur droit 39"/>
          <p:cNvCxnSpPr/>
          <p:nvPr/>
        </p:nvCxnSpPr>
        <p:spPr>
          <a:xfrm>
            <a:off x="5542134" y="5972856"/>
            <a:ext cx="202800" cy="287417"/>
          </a:xfrm>
          <a:prstGeom prst="line">
            <a:avLst/>
          </a:prstGeom>
          <a:ln w="19050" cmpd="sng"/>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8445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429086" y="90837"/>
            <a:ext cx="1982047" cy="483457"/>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b="1" dirty="0" smtClean="0">
                <a:solidFill>
                  <a:srgbClr val="000000"/>
                </a:solidFill>
                <a:latin typeface="Comic Sans MS"/>
                <a:ea typeface="ＭＳ 明朝"/>
                <a:cs typeface="Times New Roman"/>
              </a:rPr>
              <a:t>La lettre w</a:t>
            </a:r>
            <a:endParaRPr lang="fr-FR" sz="1200" b="1" dirty="0">
              <a:effectLst/>
              <a:ea typeface="ＭＳ 明朝"/>
              <a:cs typeface="Times New Roman"/>
            </a:endParaRPr>
          </a:p>
        </p:txBody>
      </p:sp>
      <p:sp>
        <p:nvSpPr>
          <p:cNvPr id="5" name="Rectangle à coins arrondis 4"/>
          <p:cNvSpPr/>
          <p:nvPr/>
        </p:nvSpPr>
        <p:spPr>
          <a:xfrm>
            <a:off x="90382" y="91670"/>
            <a:ext cx="2263352" cy="484092"/>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pPr>
              <a:spcAft>
                <a:spcPts val="600"/>
              </a:spcAft>
            </a:pPr>
            <a:r>
              <a:rPr lang="fr-FR" sz="1000" dirty="0">
                <a:solidFill>
                  <a:srgbClr val="000000"/>
                </a:solidFill>
                <a:effectLst/>
                <a:latin typeface="Comic Sans MS"/>
                <a:ea typeface="ＭＳ 明朝"/>
                <a:cs typeface="Times New Roman"/>
              </a:rPr>
              <a:t>Prénom : </a:t>
            </a:r>
            <a:endParaRPr lang="fr-FR" sz="1200" dirty="0">
              <a:effectLst/>
              <a:ea typeface="ＭＳ 明朝"/>
              <a:cs typeface="Times New Roman"/>
            </a:endParaRPr>
          </a:p>
          <a:p>
            <a:pPr>
              <a:spcAft>
                <a:spcPts val="600"/>
              </a:spcAft>
            </a:pPr>
            <a:r>
              <a:rPr lang="fr-FR" sz="1000" dirty="0">
                <a:solidFill>
                  <a:srgbClr val="000000"/>
                </a:solidFill>
                <a:effectLst/>
                <a:latin typeface="Comic Sans MS"/>
                <a:ea typeface="ＭＳ 明朝"/>
                <a:cs typeface="Times New Roman"/>
              </a:rPr>
              <a:t>Date : </a:t>
            </a:r>
            <a:endParaRPr lang="fr-FR" sz="1200" dirty="0">
              <a:effectLst/>
              <a:ea typeface="ＭＳ 明朝"/>
              <a:cs typeface="Times New Roman"/>
            </a:endParaRPr>
          </a:p>
        </p:txBody>
      </p:sp>
      <p:sp>
        <p:nvSpPr>
          <p:cNvPr id="6" name="Carré corné 5"/>
          <p:cNvSpPr/>
          <p:nvPr/>
        </p:nvSpPr>
        <p:spPr>
          <a:xfrm rot="314074">
            <a:off x="5440891" y="148844"/>
            <a:ext cx="1292860" cy="464820"/>
          </a:xfrm>
          <a:prstGeom prst="foldedCorner">
            <a:avLst/>
          </a:prstGeom>
          <a:gradFill flip="none" rotWithShape="1">
            <a:gsLst>
              <a:gs pos="0">
                <a:srgbClr val="BFBFBF"/>
              </a:gs>
              <a:gs pos="100000">
                <a:srgbClr val="FFFFFF"/>
              </a:gs>
            </a:gsLst>
            <a:path path="shape">
              <a:fillToRect l="50000" t="50000" r="50000" b="50000"/>
            </a:path>
            <a:tileRect/>
          </a:gradFill>
          <a:ln>
            <a:solidFill>
              <a:schemeClr val="tx1"/>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dirty="0" smtClean="0">
                <a:solidFill>
                  <a:srgbClr val="000000"/>
                </a:solidFill>
                <a:effectLst/>
                <a:latin typeface="Comic Sans MS"/>
                <a:ea typeface="ＭＳ 明朝"/>
                <a:cs typeface="Times New Roman"/>
              </a:rPr>
              <a:t>Lecture</a:t>
            </a:r>
            <a:endParaRPr lang="fr-FR" sz="1200" dirty="0">
              <a:effectLst/>
              <a:ea typeface="ＭＳ 明朝"/>
              <a:cs typeface="Times New Roman"/>
            </a:endParaRPr>
          </a:p>
        </p:txBody>
      </p:sp>
      <p:graphicFrame>
        <p:nvGraphicFramePr>
          <p:cNvPr id="7" name="Tableau 6"/>
          <p:cNvGraphicFramePr>
            <a:graphicFrameLocks noGrp="1"/>
          </p:cNvGraphicFramePr>
          <p:nvPr>
            <p:extLst>
              <p:ext uri="{D42A27DB-BD31-4B8C-83A1-F6EECF244321}">
                <p14:modId xmlns:p14="http://schemas.microsoft.com/office/powerpoint/2010/main" val="4179173380"/>
              </p:ext>
            </p:extLst>
          </p:nvPr>
        </p:nvGraphicFramePr>
        <p:xfrm>
          <a:off x="132997" y="1261470"/>
          <a:ext cx="6612144" cy="853476"/>
        </p:xfrm>
        <a:graphic>
          <a:graphicData uri="http://schemas.openxmlformats.org/drawingml/2006/table">
            <a:tbl>
              <a:tblPr firstRow="1" bandRow="1">
                <a:tableStyleId>{5940675A-B579-460E-94D1-54222C63F5DA}</a:tableStyleId>
              </a:tblPr>
              <a:tblGrid>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gridCol w="314864"/>
              </a:tblGrid>
              <a:tr h="426738">
                <a:tc>
                  <a:txBody>
                    <a:bodyPr/>
                    <a:lstStyle/>
                    <a:p>
                      <a:pPr algn="ctr"/>
                      <a:r>
                        <a:rPr lang="fr-FR" dirty="0" smtClean="0"/>
                        <a:t>y</a:t>
                      </a:r>
                      <a:endParaRPr lang="fr-FR" dirty="0"/>
                    </a:p>
                  </a:txBody>
                  <a:tcPr anchor="ctr">
                    <a:solidFill>
                      <a:schemeClr val="bg1"/>
                    </a:solidFill>
                  </a:tcPr>
                </a:tc>
                <a:tc>
                  <a:txBody>
                    <a:bodyPr/>
                    <a:lstStyle/>
                    <a:p>
                      <a:pPr algn="ctr"/>
                      <a:r>
                        <a:rPr lang="fr-FR" dirty="0" smtClean="0"/>
                        <a:t>w</a:t>
                      </a:r>
                      <a:endParaRPr lang="fr-FR" dirty="0"/>
                    </a:p>
                  </a:txBody>
                  <a:tcPr anchor="ctr">
                    <a:solidFill>
                      <a:schemeClr val="bg1"/>
                    </a:solidFill>
                  </a:tcPr>
                </a:tc>
                <a:tc>
                  <a:txBody>
                    <a:bodyPr/>
                    <a:lstStyle/>
                    <a:p>
                      <a:pPr algn="ctr"/>
                      <a:r>
                        <a:rPr lang="fr-FR" dirty="0" smtClean="0">
                          <a:latin typeface="Cursivestandard"/>
                          <a:cs typeface="Cursivestandard"/>
                        </a:rPr>
                        <a:t>W</a:t>
                      </a:r>
                      <a:endParaRPr lang="fr-FR" dirty="0">
                        <a:latin typeface="Cursivestandard"/>
                        <a:cs typeface="Cursivestandard"/>
                      </a:endParaRPr>
                    </a:p>
                  </a:txBody>
                  <a:tcPr marL="0" marR="0" anchor="ctr">
                    <a:solidFill>
                      <a:schemeClr val="bg1"/>
                    </a:solidFill>
                  </a:tcPr>
                </a:tc>
                <a:tc>
                  <a:txBody>
                    <a:bodyPr/>
                    <a:lstStyle/>
                    <a:p>
                      <a:pPr algn="ctr"/>
                      <a:r>
                        <a:rPr lang="fr-FR" dirty="0" smtClean="0">
                          <a:latin typeface="Cursivestandard"/>
                          <a:cs typeface="Cursivestandard"/>
                        </a:rPr>
                        <a:t>w</a:t>
                      </a:r>
                      <a:endParaRPr lang="fr-FR" dirty="0">
                        <a:latin typeface="Cursivestandard"/>
                        <a:cs typeface="Cursivestandard"/>
                      </a:endParaRPr>
                    </a:p>
                  </a:txBody>
                  <a:tcPr anchor="ctr">
                    <a:solidFill>
                      <a:schemeClr val="bg1"/>
                    </a:solidFill>
                  </a:tcPr>
                </a:tc>
                <a:tc>
                  <a:txBody>
                    <a:bodyPr/>
                    <a:lstStyle/>
                    <a:p>
                      <a:pPr algn="ctr"/>
                      <a:r>
                        <a:rPr lang="fr-FR" dirty="0" smtClean="0"/>
                        <a:t>v</a:t>
                      </a:r>
                      <a:endParaRPr lang="fr-FR" dirty="0"/>
                    </a:p>
                  </a:txBody>
                  <a:tcPr anchor="ctr">
                    <a:solidFill>
                      <a:schemeClr val="bg1"/>
                    </a:solidFill>
                  </a:tcPr>
                </a:tc>
                <a:tc>
                  <a:txBody>
                    <a:bodyPr/>
                    <a:lstStyle/>
                    <a:p>
                      <a:pPr algn="ctr"/>
                      <a:r>
                        <a:rPr lang="fr-FR" dirty="0" smtClean="0">
                          <a:latin typeface="Script Ecole 2"/>
                          <a:cs typeface="Script Ecole 2"/>
                        </a:rPr>
                        <a:t>Y</a:t>
                      </a:r>
                      <a:endParaRPr lang="fr-FR" dirty="0">
                        <a:latin typeface="Script Ecole 2"/>
                        <a:cs typeface="Script Ecole 2"/>
                      </a:endParaRPr>
                    </a:p>
                  </a:txBody>
                  <a:tcPr anchor="ctr">
                    <a:solidFill>
                      <a:schemeClr val="bg1"/>
                    </a:solidFill>
                  </a:tcPr>
                </a:tc>
                <a:tc>
                  <a:txBody>
                    <a:bodyPr/>
                    <a:lstStyle/>
                    <a:p>
                      <a:pPr algn="ctr"/>
                      <a:r>
                        <a:rPr lang="fr-FR" dirty="0" smtClean="0"/>
                        <a:t>v</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t>u</a:t>
                      </a:r>
                      <a:endParaRPr lang="fr-FR" dirty="0"/>
                    </a:p>
                  </a:txBody>
                  <a:tcPr anchor="ctr">
                    <a:solidFill>
                      <a:schemeClr val="bg1"/>
                    </a:solidFill>
                  </a:tcPr>
                </a:tc>
                <a:tc>
                  <a:txBody>
                    <a:bodyPr/>
                    <a:lstStyle/>
                    <a:p>
                      <a:pPr algn="ctr"/>
                      <a:r>
                        <a:rPr lang="fr-FR" dirty="0" smtClean="0">
                          <a:latin typeface="Cursivestandard"/>
                          <a:cs typeface="Cursivestandard"/>
                        </a:rPr>
                        <a:t>V</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w</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w</a:t>
                      </a:r>
                      <a:endParaRPr lang="fr-FR" dirty="0">
                        <a:latin typeface="Cursivestandard"/>
                        <a:cs typeface="Cursivestandard"/>
                      </a:endParaRPr>
                    </a:p>
                  </a:txBody>
                  <a:tcPr anchor="ctr">
                    <a:solidFill>
                      <a:schemeClr val="bg1"/>
                    </a:solidFill>
                  </a:tcPr>
                </a:tc>
                <a:tc>
                  <a:txBody>
                    <a:bodyPr/>
                    <a:lstStyle/>
                    <a:p>
                      <a:pPr algn="ctr"/>
                      <a:r>
                        <a:rPr lang="fr-FR" dirty="0" smtClean="0"/>
                        <a:t>g</a:t>
                      </a:r>
                      <a:endParaRPr lang="fr-FR" dirty="0"/>
                    </a:p>
                  </a:txBody>
                  <a:tcPr anchor="ctr">
                    <a:solidFill>
                      <a:schemeClr val="bg1"/>
                    </a:solidFill>
                  </a:tcPr>
                </a:tc>
                <a:tc>
                  <a:txBody>
                    <a:bodyPr/>
                    <a:lstStyle/>
                    <a:p>
                      <a:pPr algn="ctr"/>
                      <a:r>
                        <a:rPr lang="fr-FR" dirty="0" smtClean="0"/>
                        <a:t>w</a:t>
                      </a:r>
                      <a:endParaRPr lang="fr-FR" dirty="0"/>
                    </a:p>
                  </a:txBody>
                  <a:tcPr anchor="ctr">
                    <a:solidFill>
                      <a:schemeClr val="bg1"/>
                    </a:solidFill>
                  </a:tcPr>
                </a:tc>
                <a:tc>
                  <a:txBody>
                    <a:bodyPr/>
                    <a:lstStyle/>
                    <a:p>
                      <a:pPr algn="ctr"/>
                      <a:r>
                        <a:rPr lang="fr-FR" dirty="0" smtClean="0"/>
                        <a:t>v</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latin typeface="Cursivestandard"/>
                          <a:cs typeface="Cursivestandard"/>
                        </a:rPr>
                        <a:t>w</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u</a:t>
                      </a:r>
                      <a:endParaRPr lang="fr-FR" dirty="0">
                        <a:latin typeface="Cursivestandard"/>
                        <a:cs typeface="Cursivestandard"/>
                      </a:endParaRPr>
                    </a:p>
                  </a:txBody>
                  <a:tcPr anchor="ctr">
                    <a:solidFill>
                      <a:schemeClr val="bg1"/>
                    </a:solidFill>
                  </a:tcPr>
                </a:tc>
                <a:tc>
                  <a:txBody>
                    <a:bodyPr/>
                    <a:lstStyle/>
                    <a:p>
                      <a:pPr algn="ctr"/>
                      <a:r>
                        <a:rPr lang="fr-FR" dirty="0" smtClean="0"/>
                        <a:t>W</a:t>
                      </a:r>
                      <a:endParaRPr lang="fr-FR" dirty="0"/>
                    </a:p>
                  </a:txBody>
                  <a:tcPr marL="0" marR="0" anchor="ctr">
                    <a:solidFill>
                      <a:schemeClr val="bg1"/>
                    </a:solidFill>
                  </a:tcPr>
                </a:tc>
                <a:tc>
                  <a:txBody>
                    <a:bodyPr/>
                    <a:lstStyle/>
                    <a:p>
                      <a:pPr algn="ctr"/>
                      <a:r>
                        <a:rPr lang="fr-FR" dirty="0" smtClean="0"/>
                        <a:t>v</a:t>
                      </a:r>
                      <a:endParaRPr lang="fr-FR" dirty="0"/>
                    </a:p>
                  </a:txBody>
                  <a:tcPr anchor="ctr">
                    <a:solidFill>
                      <a:schemeClr val="bg1"/>
                    </a:solidFill>
                  </a:tcPr>
                </a:tc>
              </a:tr>
              <a:tr h="426738">
                <a:tc>
                  <a:txBody>
                    <a:bodyPr/>
                    <a:lstStyle/>
                    <a:p>
                      <a:pPr algn="ctr"/>
                      <a:r>
                        <a:rPr lang="fr-FR" dirty="0" smtClean="0"/>
                        <a:t>w</a:t>
                      </a:r>
                      <a:endParaRPr lang="fr-FR" dirty="0"/>
                    </a:p>
                  </a:txBody>
                  <a:tcPr anchor="ctr">
                    <a:solidFill>
                      <a:schemeClr val="bg1"/>
                    </a:solidFill>
                  </a:tcPr>
                </a:tc>
                <a:tc>
                  <a:txBody>
                    <a:bodyPr/>
                    <a:lstStyle/>
                    <a:p>
                      <a:pPr algn="ctr"/>
                      <a:r>
                        <a:rPr lang="fr-FR" dirty="0" smtClean="0">
                          <a:latin typeface="Script Ecole 2"/>
                          <a:cs typeface="Script Ecole 2"/>
                        </a:rPr>
                        <a:t>v</a:t>
                      </a:r>
                      <a:endParaRPr lang="fr-FR" dirty="0">
                        <a:latin typeface="Script Ecole 2"/>
                        <a:cs typeface="Script Ecole 2"/>
                      </a:endParaRPr>
                    </a:p>
                  </a:txBody>
                  <a:tcPr anchor="ctr">
                    <a:solidFill>
                      <a:schemeClr val="bg1"/>
                    </a:solidFill>
                  </a:tcPr>
                </a:tc>
                <a:tc>
                  <a:txBody>
                    <a:bodyPr/>
                    <a:lstStyle/>
                    <a:p>
                      <a:pPr algn="ctr"/>
                      <a:r>
                        <a:rPr lang="fr-FR" dirty="0" smtClean="0">
                          <a:latin typeface="Script Ecole 2"/>
                          <a:cs typeface="Script Ecole 2"/>
                        </a:rPr>
                        <a:t>V</a:t>
                      </a:r>
                      <a:endParaRPr lang="fr-FR" dirty="0">
                        <a:latin typeface="Script Ecole 2"/>
                        <a:cs typeface="Script Ecole 2"/>
                      </a:endParaRPr>
                    </a:p>
                  </a:txBody>
                  <a:tcPr anchor="ctr">
                    <a:solidFill>
                      <a:schemeClr val="bg1"/>
                    </a:solidFill>
                  </a:tcPr>
                </a:tc>
                <a:tc>
                  <a:txBody>
                    <a:bodyPr/>
                    <a:lstStyle/>
                    <a:p>
                      <a:pPr algn="ctr"/>
                      <a:r>
                        <a:rPr lang="fr-FR" dirty="0" smtClean="0">
                          <a:latin typeface="Cursivestandard"/>
                          <a:cs typeface="Cursivestandard"/>
                        </a:rPr>
                        <a:t>u</a:t>
                      </a:r>
                      <a:endParaRPr lang="fr-FR" dirty="0">
                        <a:latin typeface="Cursivestandard"/>
                        <a:cs typeface="Cursivestandard"/>
                      </a:endParaRPr>
                    </a:p>
                  </a:txBody>
                  <a:tcPr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latin typeface="Cursivestandard"/>
                          <a:cs typeface="Cursivestandard"/>
                        </a:rPr>
                        <a:t>w</a:t>
                      </a:r>
                      <a:endParaRPr lang="fr-FR" dirty="0">
                        <a:latin typeface="Cursivestandard"/>
                        <a:cs typeface="Cursivestandard"/>
                      </a:endParaRPr>
                    </a:p>
                  </a:txBody>
                  <a:tcPr anchor="ctr">
                    <a:solidFill>
                      <a:schemeClr val="bg1"/>
                    </a:solidFill>
                  </a:tcPr>
                </a:tc>
                <a:tc>
                  <a:txBody>
                    <a:bodyPr/>
                    <a:lstStyle/>
                    <a:p>
                      <a:pPr algn="ctr"/>
                      <a:r>
                        <a:rPr lang="fr-FR" dirty="0" smtClean="0"/>
                        <a:t>w</a:t>
                      </a:r>
                      <a:endParaRPr lang="fr-FR" dirty="0"/>
                    </a:p>
                  </a:txBody>
                  <a:tcPr anchor="ctr">
                    <a:solidFill>
                      <a:schemeClr val="bg1"/>
                    </a:solidFill>
                  </a:tcPr>
                </a:tc>
                <a:tc>
                  <a:txBody>
                    <a:bodyPr/>
                    <a:lstStyle/>
                    <a:p>
                      <a:pPr algn="ctr"/>
                      <a:r>
                        <a:rPr lang="fr-FR" dirty="0" smtClean="0">
                          <a:latin typeface="Cursivestandard"/>
                          <a:cs typeface="Cursivestandard"/>
                        </a:rPr>
                        <a:t>y</a:t>
                      </a:r>
                      <a:endParaRPr lang="fr-FR" dirty="0">
                        <a:latin typeface="Cursivestandard"/>
                        <a:cs typeface="Cursivestandard"/>
                      </a:endParaRPr>
                    </a:p>
                  </a:txBody>
                  <a:tcPr anchor="ctr">
                    <a:solidFill>
                      <a:schemeClr val="bg1"/>
                    </a:solidFill>
                  </a:tcPr>
                </a:tc>
                <a:tc>
                  <a:txBody>
                    <a:bodyPr/>
                    <a:lstStyle/>
                    <a:p>
                      <a:pPr algn="ctr"/>
                      <a:r>
                        <a:rPr lang="fr-FR" dirty="0" err="1" smtClean="0"/>
                        <a:t>k</a:t>
                      </a:r>
                      <a:endParaRPr lang="fr-FR" dirty="0"/>
                    </a:p>
                  </a:txBody>
                  <a:tcPr anchor="ctr">
                    <a:solidFill>
                      <a:schemeClr val="bg1"/>
                    </a:solidFill>
                  </a:tcPr>
                </a:tc>
                <a:tc>
                  <a:txBody>
                    <a:bodyPr/>
                    <a:lstStyle/>
                    <a:p>
                      <a:pPr algn="ctr"/>
                      <a:r>
                        <a:rPr lang="fr-FR" dirty="0" smtClean="0"/>
                        <a:t>w </a:t>
                      </a:r>
                      <a:endParaRPr lang="fr-FR" dirty="0"/>
                    </a:p>
                  </a:txBody>
                  <a:tcPr marL="36000" marR="36000" anchor="ctr">
                    <a:solidFill>
                      <a:schemeClr val="bg1"/>
                    </a:solidFill>
                  </a:tcPr>
                </a:tc>
                <a:tc>
                  <a:txBody>
                    <a:bodyPr/>
                    <a:lstStyle/>
                    <a:p>
                      <a:pPr algn="ctr"/>
                      <a:r>
                        <a:rPr lang="fr-FR" dirty="0" smtClean="0"/>
                        <a:t>Y</a:t>
                      </a:r>
                      <a:endParaRPr lang="fr-FR" dirty="0"/>
                    </a:p>
                  </a:txBody>
                  <a:tcPr anchor="ctr">
                    <a:solidFill>
                      <a:schemeClr val="bg1"/>
                    </a:solidFill>
                  </a:tcPr>
                </a:tc>
                <a:tc>
                  <a:txBody>
                    <a:bodyPr/>
                    <a:lstStyle/>
                    <a:p>
                      <a:pPr algn="ctr"/>
                      <a:r>
                        <a:rPr lang="fr-FR" dirty="0" smtClean="0"/>
                        <a:t>W</a:t>
                      </a:r>
                      <a:endParaRPr lang="fr-FR" dirty="0"/>
                    </a:p>
                  </a:txBody>
                  <a:tcPr anchor="ctr">
                    <a:solidFill>
                      <a:schemeClr val="bg1"/>
                    </a:solidFill>
                  </a:tcPr>
                </a:tc>
                <a:tc>
                  <a:txBody>
                    <a:bodyPr/>
                    <a:lstStyle/>
                    <a:p>
                      <a:pPr algn="ctr"/>
                      <a:r>
                        <a:rPr lang="fr-FR" dirty="0" smtClean="0"/>
                        <a:t>w</a:t>
                      </a:r>
                      <a:endParaRPr lang="fr-FR" dirty="0"/>
                    </a:p>
                  </a:txBody>
                  <a:tcPr anchor="ctr">
                    <a:solidFill>
                      <a:schemeClr val="bg1"/>
                    </a:solidFill>
                  </a:tcPr>
                </a:tc>
                <a:tc>
                  <a:txBody>
                    <a:bodyPr/>
                    <a:lstStyle/>
                    <a:p>
                      <a:pPr algn="ctr"/>
                      <a:r>
                        <a:rPr lang="fr-FR" dirty="0" smtClean="0">
                          <a:latin typeface="Cursivestandard"/>
                          <a:cs typeface="Cursivestandard"/>
                        </a:rPr>
                        <a:t>w</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y</a:t>
                      </a:r>
                      <a:endParaRPr lang="fr-FR" dirty="0">
                        <a:latin typeface="Cursivestandard"/>
                        <a:cs typeface="Cursivestandard"/>
                      </a:endParaRPr>
                    </a:p>
                  </a:txBody>
                  <a:tcPr anchor="ctr">
                    <a:solidFill>
                      <a:schemeClr val="bg1"/>
                    </a:solidFill>
                  </a:tcPr>
                </a:tc>
                <a:tc>
                  <a:txBody>
                    <a:bodyPr/>
                    <a:lstStyle/>
                    <a:p>
                      <a:pPr algn="ctr"/>
                      <a:r>
                        <a:rPr lang="fr-FR" dirty="0" smtClean="0">
                          <a:latin typeface="Cursivestandard"/>
                          <a:cs typeface="Cursivestandard"/>
                        </a:rPr>
                        <a:t>U</a:t>
                      </a:r>
                      <a:endParaRPr lang="fr-FR" dirty="0">
                        <a:latin typeface="Cursivestandard"/>
                        <a:cs typeface="Cursivestandard"/>
                      </a:endParaRPr>
                    </a:p>
                  </a:txBody>
                  <a:tcPr anchor="ctr">
                    <a:solidFill>
                      <a:schemeClr val="bg1"/>
                    </a:solidFill>
                  </a:tcPr>
                </a:tc>
                <a:tc>
                  <a:txBody>
                    <a:bodyPr/>
                    <a:lstStyle/>
                    <a:p>
                      <a:pPr algn="ctr"/>
                      <a:r>
                        <a:rPr lang="fr-FR" dirty="0" smtClean="0">
                          <a:latin typeface="Comic Sans MS"/>
                          <a:cs typeface="Comic Sans MS"/>
                        </a:rPr>
                        <a:t>w</a:t>
                      </a:r>
                      <a:endParaRPr lang="fr-FR" dirty="0">
                        <a:latin typeface="Comic Sans MS"/>
                        <a:cs typeface="Comic Sans MS"/>
                      </a:endParaRPr>
                    </a:p>
                  </a:txBody>
                  <a:tcPr anchor="ctr">
                    <a:solidFill>
                      <a:schemeClr val="bg1"/>
                    </a:solidFill>
                  </a:tcPr>
                </a:tc>
                <a:tc>
                  <a:txBody>
                    <a:bodyPr/>
                    <a:lstStyle/>
                    <a:p>
                      <a:pPr algn="ctr"/>
                      <a:r>
                        <a:rPr lang="fr-FR" dirty="0" smtClean="0">
                          <a:latin typeface="Comic Sans MS"/>
                          <a:cs typeface="Comic Sans MS"/>
                        </a:rPr>
                        <a:t>G</a:t>
                      </a:r>
                      <a:endParaRPr lang="fr-FR" dirty="0">
                        <a:latin typeface="Comic Sans MS"/>
                        <a:cs typeface="Comic Sans MS"/>
                      </a:endParaRPr>
                    </a:p>
                  </a:txBody>
                  <a:tcPr anchor="ctr">
                    <a:solidFill>
                      <a:schemeClr val="bg1"/>
                    </a:solidFill>
                  </a:tcPr>
                </a:tc>
                <a:tc>
                  <a:txBody>
                    <a:bodyPr/>
                    <a:lstStyle/>
                    <a:p>
                      <a:pPr algn="ctr"/>
                      <a:r>
                        <a:rPr lang="fr-FR" dirty="0" smtClean="0"/>
                        <a:t>v</a:t>
                      </a:r>
                      <a:endParaRPr lang="fr-FR" dirty="0"/>
                    </a:p>
                  </a:txBody>
                  <a:tcPr anchor="ctr">
                    <a:solidFill>
                      <a:schemeClr val="bg1"/>
                    </a:solidFill>
                  </a:tcPr>
                </a:tc>
                <a:tc>
                  <a:txBody>
                    <a:bodyPr/>
                    <a:lstStyle/>
                    <a:p>
                      <a:pPr algn="ctr"/>
                      <a:r>
                        <a:rPr lang="fr-FR" dirty="0" smtClean="0">
                          <a:latin typeface="Script Ecole 2"/>
                          <a:cs typeface="Script Ecole 2"/>
                        </a:rPr>
                        <a:t>w</a:t>
                      </a:r>
                      <a:endParaRPr lang="fr-FR" dirty="0">
                        <a:latin typeface="Script Ecole 2"/>
                        <a:cs typeface="Script Ecole 2"/>
                      </a:endParaRPr>
                    </a:p>
                  </a:txBody>
                  <a:tcPr anchor="ctr">
                    <a:solidFill>
                      <a:schemeClr val="bg1"/>
                    </a:solidFill>
                  </a:tcPr>
                </a:tc>
                <a:tc>
                  <a:txBody>
                    <a:bodyPr/>
                    <a:lstStyle/>
                    <a:p>
                      <a:pPr algn="ctr"/>
                      <a:r>
                        <a:rPr lang="fr-FR" dirty="0" smtClean="0">
                          <a:latin typeface="Script Ecole 2"/>
                          <a:cs typeface="Script Ecole 2"/>
                        </a:rPr>
                        <a:t>Y</a:t>
                      </a:r>
                      <a:endParaRPr lang="fr-FR" dirty="0">
                        <a:latin typeface="Script Ecole 2"/>
                        <a:cs typeface="Script Ecole 2"/>
                      </a:endParaRPr>
                    </a:p>
                  </a:txBody>
                  <a:tcPr anchor="ctr">
                    <a:solidFill>
                      <a:schemeClr val="bg1"/>
                    </a:solidFill>
                  </a:tcPr>
                </a:tc>
              </a:tr>
            </a:tbl>
          </a:graphicData>
        </a:graphic>
      </p:graphicFrame>
      <p:sp>
        <p:nvSpPr>
          <p:cNvPr id="8" name="ZoneTexte 7"/>
          <p:cNvSpPr txBox="1"/>
          <p:nvPr/>
        </p:nvSpPr>
        <p:spPr>
          <a:xfrm>
            <a:off x="1" y="553584"/>
            <a:ext cx="6708122" cy="707886"/>
          </a:xfrm>
          <a:prstGeom prst="rect">
            <a:avLst/>
          </a:prstGeom>
          <a:noFill/>
        </p:spPr>
        <p:txBody>
          <a:bodyPr wrap="square" rtlCol="0">
            <a:spAutoFit/>
          </a:bodyPr>
          <a:lstStyle/>
          <a:p>
            <a:r>
              <a:rPr lang="fr-FR" sz="1400" b="1" dirty="0">
                <a:latin typeface="Comic Sans MS"/>
                <a:cs typeface="Comic Sans MS"/>
              </a:rPr>
              <a:t>1</a:t>
            </a:r>
            <a:r>
              <a:rPr lang="fr-FR" sz="1400" b="1" dirty="0" smtClean="0">
                <a:latin typeface="Comic Sans MS"/>
                <a:cs typeface="Comic Sans MS"/>
              </a:rPr>
              <a:t>. </a:t>
            </a:r>
            <a:r>
              <a:rPr lang="fr-FR" sz="4000" dirty="0" smtClean="0">
                <a:latin typeface="Picto Moustache"/>
                <a:cs typeface="Picto Moustache"/>
              </a:rPr>
              <a:t>j</a:t>
            </a:r>
            <a:r>
              <a:rPr lang="fr-FR" sz="1400" dirty="0" smtClean="0">
                <a:latin typeface="Picto Moustache"/>
                <a:cs typeface="Picto Moustache"/>
              </a:rPr>
              <a:t> </a:t>
            </a:r>
            <a:r>
              <a:rPr lang="fr-FR" sz="1400" b="1" dirty="0" smtClean="0">
                <a:latin typeface="Comic Sans MS"/>
                <a:cs typeface="Comic Sans MS"/>
              </a:rPr>
              <a:t>Colorie </a:t>
            </a:r>
            <a:r>
              <a:rPr lang="fr-FR" sz="1400" dirty="0" smtClean="0">
                <a:latin typeface="Cursivestandard"/>
                <a:cs typeface="Cursivestandard"/>
              </a:rPr>
              <a:t>²le$ ²lettre$ </a:t>
            </a:r>
            <a:r>
              <a:rPr lang="fr-FR" sz="1400" b="1" i="1" dirty="0">
                <a:solidFill>
                  <a:srgbClr val="7F7F7F"/>
                </a:solidFill>
                <a:latin typeface="Comic Sans MS"/>
                <a:cs typeface="Comic Sans MS"/>
              </a:rPr>
              <a:t>w</a:t>
            </a:r>
            <a:r>
              <a:rPr lang="fr-FR" sz="1400" b="1" dirty="0" smtClean="0">
                <a:latin typeface="Comic Sans MS"/>
                <a:cs typeface="Comic Sans MS"/>
              </a:rPr>
              <a:t> : </a:t>
            </a:r>
            <a:endParaRPr lang="fr-FR" b="1" dirty="0">
              <a:latin typeface="Comic Sans MS"/>
              <a:cs typeface="Comic Sans MS"/>
            </a:endParaRPr>
          </a:p>
        </p:txBody>
      </p:sp>
      <p:sp>
        <p:nvSpPr>
          <p:cNvPr id="9" name="ZoneTexte 8"/>
          <p:cNvSpPr txBox="1"/>
          <p:nvPr/>
        </p:nvSpPr>
        <p:spPr>
          <a:xfrm>
            <a:off x="22609" y="4620800"/>
            <a:ext cx="6814979" cy="984885"/>
          </a:xfrm>
          <a:prstGeom prst="rect">
            <a:avLst/>
          </a:prstGeom>
          <a:noFill/>
        </p:spPr>
        <p:txBody>
          <a:bodyPr wrap="square" rtlCol="0">
            <a:spAutoFit/>
          </a:bodyPr>
          <a:lstStyle/>
          <a:p>
            <a:r>
              <a:rPr lang="fr-FR" sz="1400" b="1" dirty="0">
                <a:latin typeface="Comic Sans MS"/>
                <a:cs typeface="Comic Sans MS"/>
              </a:rPr>
              <a:t>3</a:t>
            </a:r>
            <a:r>
              <a:rPr lang="fr-FR" sz="1400" b="1" dirty="0" smtClean="0">
                <a:latin typeface="Comic Sans MS"/>
                <a:cs typeface="Comic Sans MS"/>
              </a:rPr>
              <a:t>. </a:t>
            </a:r>
            <a:r>
              <a:rPr lang="fr-FR" sz="4000" dirty="0">
                <a:latin typeface="Picto Moustache"/>
                <a:cs typeface="Picto Moustache"/>
              </a:rPr>
              <a:t>p</a:t>
            </a:r>
            <a:r>
              <a:rPr lang="fr-FR" sz="1400"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²dan$ ²le ²tableau :</a:t>
            </a:r>
          </a:p>
          <a:p>
            <a:pPr algn="ctr"/>
            <a:r>
              <a:rPr lang="fr-FR" dirty="0" smtClean="0">
                <a:latin typeface="Cursivestandard"/>
                <a:cs typeface="Cursivestandard"/>
              </a:rPr>
              <a:t>²un </a:t>
            </a:r>
            <a:r>
              <a:rPr lang="fr-FR" dirty="0">
                <a:latin typeface="Cursivestandard"/>
                <a:cs typeface="Cursivestandard"/>
              </a:rPr>
              <a:t>²</a:t>
            </a:r>
            <a:r>
              <a:rPr lang="fr-FR" dirty="0" smtClean="0">
                <a:latin typeface="Cursivestandard"/>
                <a:cs typeface="Cursivestandard"/>
              </a:rPr>
              <a:t>brownie, </a:t>
            </a:r>
            <a:r>
              <a:rPr lang="fr-FR" dirty="0">
                <a:latin typeface="Cursivestandard"/>
                <a:cs typeface="Cursivestandard"/>
              </a:rPr>
              <a:t>²</a:t>
            </a:r>
            <a:r>
              <a:rPr lang="fr-FR" dirty="0" smtClean="0">
                <a:latin typeface="Cursivestandard"/>
                <a:cs typeface="Cursivestandard"/>
              </a:rPr>
              <a:t>un ²sandwich, ²le ²bowling, </a:t>
            </a:r>
            <a:r>
              <a:rPr lang="fr-FR" dirty="0">
                <a:latin typeface="Cursivestandard"/>
                <a:cs typeface="Cursivestandard"/>
              </a:rPr>
              <a:t>²</a:t>
            </a:r>
            <a:r>
              <a:rPr lang="fr-FR" dirty="0" smtClean="0">
                <a:latin typeface="Cursivestandard"/>
                <a:cs typeface="Cursivestandard"/>
              </a:rPr>
              <a:t>un ²edelweis$, </a:t>
            </a:r>
            <a:r>
              <a:rPr lang="fr-FR" dirty="0">
                <a:latin typeface="Cursivestandard"/>
                <a:cs typeface="Cursivestandard"/>
              </a:rPr>
              <a:t>²</a:t>
            </a:r>
            <a:r>
              <a:rPr lang="fr-FR" dirty="0" smtClean="0">
                <a:latin typeface="Cursivestandard"/>
                <a:cs typeface="Cursivestandard"/>
              </a:rPr>
              <a:t>le wagon, </a:t>
            </a:r>
            <a:r>
              <a:rPr lang="fr-FR" dirty="0">
                <a:latin typeface="Cursivestandard"/>
                <a:cs typeface="Cursivestandard"/>
              </a:rPr>
              <a:t>²</a:t>
            </a:r>
            <a:r>
              <a:rPr lang="fr-FR" dirty="0" smtClean="0">
                <a:latin typeface="Cursivestandard"/>
                <a:cs typeface="Cursivestandard"/>
              </a:rPr>
              <a:t>le ²clown</a:t>
            </a:r>
            <a:endParaRPr lang="fr-FR" dirty="0">
              <a:latin typeface="Comic Sans MS"/>
              <a:cs typeface="Comic Sans MS"/>
            </a:endParaRPr>
          </a:p>
        </p:txBody>
      </p:sp>
      <p:graphicFrame>
        <p:nvGraphicFramePr>
          <p:cNvPr id="10" name="Tableau 9"/>
          <p:cNvGraphicFramePr>
            <a:graphicFrameLocks noGrp="1"/>
          </p:cNvGraphicFramePr>
          <p:nvPr>
            <p:extLst>
              <p:ext uri="{D42A27DB-BD31-4B8C-83A1-F6EECF244321}">
                <p14:modId xmlns:p14="http://schemas.microsoft.com/office/powerpoint/2010/main" val="3604934397"/>
              </p:ext>
            </p:extLst>
          </p:nvPr>
        </p:nvGraphicFramePr>
        <p:xfrm>
          <a:off x="93131" y="5659577"/>
          <a:ext cx="6659128" cy="1689491"/>
        </p:xfrm>
        <a:graphic>
          <a:graphicData uri="http://schemas.openxmlformats.org/drawingml/2006/table">
            <a:tbl>
              <a:tblPr firstRow="1" bandRow="1">
                <a:tableStyleId>{5940675A-B579-460E-94D1-54222C63F5DA}</a:tableStyleId>
              </a:tblPr>
              <a:tblGrid>
                <a:gridCol w="3329564"/>
                <a:gridCol w="3329564"/>
              </a:tblGrid>
              <a:tr h="31789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400" dirty="0" smtClean="0">
                          <a:cs typeface="Cursivestandard"/>
                        </a:rPr>
                        <a:t>[w]</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400" dirty="0" smtClean="0">
                          <a:cs typeface="Cursivestandard"/>
                        </a:rPr>
                        <a:t>[v]</a:t>
                      </a:r>
                    </a:p>
                  </a:txBody>
                  <a:tcPr anchor="ctr"/>
                </a:tc>
              </a:tr>
              <a:tr h="1100666">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txBody>
                  <a:tcPr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__________________________________________________________</a:t>
                      </a:r>
                    </a:p>
                  </a:txBody>
                  <a:tcPr anchor="ctr"/>
                </a:tc>
              </a:tr>
            </a:tbl>
          </a:graphicData>
        </a:graphic>
      </p:graphicFrame>
      <p:sp>
        <p:nvSpPr>
          <p:cNvPr id="11" name="ZoneTexte 10"/>
          <p:cNvSpPr txBox="1"/>
          <p:nvPr/>
        </p:nvSpPr>
        <p:spPr>
          <a:xfrm>
            <a:off x="1" y="2168240"/>
            <a:ext cx="6837588" cy="707886"/>
          </a:xfrm>
          <a:prstGeom prst="rect">
            <a:avLst/>
          </a:prstGeom>
          <a:noFill/>
        </p:spPr>
        <p:txBody>
          <a:bodyPr wrap="square" rtlCol="0">
            <a:spAutoFit/>
          </a:bodyPr>
          <a:lstStyle/>
          <a:p>
            <a:r>
              <a:rPr lang="fr-FR" sz="1400" b="1" dirty="0" smtClean="0">
                <a:latin typeface="Comic Sans MS"/>
                <a:cs typeface="Comic Sans MS"/>
              </a:rPr>
              <a:t>2. </a:t>
            </a:r>
            <a:r>
              <a:rPr lang="fr-FR" sz="4000" dirty="0">
                <a:latin typeface="Picto Moustache"/>
                <a:cs typeface="Picto Moustache"/>
              </a:rPr>
              <a:t>d</a:t>
            </a:r>
            <a:r>
              <a:rPr lang="fr-FR" dirty="0" smtClean="0">
                <a:latin typeface="Picto Moustache"/>
                <a:cs typeface="Picto Moustache"/>
              </a:rPr>
              <a:t> </a:t>
            </a:r>
            <a:r>
              <a:rPr lang="fr-FR" sz="1400" b="1" dirty="0" smtClean="0">
                <a:latin typeface="Comic Sans MS"/>
                <a:cs typeface="Comic Sans MS"/>
              </a:rPr>
              <a:t>Relie </a:t>
            </a:r>
            <a:r>
              <a:rPr lang="fr-FR" sz="1400" dirty="0" smtClean="0">
                <a:latin typeface="Cursivestandard"/>
                <a:cs typeface="Cursivestandard"/>
              </a:rPr>
              <a:t>²le$ mot$ ²</a:t>
            </a:r>
            <a:r>
              <a:rPr lang="fr-FR" sz="1400" dirty="0">
                <a:latin typeface="Cursivestandard"/>
                <a:cs typeface="Cursivestandard"/>
              </a:rPr>
              <a:t>à</a:t>
            </a:r>
            <a:r>
              <a:rPr lang="fr-FR" sz="1400" dirty="0" smtClean="0">
                <a:latin typeface="Cursivestandard"/>
                <a:cs typeface="Cursivestandard"/>
              </a:rPr>
              <a:t> ²leur ²dessin :</a:t>
            </a:r>
            <a:endParaRPr lang="fr-FR" b="1" dirty="0">
              <a:latin typeface="Comic Sans MS"/>
              <a:cs typeface="Comic Sans MS"/>
            </a:endParaRPr>
          </a:p>
        </p:txBody>
      </p:sp>
      <p:sp>
        <p:nvSpPr>
          <p:cNvPr id="2" name="Rectangle 1"/>
          <p:cNvSpPr/>
          <p:nvPr/>
        </p:nvSpPr>
        <p:spPr>
          <a:xfrm>
            <a:off x="132997" y="2946403"/>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kiwi</a:t>
            </a:r>
            <a:endParaRPr lang="fr-FR" sz="1600" dirty="0">
              <a:latin typeface="Script Ecole 2"/>
              <a:cs typeface="Script Ecole 2"/>
            </a:endParaRPr>
          </a:p>
        </p:txBody>
      </p:sp>
      <p:sp>
        <p:nvSpPr>
          <p:cNvPr id="12" name="Rectangle 11"/>
          <p:cNvSpPr/>
          <p:nvPr/>
        </p:nvSpPr>
        <p:spPr>
          <a:xfrm>
            <a:off x="132997" y="3526369"/>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les W.C.</a:t>
            </a:r>
            <a:endParaRPr lang="fr-FR" sz="1600" dirty="0">
              <a:latin typeface="Script Ecole 2"/>
              <a:cs typeface="Script Ecole 2"/>
            </a:endParaRPr>
          </a:p>
        </p:txBody>
      </p:sp>
      <p:sp>
        <p:nvSpPr>
          <p:cNvPr id="13" name="Rectangle 12"/>
          <p:cNvSpPr/>
          <p:nvPr/>
        </p:nvSpPr>
        <p:spPr>
          <a:xfrm>
            <a:off x="132997" y="4106336"/>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wigwam</a:t>
            </a:r>
            <a:endParaRPr lang="fr-FR" sz="1600" dirty="0">
              <a:latin typeface="Script Ecole 2"/>
              <a:cs typeface="Script Ecole 2"/>
            </a:endParaRPr>
          </a:p>
        </p:txBody>
      </p:sp>
      <p:sp>
        <p:nvSpPr>
          <p:cNvPr id="14" name="Rectangle 13"/>
          <p:cNvSpPr/>
          <p:nvPr/>
        </p:nvSpPr>
        <p:spPr>
          <a:xfrm>
            <a:off x="5334413" y="2946403"/>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wagon</a:t>
            </a:r>
            <a:endParaRPr lang="fr-FR" sz="1600" dirty="0">
              <a:latin typeface="Script Ecole 2"/>
              <a:cs typeface="Script Ecole 2"/>
            </a:endParaRPr>
          </a:p>
        </p:txBody>
      </p:sp>
      <p:sp>
        <p:nvSpPr>
          <p:cNvPr id="15" name="Rectangle 14"/>
          <p:cNvSpPr/>
          <p:nvPr/>
        </p:nvSpPr>
        <p:spPr>
          <a:xfrm>
            <a:off x="5341531" y="3526369"/>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wapiti</a:t>
            </a:r>
            <a:endParaRPr lang="fr-FR" sz="1600" dirty="0">
              <a:latin typeface="Script Ecole 2"/>
              <a:cs typeface="Script Ecole 2"/>
            </a:endParaRPr>
          </a:p>
        </p:txBody>
      </p:sp>
      <p:sp>
        <p:nvSpPr>
          <p:cNvPr id="16" name="Rectangle 15"/>
          <p:cNvSpPr/>
          <p:nvPr/>
        </p:nvSpPr>
        <p:spPr>
          <a:xfrm>
            <a:off x="5334413" y="4106336"/>
            <a:ext cx="1410728" cy="389467"/>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latin typeface="Script Ecole 2"/>
                <a:cs typeface="Script Ecole 2"/>
              </a:rPr>
              <a:t>un clown</a:t>
            </a:r>
            <a:endParaRPr lang="fr-FR" sz="1600" dirty="0">
              <a:latin typeface="Script Ecole 2"/>
              <a:cs typeface="Script Ecole 2"/>
            </a:endParaRPr>
          </a:p>
        </p:txBody>
      </p:sp>
      <p:pic>
        <p:nvPicPr>
          <p:cNvPr id="23" name="Image 22"/>
          <p:cNvPicPr>
            <a:picLocks noChangeAspect="1"/>
          </p:cNvPicPr>
          <p:nvPr/>
        </p:nvPicPr>
        <p:blipFill rotWithShape="1">
          <a:blip r:embed="rId2">
            <a:duotone>
              <a:schemeClr val="bg2">
                <a:shade val="45000"/>
                <a:satMod val="135000"/>
              </a:schemeClr>
              <a:prstClr val="white"/>
            </a:duotone>
          </a:blip>
          <a:srcRect t="22647" r="792" b="9271"/>
          <a:stretch/>
        </p:blipFill>
        <p:spPr>
          <a:xfrm>
            <a:off x="33868" y="7916332"/>
            <a:ext cx="6803720" cy="1989668"/>
          </a:xfrm>
          <a:prstGeom prst="rect">
            <a:avLst/>
          </a:prstGeom>
        </p:spPr>
      </p:pic>
      <p:sp>
        <p:nvSpPr>
          <p:cNvPr id="22" name="ZoneTexte 21"/>
          <p:cNvSpPr txBox="1"/>
          <p:nvPr/>
        </p:nvSpPr>
        <p:spPr>
          <a:xfrm>
            <a:off x="33869" y="7272869"/>
            <a:ext cx="6824132" cy="2410916"/>
          </a:xfrm>
          <a:prstGeom prst="rect">
            <a:avLst/>
          </a:prstGeom>
          <a:noFill/>
        </p:spPr>
        <p:txBody>
          <a:bodyPr wrap="square" rtlCol="0">
            <a:spAutoFit/>
          </a:bodyPr>
          <a:lstStyle/>
          <a:p>
            <a:r>
              <a:rPr lang="fr-FR" sz="1400" b="1" dirty="0">
                <a:latin typeface="Comic Sans MS"/>
                <a:cs typeface="Comic Sans MS"/>
              </a:rPr>
              <a:t>4</a:t>
            </a:r>
            <a:r>
              <a:rPr lang="fr-FR" sz="1400" b="1" dirty="0" smtClean="0">
                <a:latin typeface="Comic Sans MS"/>
                <a:cs typeface="Comic Sans MS"/>
              </a:rPr>
              <a:t>. </a:t>
            </a:r>
            <a:r>
              <a:rPr lang="fr-FR" sz="4000" dirty="0" smtClean="0">
                <a:latin typeface="Picto Moustache"/>
                <a:cs typeface="Picto Moustache"/>
              </a:rPr>
              <a:t>p</a:t>
            </a:r>
            <a:r>
              <a:rPr lang="fr-FR"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²qui ²complète ²chaque </a:t>
            </a:r>
            <a:r>
              <a:rPr lang="fr-FR" sz="1400" dirty="0">
                <a:latin typeface="Cursivestandard"/>
                <a:cs typeface="Cursivestandard"/>
              </a:rPr>
              <a:t>²</a:t>
            </a:r>
            <a:r>
              <a:rPr lang="fr-FR" sz="1400" dirty="0" smtClean="0">
                <a:latin typeface="Cursivestandard"/>
                <a:cs typeface="Cursivestandard"/>
              </a:rPr>
              <a:t>phrase </a:t>
            </a:r>
            <a:r>
              <a:rPr lang="fr-FR" sz="1400" dirty="0">
                <a:latin typeface="Cursivestandard"/>
                <a:cs typeface="Cursivestandard"/>
              </a:rPr>
              <a:t>: </a:t>
            </a:r>
            <a:r>
              <a:rPr lang="fr-FR" dirty="0" smtClean="0">
                <a:latin typeface="Cursivestandard"/>
                <a:cs typeface="Cursivestandard"/>
              </a:rPr>
              <a:t>²clown, ²sandwich, ²kiwi, wagon</a:t>
            </a:r>
            <a:endParaRPr lang="fr-FR" sz="1400" b="1" dirty="0">
              <a:latin typeface="Cursivestandard"/>
              <a:cs typeface="Cursivestandard"/>
            </a:endParaRPr>
          </a:p>
          <a:p>
            <a:pPr>
              <a:lnSpc>
                <a:spcPct val="140000"/>
              </a:lnSpc>
            </a:pPr>
            <a:r>
              <a:rPr lang="fr-FR" sz="2000" dirty="0" smtClean="0">
                <a:latin typeface="Cursivestandard"/>
                <a:cs typeface="Cursivestandard"/>
              </a:rPr>
              <a:t>	 </a:t>
            </a:r>
            <a:r>
              <a:rPr lang="fr-FR" sz="2000" dirty="0" smtClean="0">
                <a:latin typeface="Script Ecole 2"/>
                <a:cs typeface="Script Ecole 2"/>
              </a:rPr>
              <a:t>L</a:t>
            </a:r>
            <a:r>
              <a:rPr lang="fr-FR" sz="2000" dirty="0" smtClean="0">
                <a:latin typeface="Cursivestandard"/>
                <a:cs typeface="Cursivestandard"/>
              </a:rPr>
              <a:t>uca$ ²</a:t>
            </a:r>
            <a:r>
              <a:rPr lang="fr-FR" sz="2000" dirty="0">
                <a:latin typeface="Cursivestandard"/>
                <a:cs typeface="Cursivestandard"/>
              </a:rPr>
              <a:t>se ²prépare ²un                  ²au ²jambon</a:t>
            </a:r>
            <a:r>
              <a:rPr lang="fr-FR" sz="2000" dirty="0" smtClean="0">
                <a:latin typeface="Cursivestandard"/>
                <a:cs typeface="Cursivestandard"/>
              </a:rPr>
              <a:t>.</a:t>
            </a:r>
          </a:p>
          <a:p>
            <a:pPr>
              <a:lnSpc>
                <a:spcPct val="140000"/>
              </a:lnSpc>
            </a:pPr>
            <a:r>
              <a:rPr lang="fr-FR" sz="2000" dirty="0" smtClean="0">
                <a:latin typeface="Cursivestandard"/>
                <a:cs typeface="Cursivestandard"/>
              </a:rPr>
              <a:t>	 </a:t>
            </a:r>
            <a:r>
              <a:rPr lang="fr-FR" sz="2000" dirty="0" smtClean="0">
                <a:latin typeface="Script Ecole 2"/>
                <a:cs typeface="Script Ecole 2"/>
              </a:rPr>
              <a:t>A</a:t>
            </a:r>
            <a:r>
              <a:rPr lang="fr-FR" sz="2000" dirty="0" smtClean="0">
                <a:latin typeface="Cursivestandard"/>
                <a:cs typeface="Cursivestandard"/>
              </a:rPr>
              <a:t>u ²cirque</a:t>
            </a:r>
            <a:r>
              <a:rPr lang="fr-FR" sz="2000" dirty="0">
                <a:latin typeface="Cursivestandard"/>
                <a:cs typeface="Cursivestandard"/>
              </a:rPr>
              <a:t>, ²j</a:t>
            </a:r>
            <a:r>
              <a:rPr lang="fr-FR" sz="2000" dirty="0" smtClean="0">
                <a:latin typeface="Cursivestandard"/>
                <a:cs typeface="Cursivestandard"/>
              </a:rPr>
              <a:t>’²ai vu </a:t>
            </a:r>
            <a:r>
              <a:rPr lang="fr-FR" sz="2000" dirty="0">
                <a:latin typeface="Cursivestandard"/>
                <a:cs typeface="Cursivestandard"/>
              </a:rPr>
              <a:t>²un </a:t>
            </a:r>
            <a:r>
              <a:rPr lang="fr-FR" sz="2000" dirty="0" smtClean="0">
                <a:latin typeface="Cursivestandard"/>
                <a:cs typeface="Cursivestandard"/>
              </a:rPr>
              <a:t>				.</a:t>
            </a:r>
          </a:p>
          <a:p>
            <a:pPr>
              <a:lnSpc>
                <a:spcPct val="140000"/>
              </a:lnSpc>
            </a:pPr>
            <a:r>
              <a:rPr lang="fr-FR" sz="2000" dirty="0" smtClean="0">
                <a:latin typeface="Cursivestandard"/>
                <a:cs typeface="Cursivestandard"/>
              </a:rPr>
              <a:t>	 </a:t>
            </a:r>
            <a:r>
              <a:rPr lang="fr-FR" sz="2000" dirty="0">
                <a:latin typeface="Script Ecole 2"/>
                <a:cs typeface="Script Ecole 2"/>
              </a:rPr>
              <a:t>C</a:t>
            </a:r>
            <a:r>
              <a:rPr lang="fr-FR" sz="2000" dirty="0" smtClean="0">
                <a:latin typeface="Cursivestandard"/>
                <a:cs typeface="Cursivestandard"/>
              </a:rPr>
              <a:t>e ²train </a:t>
            </a:r>
            <a:r>
              <a:rPr lang="fr-FR" sz="2000" dirty="0">
                <a:latin typeface="Cursivestandard"/>
                <a:cs typeface="Cursivestandard"/>
              </a:rPr>
              <a:t>²</a:t>
            </a:r>
            <a:r>
              <a:rPr lang="fr-FR" sz="2000" dirty="0" smtClean="0">
                <a:latin typeface="Cursivestandard"/>
                <a:cs typeface="Cursivestandard"/>
              </a:rPr>
              <a:t>a 12</a:t>
            </a:r>
            <a:r>
              <a:rPr lang="fr-FR" sz="2000" dirty="0">
                <a:latin typeface="Cursivestandard"/>
                <a:cs typeface="Cursivestandard"/>
              </a:rPr>
              <a:t>              ²derrière ²la ²locomotive</a:t>
            </a:r>
            <a:r>
              <a:rPr lang="fr-FR" sz="2000" dirty="0" smtClean="0">
                <a:latin typeface="Cursivestandard"/>
                <a:cs typeface="Cursivestandard"/>
              </a:rPr>
              <a:t>.</a:t>
            </a:r>
          </a:p>
          <a:p>
            <a:pPr>
              <a:lnSpc>
                <a:spcPct val="140000"/>
              </a:lnSpc>
            </a:pPr>
            <a:r>
              <a:rPr lang="fr-FR" sz="2000" dirty="0" smtClean="0">
                <a:latin typeface="Cursivestandard"/>
                <a:cs typeface="Cursivestandard"/>
              </a:rPr>
              <a:t>	 </a:t>
            </a:r>
            <a:r>
              <a:rPr lang="fr-FR" sz="2000" dirty="0" smtClean="0">
                <a:latin typeface="Script Ecole 2"/>
                <a:cs typeface="Script Ecole 2"/>
              </a:rPr>
              <a:t>P</a:t>
            </a:r>
            <a:r>
              <a:rPr lang="fr-FR" sz="2000" dirty="0" smtClean="0">
                <a:latin typeface="Cursivestandard"/>
                <a:cs typeface="Cursivestandard"/>
              </a:rPr>
              <a:t>our </a:t>
            </a:r>
            <a:r>
              <a:rPr lang="fr-FR" sz="2000" dirty="0">
                <a:latin typeface="Cursivestandard"/>
                <a:cs typeface="Cursivestandard"/>
              </a:rPr>
              <a:t>²</a:t>
            </a:r>
            <a:r>
              <a:rPr lang="fr-FR" sz="2000" dirty="0" smtClean="0">
                <a:latin typeface="Cursivestandard"/>
                <a:cs typeface="Cursivestandard"/>
              </a:rPr>
              <a:t>le </a:t>
            </a:r>
            <a:r>
              <a:rPr lang="fr-FR" sz="2000" dirty="0">
                <a:latin typeface="Cursivestandard"/>
                <a:cs typeface="Cursivestandard"/>
              </a:rPr>
              <a:t>²</a:t>
            </a:r>
            <a:r>
              <a:rPr lang="fr-FR" sz="2000" dirty="0" smtClean="0">
                <a:latin typeface="Cursivestandard"/>
                <a:cs typeface="Cursivestandard"/>
              </a:rPr>
              <a:t>dessert, </a:t>
            </a:r>
            <a:r>
              <a:rPr lang="fr-FR" sz="2000" dirty="0" smtClean="0">
                <a:latin typeface="Script Ecole 2"/>
                <a:cs typeface="Script Ecole 2"/>
              </a:rPr>
              <a:t>P</a:t>
            </a:r>
            <a:r>
              <a:rPr lang="fr-FR" sz="2000" dirty="0" smtClean="0">
                <a:latin typeface="Cursivestandard"/>
                <a:cs typeface="Cursivestandard"/>
              </a:rPr>
              <a:t>aul </a:t>
            </a:r>
            <a:r>
              <a:rPr lang="fr-FR" sz="2000" dirty="0">
                <a:latin typeface="Cursivestandard"/>
                <a:cs typeface="Cursivestandard"/>
              </a:rPr>
              <a:t>²</a:t>
            </a:r>
            <a:r>
              <a:rPr lang="fr-FR" sz="2000" dirty="0" smtClean="0">
                <a:latin typeface="Cursivestandard"/>
                <a:cs typeface="Cursivestandard"/>
              </a:rPr>
              <a:t>a </a:t>
            </a:r>
            <a:r>
              <a:rPr lang="fr-FR" sz="2000" dirty="0">
                <a:latin typeface="Cursivestandard"/>
                <a:cs typeface="Cursivestandard"/>
              </a:rPr>
              <a:t>mangé ²un              </a:t>
            </a:r>
            <a:r>
              <a:rPr lang="fr-FR" sz="2000" dirty="0" smtClean="0">
                <a:latin typeface="Cursivestandard"/>
                <a:cs typeface="Cursivestandard"/>
              </a:rPr>
              <a:t>.</a:t>
            </a:r>
            <a:endParaRPr lang="fr-FR" sz="2800" dirty="0">
              <a:latin typeface="Comic Sans MS"/>
              <a:cs typeface="Comic Sans MS"/>
            </a:endParaRPr>
          </a:p>
        </p:txBody>
      </p:sp>
      <p:pic>
        <p:nvPicPr>
          <p:cNvPr id="28" name="Image 27"/>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1435975" y="5668044"/>
            <a:ext cx="215500" cy="290715"/>
          </a:xfrm>
          <a:prstGeom prst="rect">
            <a:avLst/>
          </a:prstGeom>
        </p:spPr>
      </p:pic>
      <p:pic>
        <p:nvPicPr>
          <p:cNvPr id="29" name="Image 28"/>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4768682" y="5668044"/>
            <a:ext cx="215500" cy="290715"/>
          </a:xfrm>
          <a:prstGeom prst="rect">
            <a:avLst/>
          </a:prstGeom>
        </p:spPr>
      </p:pic>
      <p:pic>
        <p:nvPicPr>
          <p:cNvPr id="30" name="Image 29"/>
          <p:cNvPicPr>
            <a:picLocks noChangeAspect="1"/>
          </p:cNvPicPr>
          <p:nvPr/>
        </p:nvPicPr>
        <p:blipFill>
          <a:blip r:embed="rId5"/>
          <a:stretch>
            <a:fillRect/>
          </a:stretch>
        </p:blipFill>
        <p:spPr>
          <a:xfrm>
            <a:off x="4290544" y="2751673"/>
            <a:ext cx="693638" cy="897856"/>
          </a:xfrm>
          <a:prstGeom prst="rect">
            <a:avLst/>
          </a:prstGeom>
          <a:ln>
            <a:solidFill>
              <a:schemeClr val="bg1">
                <a:lumMod val="50000"/>
              </a:schemeClr>
            </a:solidFill>
          </a:ln>
        </p:spPr>
      </p:pic>
      <p:pic>
        <p:nvPicPr>
          <p:cNvPr id="31" name="Image 30"/>
          <p:cNvPicPr>
            <a:picLocks noChangeAspect="1"/>
          </p:cNvPicPr>
          <p:nvPr/>
        </p:nvPicPr>
        <p:blipFill>
          <a:blip r:embed="rId6"/>
          <a:stretch>
            <a:fillRect/>
          </a:stretch>
        </p:blipFill>
        <p:spPr>
          <a:xfrm>
            <a:off x="1983857" y="2874698"/>
            <a:ext cx="548476" cy="774831"/>
          </a:xfrm>
          <a:prstGeom prst="rect">
            <a:avLst/>
          </a:prstGeom>
          <a:ln>
            <a:solidFill>
              <a:srgbClr val="7F7F7F"/>
            </a:solidFill>
          </a:ln>
        </p:spPr>
      </p:pic>
      <p:pic>
        <p:nvPicPr>
          <p:cNvPr id="32" name="Image 31"/>
          <p:cNvPicPr>
            <a:picLocks noChangeAspect="1"/>
          </p:cNvPicPr>
          <p:nvPr/>
        </p:nvPicPr>
        <p:blipFill>
          <a:blip r:embed="rId7"/>
          <a:stretch>
            <a:fillRect/>
          </a:stretch>
        </p:blipFill>
        <p:spPr>
          <a:xfrm>
            <a:off x="2983656" y="2925506"/>
            <a:ext cx="966856" cy="757497"/>
          </a:xfrm>
          <a:prstGeom prst="rect">
            <a:avLst/>
          </a:prstGeom>
          <a:ln>
            <a:solidFill>
              <a:srgbClr val="7F7F7F"/>
            </a:solidFill>
          </a:ln>
        </p:spPr>
      </p:pic>
      <p:pic>
        <p:nvPicPr>
          <p:cNvPr id="33" name="Image 32"/>
          <p:cNvPicPr>
            <a:picLocks noChangeAspect="1"/>
          </p:cNvPicPr>
          <p:nvPr/>
        </p:nvPicPr>
        <p:blipFill rotWithShape="1">
          <a:blip r:embed="rId8">
            <a:extLst>
              <a:ext uri="{BEBA8EAE-BF5A-486C-A8C5-ECC9F3942E4B}">
                <a14:imgProps xmlns:a14="http://schemas.microsoft.com/office/drawing/2010/main">
                  <a14:imgLayer r:embed="rId9">
                    <a14:imgEffect>
                      <a14:sharpenSoften amount="50000"/>
                    </a14:imgEffect>
                  </a14:imgLayer>
                </a14:imgProps>
              </a:ext>
            </a:extLst>
          </a:blip>
          <a:srcRect b="4400"/>
          <a:stretch/>
        </p:blipFill>
        <p:spPr>
          <a:xfrm>
            <a:off x="1983857" y="3825685"/>
            <a:ext cx="672022" cy="795115"/>
          </a:xfrm>
          <a:prstGeom prst="rect">
            <a:avLst/>
          </a:prstGeom>
          <a:ln>
            <a:solidFill>
              <a:srgbClr val="7F7F7F"/>
            </a:solidFill>
          </a:ln>
        </p:spPr>
      </p:pic>
      <p:pic>
        <p:nvPicPr>
          <p:cNvPr id="34" name="Image 33"/>
          <p:cNvPicPr>
            <a:picLocks noChangeAspect="1"/>
          </p:cNvPicPr>
          <p:nvPr/>
        </p:nvPicPr>
        <p:blipFill rotWithShape="1">
          <a:blip r:embed="rId10"/>
          <a:srcRect l="16755" t="10488" r="8818" b="13857"/>
          <a:stretch/>
        </p:blipFill>
        <p:spPr>
          <a:xfrm>
            <a:off x="3130382" y="3820118"/>
            <a:ext cx="620351" cy="890834"/>
          </a:xfrm>
          <a:prstGeom prst="rect">
            <a:avLst/>
          </a:prstGeom>
          <a:ln>
            <a:solidFill>
              <a:srgbClr val="7F7F7F"/>
            </a:solidFill>
          </a:ln>
        </p:spPr>
      </p:pic>
      <p:pic>
        <p:nvPicPr>
          <p:cNvPr id="35" name="Image 34"/>
          <p:cNvPicPr>
            <a:picLocks noChangeAspect="1"/>
          </p:cNvPicPr>
          <p:nvPr/>
        </p:nvPicPr>
        <p:blipFill rotWithShape="1">
          <a:blip r:embed="rId11"/>
          <a:srcRect t="13671" b="14624"/>
          <a:stretch/>
        </p:blipFill>
        <p:spPr>
          <a:xfrm>
            <a:off x="4009779" y="3820118"/>
            <a:ext cx="1144652" cy="818350"/>
          </a:xfrm>
          <a:prstGeom prst="rect">
            <a:avLst/>
          </a:prstGeom>
          <a:ln>
            <a:solidFill>
              <a:srgbClr val="7F7F7F"/>
            </a:solidFill>
          </a:ln>
        </p:spPr>
      </p:pic>
    </p:spTree>
    <p:extLst>
      <p:ext uri="{BB962C8B-B14F-4D97-AF65-F5344CB8AC3E}">
        <p14:creationId xmlns:p14="http://schemas.microsoft.com/office/powerpoint/2010/main" val="1811725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429086" y="90837"/>
            <a:ext cx="1982047" cy="483457"/>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b="1" dirty="0" smtClean="0">
                <a:solidFill>
                  <a:srgbClr val="000000"/>
                </a:solidFill>
                <a:latin typeface="Comic Sans MS"/>
                <a:ea typeface="ＭＳ 明朝"/>
                <a:cs typeface="Times New Roman"/>
              </a:rPr>
              <a:t>La lettre g</a:t>
            </a:r>
            <a:endParaRPr lang="fr-FR" sz="1200" b="1" dirty="0">
              <a:effectLst/>
              <a:ea typeface="ＭＳ 明朝"/>
              <a:cs typeface="Times New Roman"/>
            </a:endParaRPr>
          </a:p>
        </p:txBody>
      </p:sp>
      <p:sp>
        <p:nvSpPr>
          <p:cNvPr id="5" name="Rectangle à coins arrondis 4"/>
          <p:cNvSpPr/>
          <p:nvPr/>
        </p:nvSpPr>
        <p:spPr>
          <a:xfrm>
            <a:off x="90382" y="91670"/>
            <a:ext cx="2263352" cy="484092"/>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pPr>
              <a:spcAft>
                <a:spcPts val="600"/>
              </a:spcAft>
            </a:pPr>
            <a:r>
              <a:rPr lang="fr-FR" sz="1000" dirty="0">
                <a:solidFill>
                  <a:srgbClr val="000000"/>
                </a:solidFill>
                <a:effectLst/>
                <a:latin typeface="Comic Sans MS"/>
                <a:ea typeface="ＭＳ 明朝"/>
                <a:cs typeface="Times New Roman"/>
              </a:rPr>
              <a:t>Prénom : </a:t>
            </a:r>
            <a:endParaRPr lang="fr-FR" sz="1200" dirty="0">
              <a:effectLst/>
              <a:ea typeface="ＭＳ 明朝"/>
              <a:cs typeface="Times New Roman"/>
            </a:endParaRPr>
          </a:p>
          <a:p>
            <a:pPr>
              <a:spcAft>
                <a:spcPts val="600"/>
              </a:spcAft>
            </a:pPr>
            <a:r>
              <a:rPr lang="fr-FR" sz="1000" dirty="0">
                <a:solidFill>
                  <a:srgbClr val="000000"/>
                </a:solidFill>
                <a:effectLst/>
                <a:latin typeface="Comic Sans MS"/>
                <a:ea typeface="ＭＳ 明朝"/>
                <a:cs typeface="Times New Roman"/>
              </a:rPr>
              <a:t>Date : </a:t>
            </a:r>
            <a:endParaRPr lang="fr-FR" sz="1200" dirty="0">
              <a:effectLst/>
              <a:ea typeface="ＭＳ 明朝"/>
              <a:cs typeface="Times New Roman"/>
            </a:endParaRPr>
          </a:p>
        </p:txBody>
      </p:sp>
      <p:sp>
        <p:nvSpPr>
          <p:cNvPr id="6" name="Carré corné 5"/>
          <p:cNvSpPr/>
          <p:nvPr/>
        </p:nvSpPr>
        <p:spPr>
          <a:xfrm rot="314074">
            <a:off x="5440891" y="148844"/>
            <a:ext cx="1292860" cy="464820"/>
          </a:xfrm>
          <a:prstGeom prst="foldedCorner">
            <a:avLst/>
          </a:prstGeom>
          <a:gradFill flip="none" rotWithShape="1">
            <a:gsLst>
              <a:gs pos="0">
                <a:srgbClr val="BFBFBF"/>
              </a:gs>
              <a:gs pos="100000">
                <a:srgbClr val="FFFFFF"/>
              </a:gs>
            </a:gsLst>
            <a:path path="shape">
              <a:fillToRect l="50000" t="50000" r="50000" b="50000"/>
            </a:path>
            <a:tileRect/>
          </a:gradFill>
          <a:ln>
            <a:solidFill>
              <a:schemeClr val="tx1"/>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dirty="0" smtClean="0">
                <a:solidFill>
                  <a:srgbClr val="000000"/>
                </a:solidFill>
                <a:effectLst/>
                <a:latin typeface="Comic Sans MS"/>
                <a:ea typeface="ＭＳ 明朝"/>
                <a:cs typeface="Times New Roman"/>
              </a:rPr>
              <a:t>Lecture</a:t>
            </a:r>
            <a:endParaRPr lang="fr-FR" sz="1200" dirty="0">
              <a:effectLst/>
              <a:ea typeface="ＭＳ 明朝"/>
              <a:cs typeface="Times New Roman"/>
            </a:endParaRPr>
          </a:p>
        </p:txBody>
      </p:sp>
      <p:sp>
        <p:nvSpPr>
          <p:cNvPr id="9" name="ZoneTexte 8"/>
          <p:cNvSpPr txBox="1"/>
          <p:nvPr/>
        </p:nvSpPr>
        <p:spPr>
          <a:xfrm>
            <a:off x="25489" y="2298286"/>
            <a:ext cx="6814979" cy="1323439"/>
          </a:xfrm>
          <a:prstGeom prst="rect">
            <a:avLst/>
          </a:prstGeom>
          <a:noFill/>
        </p:spPr>
        <p:txBody>
          <a:bodyPr wrap="square" rtlCol="0">
            <a:spAutoFit/>
          </a:bodyPr>
          <a:lstStyle/>
          <a:p>
            <a:r>
              <a:rPr lang="fr-FR" sz="1400" b="1" dirty="0">
                <a:latin typeface="Comic Sans MS"/>
                <a:cs typeface="Comic Sans MS"/>
              </a:rPr>
              <a:t>2</a:t>
            </a:r>
            <a:r>
              <a:rPr lang="fr-FR" sz="1400" b="1" dirty="0" smtClean="0">
                <a:latin typeface="Comic Sans MS"/>
                <a:cs typeface="Comic Sans MS"/>
              </a:rPr>
              <a:t>. </a:t>
            </a:r>
            <a:r>
              <a:rPr lang="fr-FR" sz="4000" dirty="0">
                <a:latin typeface="Picto Moustache"/>
                <a:cs typeface="Picto Moustache"/>
              </a:rPr>
              <a:t>p</a:t>
            </a:r>
            <a:r>
              <a:rPr lang="fr-FR" sz="1400"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²dan$ ²le ²tableau :</a:t>
            </a:r>
          </a:p>
          <a:p>
            <a:pPr algn="ctr"/>
            <a:r>
              <a:rPr lang="fr-FR" sz="2000" dirty="0" smtClean="0">
                <a:latin typeface="Cursivestandard"/>
                <a:cs typeface="Cursivestandard"/>
              </a:rPr>
              <a:t>²orange, </a:t>
            </a:r>
            <a:r>
              <a:rPr lang="fr-FR" sz="2000" dirty="0">
                <a:latin typeface="Cursivestandard"/>
                <a:cs typeface="Cursivestandard"/>
              </a:rPr>
              <a:t>²</a:t>
            </a:r>
            <a:r>
              <a:rPr lang="fr-FR" sz="2000" dirty="0" smtClean="0">
                <a:latin typeface="Cursivestandard"/>
                <a:cs typeface="Cursivestandard"/>
              </a:rPr>
              <a:t>une vague, ²</a:t>
            </a:r>
            <a:r>
              <a:rPr lang="fr-FR" sz="2000" dirty="0">
                <a:latin typeface="Cursivestandard"/>
                <a:cs typeface="Cursivestandard"/>
              </a:rPr>
              <a:t>une ²ligne</a:t>
            </a:r>
            <a:r>
              <a:rPr lang="fr-FR" sz="2000" dirty="0" smtClean="0">
                <a:latin typeface="Cursivestandard"/>
                <a:cs typeface="Cursivestandard"/>
              </a:rPr>
              <a:t>, ²un </a:t>
            </a:r>
            <a:r>
              <a:rPr lang="fr-FR" sz="2000" dirty="0">
                <a:latin typeface="Cursivestandard"/>
                <a:cs typeface="Cursivestandard"/>
              </a:rPr>
              <a:t>²</a:t>
            </a:r>
            <a:r>
              <a:rPr lang="fr-FR" sz="2000" dirty="0" smtClean="0">
                <a:latin typeface="Cursivestandard"/>
                <a:cs typeface="Cursivestandard"/>
              </a:rPr>
              <a:t>cageot, ²la montagne, ²soigner, ²exiger, ²une ²guirlande</a:t>
            </a:r>
            <a:r>
              <a:rPr lang="fr-FR" sz="2000" dirty="0">
                <a:latin typeface="Cursivestandard"/>
                <a:cs typeface="Cursivestandard"/>
              </a:rPr>
              <a:t>, ²une ²</a:t>
            </a:r>
            <a:r>
              <a:rPr lang="fr-FR" sz="2000" dirty="0" smtClean="0">
                <a:latin typeface="Cursivestandard"/>
                <a:cs typeface="Cursivestandard"/>
              </a:rPr>
              <a:t>gare, ²le </a:t>
            </a:r>
            <a:r>
              <a:rPr lang="fr-FR" sz="2000" dirty="0">
                <a:latin typeface="Cursivestandard"/>
                <a:cs typeface="Cursivestandard"/>
              </a:rPr>
              <a:t>²</a:t>
            </a:r>
            <a:r>
              <a:rPr lang="fr-FR" sz="2000" dirty="0" smtClean="0">
                <a:latin typeface="Cursivestandard"/>
                <a:cs typeface="Cursivestandard"/>
              </a:rPr>
              <a:t>signal, </a:t>
            </a:r>
            <a:r>
              <a:rPr lang="fr-FR" sz="2000" dirty="0">
                <a:latin typeface="Cursivestandard"/>
                <a:cs typeface="Cursivestandard"/>
              </a:rPr>
              <a:t>²une </a:t>
            </a:r>
            <a:r>
              <a:rPr lang="fr-FR" sz="2000" dirty="0" smtClean="0">
                <a:latin typeface="Cursivestandard"/>
                <a:cs typeface="Cursivestandard"/>
              </a:rPr>
              <a:t>²</a:t>
            </a:r>
            <a:r>
              <a:rPr lang="fr-FR" sz="2000" dirty="0">
                <a:latin typeface="Cursivestandard"/>
                <a:cs typeface="Cursivestandard"/>
              </a:rPr>
              <a:t>bougie, ²gri$</a:t>
            </a:r>
            <a:endParaRPr lang="fr-FR" sz="2000" dirty="0">
              <a:latin typeface="Comic Sans MS"/>
              <a:cs typeface="Comic Sans MS"/>
            </a:endParaRPr>
          </a:p>
        </p:txBody>
      </p:sp>
      <p:graphicFrame>
        <p:nvGraphicFramePr>
          <p:cNvPr id="10" name="Tableau 9"/>
          <p:cNvGraphicFramePr>
            <a:graphicFrameLocks noGrp="1"/>
          </p:cNvGraphicFramePr>
          <p:nvPr>
            <p:extLst>
              <p:ext uri="{D42A27DB-BD31-4B8C-83A1-F6EECF244321}">
                <p14:modId xmlns:p14="http://schemas.microsoft.com/office/powerpoint/2010/main" val="633822756"/>
              </p:ext>
            </p:extLst>
          </p:nvPr>
        </p:nvGraphicFramePr>
        <p:xfrm>
          <a:off x="109542" y="3711266"/>
          <a:ext cx="6659127" cy="1689491"/>
        </p:xfrm>
        <a:graphic>
          <a:graphicData uri="http://schemas.openxmlformats.org/drawingml/2006/table">
            <a:tbl>
              <a:tblPr firstRow="1" bandRow="1">
                <a:tableStyleId>{5940675A-B579-460E-94D1-54222C63F5DA}</a:tableStyleId>
              </a:tblPr>
              <a:tblGrid>
                <a:gridCol w="2219709"/>
                <a:gridCol w="2219709"/>
                <a:gridCol w="2219709"/>
              </a:tblGrid>
              <a:tr h="31789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400" dirty="0" smtClean="0">
                          <a:cs typeface="Cursivestandard"/>
                        </a:rPr>
                        <a:t> [g]</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400" dirty="0" smtClean="0">
                          <a:cs typeface="Cursivestandard"/>
                        </a:rPr>
                        <a:t>[</a:t>
                      </a:r>
                      <a:r>
                        <a:rPr lang="fr-FR" sz="1400" dirty="0" err="1" smtClean="0">
                          <a:cs typeface="Cursivestandard"/>
                        </a:rPr>
                        <a:t>Ʒ</a:t>
                      </a:r>
                      <a:r>
                        <a:rPr lang="fr-FR" sz="1400" dirty="0" smtClean="0">
                          <a:cs typeface="Cursivestandard"/>
                        </a:rPr>
                        <a:t>] </a:t>
                      </a:r>
                      <a:endParaRPr lang="fr-FR" sz="1400" dirty="0" smtClean="0">
                        <a:latin typeface="Script Ecole 2"/>
                        <a:cs typeface="Script Ecole 2"/>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400" dirty="0" smtClean="0">
                          <a:cs typeface="Cursivestandard"/>
                        </a:rPr>
                        <a:t> [</a:t>
                      </a:r>
                      <a:r>
                        <a:rPr lang="fr-FR" sz="1400" dirty="0" err="1" smtClean="0">
                          <a:cs typeface="Cursivestandard"/>
                        </a:rPr>
                        <a:t>ɲ</a:t>
                      </a:r>
                      <a:r>
                        <a:rPr lang="fr-FR" sz="1400" dirty="0" smtClean="0">
                          <a:cs typeface="Cursivestandard"/>
                        </a:rPr>
                        <a:t>]</a:t>
                      </a:r>
                    </a:p>
                  </a:txBody>
                  <a:tcPr anchor="ctr"/>
                </a:tc>
              </a:tr>
              <a:tr h="1100666">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200" dirty="0" smtClean="0">
                          <a:solidFill>
                            <a:srgbClr val="A6A6A6"/>
                          </a:solidFill>
                          <a:latin typeface="Cursivestandard"/>
                          <a:cs typeface="Cursivestandard"/>
                        </a:rPr>
                        <a:t>______________________</a:t>
                      </a:r>
                      <a:endParaRPr lang="fr-FR" sz="1400" dirty="0" smtClean="0">
                        <a:solidFill>
                          <a:srgbClr val="A6A6A6"/>
                        </a:solidFill>
                        <a:latin typeface="Cursivestandard"/>
                        <a:cs typeface="Cursivestandard"/>
                      </a:endParaRP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txBody>
                  <a:tcPr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_________________________________________________________</a:t>
                      </a:r>
                    </a:p>
                  </a:txBody>
                  <a:tcPr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txBody>
                  <a:tcPr anchor="ctr"/>
                </a:tc>
              </a:tr>
            </a:tbl>
          </a:graphicData>
        </a:graphic>
      </p:graphicFrame>
      <p:pic>
        <p:nvPicPr>
          <p:cNvPr id="23" name="Image 22"/>
          <p:cNvPicPr>
            <a:picLocks noChangeAspect="1"/>
          </p:cNvPicPr>
          <p:nvPr/>
        </p:nvPicPr>
        <p:blipFill rotWithShape="1">
          <a:blip r:embed="rId2">
            <a:duotone>
              <a:schemeClr val="bg2">
                <a:shade val="45000"/>
                <a:satMod val="135000"/>
              </a:schemeClr>
              <a:prstClr val="white"/>
            </a:duotone>
          </a:blip>
          <a:srcRect t="22647" r="792" b="9271"/>
          <a:stretch/>
        </p:blipFill>
        <p:spPr>
          <a:xfrm>
            <a:off x="33868" y="7992535"/>
            <a:ext cx="6803720" cy="1989668"/>
          </a:xfrm>
          <a:prstGeom prst="rect">
            <a:avLst/>
          </a:prstGeom>
        </p:spPr>
      </p:pic>
      <p:sp>
        <p:nvSpPr>
          <p:cNvPr id="22" name="ZoneTexte 21"/>
          <p:cNvSpPr txBox="1"/>
          <p:nvPr/>
        </p:nvSpPr>
        <p:spPr>
          <a:xfrm>
            <a:off x="33869" y="7349072"/>
            <a:ext cx="6824132" cy="2410916"/>
          </a:xfrm>
          <a:prstGeom prst="rect">
            <a:avLst/>
          </a:prstGeom>
          <a:noFill/>
        </p:spPr>
        <p:txBody>
          <a:bodyPr wrap="square" rtlCol="0">
            <a:spAutoFit/>
          </a:bodyPr>
          <a:lstStyle/>
          <a:p>
            <a:r>
              <a:rPr lang="fr-FR" sz="1400" b="1" dirty="0">
                <a:latin typeface="Comic Sans MS"/>
                <a:cs typeface="Comic Sans MS"/>
              </a:rPr>
              <a:t>4</a:t>
            </a:r>
            <a:r>
              <a:rPr lang="fr-FR" sz="1400" b="1" dirty="0" smtClean="0">
                <a:latin typeface="Comic Sans MS"/>
                <a:cs typeface="Comic Sans MS"/>
              </a:rPr>
              <a:t>. </a:t>
            </a:r>
            <a:r>
              <a:rPr lang="fr-FR" sz="4000" dirty="0" smtClean="0">
                <a:latin typeface="Picto Moustache"/>
                <a:cs typeface="Picto Moustache"/>
              </a:rPr>
              <a:t>p</a:t>
            </a:r>
            <a:r>
              <a:rPr lang="fr-FR"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²qui ²complète ²chaque </a:t>
            </a:r>
            <a:r>
              <a:rPr lang="fr-FR" sz="1400" dirty="0">
                <a:latin typeface="Cursivestandard"/>
                <a:cs typeface="Cursivestandard"/>
              </a:rPr>
              <a:t>²</a:t>
            </a:r>
            <a:r>
              <a:rPr lang="fr-FR" sz="1400" dirty="0" smtClean="0">
                <a:latin typeface="Cursivestandard"/>
                <a:cs typeface="Cursivestandard"/>
              </a:rPr>
              <a:t>phrase </a:t>
            </a:r>
            <a:r>
              <a:rPr lang="fr-FR" sz="1400" dirty="0">
                <a:latin typeface="Cursivestandard"/>
                <a:cs typeface="Cursivestandard"/>
              </a:rPr>
              <a:t>: </a:t>
            </a:r>
            <a:r>
              <a:rPr lang="fr-FR" dirty="0" smtClean="0">
                <a:latin typeface="Cursivestandard"/>
                <a:cs typeface="Cursivestandard"/>
              </a:rPr>
              <a:t>²garçon, ²plonger, vigne, mangé</a:t>
            </a:r>
            <a:endParaRPr lang="fr-FR" sz="1400" b="1" dirty="0">
              <a:latin typeface="Cursivestandard"/>
              <a:cs typeface="Cursivestandard"/>
            </a:endParaRPr>
          </a:p>
          <a:p>
            <a:pPr>
              <a:lnSpc>
                <a:spcPct val="140000"/>
              </a:lnSpc>
            </a:pPr>
            <a:r>
              <a:rPr lang="fr-FR" sz="2000" dirty="0" smtClean="0">
                <a:latin typeface="Cursivestandard"/>
                <a:cs typeface="Cursivestandard"/>
              </a:rPr>
              <a:t>	 </a:t>
            </a:r>
            <a:r>
              <a:rPr lang="fr-FR" sz="2000" dirty="0" smtClean="0">
                <a:latin typeface="Script Ecole 2"/>
                <a:cs typeface="Script Ecole 2"/>
              </a:rPr>
              <a:t>L</a:t>
            </a:r>
            <a:r>
              <a:rPr lang="fr-FR" sz="2000" dirty="0" smtClean="0">
                <a:latin typeface="Cursivestandard"/>
                <a:cs typeface="Cursivestandard"/>
              </a:rPr>
              <a:t>isa va                </a:t>
            </a:r>
            <a:r>
              <a:rPr lang="fr-FR" sz="2000" dirty="0">
                <a:latin typeface="Cursivestandard"/>
                <a:cs typeface="Cursivestandard"/>
              </a:rPr>
              <a:t>²dan</a:t>
            </a:r>
            <a:r>
              <a:rPr lang="fr-FR" sz="2000" dirty="0" smtClean="0">
                <a:latin typeface="Cursivestandard"/>
                <a:cs typeface="Cursivestandard"/>
              </a:rPr>
              <a:t>$</a:t>
            </a:r>
            <a:r>
              <a:rPr lang="fr-FR" sz="2000" dirty="0">
                <a:latin typeface="Cursivestandard"/>
                <a:cs typeface="Cursivestandard"/>
              </a:rPr>
              <a:t> ²</a:t>
            </a:r>
            <a:r>
              <a:rPr lang="fr-FR" sz="2000" dirty="0" smtClean="0">
                <a:latin typeface="Cursivestandard"/>
                <a:cs typeface="Cursivestandard"/>
              </a:rPr>
              <a:t>l’²eau </a:t>
            </a:r>
            <a:r>
              <a:rPr lang="fr-FR" sz="2000" dirty="0">
                <a:latin typeface="Cursivestandard"/>
                <a:cs typeface="Cursivestandard"/>
              </a:rPr>
              <a:t>²</a:t>
            </a:r>
            <a:r>
              <a:rPr lang="fr-FR" sz="2000" dirty="0" smtClean="0">
                <a:latin typeface="Cursivestandard"/>
                <a:cs typeface="Cursivestandard"/>
              </a:rPr>
              <a:t>glacée </a:t>
            </a:r>
            <a:r>
              <a:rPr lang="fr-FR" sz="2000" dirty="0">
                <a:latin typeface="Cursivestandard"/>
                <a:cs typeface="Cursivestandard"/>
              </a:rPr>
              <a:t>²</a:t>
            </a:r>
            <a:r>
              <a:rPr lang="fr-FR" sz="2000" dirty="0" smtClean="0">
                <a:latin typeface="Cursivestandard"/>
                <a:cs typeface="Cursivestandard"/>
              </a:rPr>
              <a:t>du </a:t>
            </a:r>
            <a:r>
              <a:rPr lang="fr-FR" sz="2000" dirty="0">
                <a:latin typeface="Cursivestandard"/>
                <a:cs typeface="Cursivestandard"/>
              </a:rPr>
              <a:t>²</a:t>
            </a:r>
            <a:r>
              <a:rPr lang="fr-FR" sz="2000" dirty="0" smtClean="0">
                <a:latin typeface="Cursivestandard"/>
                <a:cs typeface="Cursivestandard"/>
              </a:rPr>
              <a:t>lac.</a:t>
            </a:r>
          </a:p>
          <a:p>
            <a:pPr>
              <a:lnSpc>
                <a:spcPct val="140000"/>
              </a:lnSpc>
            </a:pPr>
            <a:r>
              <a:rPr lang="fr-FR" sz="2000" dirty="0" smtClean="0">
                <a:latin typeface="Cursivestandard"/>
                <a:cs typeface="Cursivestandard"/>
              </a:rPr>
              <a:t>	 </a:t>
            </a:r>
            <a:r>
              <a:rPr lang="fr-FR" sz="2000" dirty="0" smtClean="0">
                <a:latin typeface="Script Ecole 2"/>
                <a:cs typeface="Script Ecole 2"/>
              </a:rPr>
              <a:t>M</a:t>
            </a:r>
            <a:r>
              <a:rPr lang="fr-FR" sz="2000" dirty="0" smtClean="0">
                <a:latin typeface="Cursivestandard"/>
                <a:cs typeface="Cursivestandard"/>
              </a:rPr>
              <a:t>²arie </a:t>
            </a:r>
            <a:r>
              <a:rPr lang="fr-FR" sz="2000" dirty="0">
                <a:latin typeface="Cursivestandard"/>
                <a:cs typeface="Cursivestandard"/>
              </a:rPr>
              <a:t>²a  </a:t>
            </a:r>
            <a:r>
              <a:rPr lang="fr-FR" sz="2000" dirty="0" smtClean="0">
                <a:latin typeface="Cursivestandard"/>
                <a:cs typeface="Cursivestandard"/>
              </a:rPr>
              <a:t>               </a:t>
            </a:r>
            <a:r>
              <a:rPr lang="fr-FR" sz="2000" dirty="0">
                <a:latin typeface="Cursivestandard"/>
                <a:cs typeface="Cursivestandard"/>
              </a:rPr>
              <a:t>²</a:t>
            </a:r>
            <a:r>
              <a:rPr lang="fr-FR" sz="2000" dirty="0" smtClean="0">
                <a:latin typeface="Cursivestandard"/>
                <a:cs typeface="Cursivestandard"/>
              </a:rPr>
              <a:t>son </a:t>
            </a:r>
            <a:r>
              <a:rPr lang="fr-FR" sz="2000" dirty="0">
                <a:latin typeface="Cursivestandard"/>
                <a:cs typeface="Cursivestandard"/>
              </a:rPr>
              <a:t>²gouter </a:t>
            </a:r>
            <a:r>
              <a:rPr lang="fr-FR" sz="2000" dirty="0" smtClean="0">
                <a:latin typeface="Cursivestandard"/>
                <a:cs typeface="Cursivestandard"/>
              </a:rPr>
              <a:t>.</a:t>
            </a:r>
          </a:p>
          <a:p>
            <a:pPr>
              <a:lnSpc>
                <a:spcPct val="140000"/>
              </a:lnSpc>
            </a:pPr>
            <a:r>
              <a:rPr lang="fr-FR" sz="2000" dirty="0" smtClean="0">
                <a:latin typeface="Cursivestandard"/>
                <a:cs typeface="Cursivestandard"/>
              </a:rPr>
              <a:t>	 </a:t>
            </a:r>
            <a:r>
              <a:rPr lang="fr-FR" sz="2000" dirty="0" err="1" smtClean="0">
                <a:latin typeface="Script Ecole 2"/>
                <a:cs typeface="Script Ecole 2"/>
              </a:rPr>
              <a:t>C</a:t>
            </a:r>
            <a:r>
              <a:rPr lang="fr-FR" sz="2000" dirty="0" err="1" smtClean="0">
                <a:latin typeface="Cursivestandard"/>
                <a:cs typeface="Cursivestandard"/>
              </a:rPr>
              <a:t>élian</a:t>
            </a:r>
            <a:r>
              <a:rPr lang="fr-FR" sz="2000" dirty="0" smtClean="0">
                <a:latin typeface="Cursivestandard"/>
                <a:cs typeface="Cursivestandard"/>
              </a:rPr>
              <a:t> ²est ²un                ²trè$ ²gentil.</a:t>
            </a:r>
          </a:p>
          <a:p>
            <a:pPr>
              <a:lnSpc>
                <a:spcPct val="140000"/>
              </a:lnSpc>
            </a:pPr>
            <a:r>
              <a:rPr lang="fr-FR" sz="2000" dirty="0" smtClean="0">
                <a:latin typeface="Cursivestandard"/>
                <a:cs typeface="Cursivestandard"/>
              </a:rPr>
              <a:t>	 </a:t>
            </a:r>
            <a:r>
              <a:rPr lang="fr-FR" sz="2000" dirty="0" smtClean="0">
                <a:latin typeface="Script Ecole 2"/>
                <a:cs typeface="Script Ecole 2"/>
              </a:rPr>
              <a:t>P</a:t>
            </a:r>
            <a:r>
              <a:rPr lang="fr-FR" sz="2000" dirty="0" smtClean="0">
                <a:latin typeface="Cursivestandard"/>
                <a:cs typeface="Cursivestandard"/>
              </a:rPr>
              <a:t>aul ²est vigneron </a:t>
            </a:r>
            <a:r>
              <a:rPr lang="fr-FR" sz="2000" dirty="0">
                <a:latin typeface="Cursivestandard"/>
                <a:cs typeface="Cursivestandard"/>
              </a:rPr>
              <a:t>: ²il ²travaille </a:t>
            </a:r>
            <a:r>
              <a:rPr lang="fr-FR" sz="2000" dirty="0" smtClean="0">
                <a:latin typeface="Cursivestandard"/>
                <a:cs typeface="Cursivestandard"/>
              </a:rPr>
              <a:t>²dan$ ²une               .</a:t>
            </a:r>
            <a:endParaRPr lang="fr-FR" sz="2800" dirty="0">
              <a:latin typeface="Comic Sans MS"/>
              <a:cs typeface="Comic Sans MS"/>
            </a:endParaRPr>
          </a:p>
        </p:txBody>
      </p:sp>
      <p:pic>
        <p:nvPicPr>
          <p:cNvPr id="39" name="Image 38"/>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879456" y="3728200"/>
            <a:ext cx="215500" cy="290715"/>
          </a:xfrm>
          <a:prstGeom prst="rect">
            <a:avLst/>
          </a:prstGeom>
        </p:spPr>
      </p:pic>
      <p:pic>
        <p:nvPicPr>
          <p:cNvPr id="41" name="Image 40" descr="C:\Users\Catherine\Documents\CP\7 Lecture Pilotis\Gestes BM Pilotis\j.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12181" y="3731796"/>
            <a:ext cx="252000" cy="290715"/>
          </a:xfrm>
          <a:prstGeom prst="rect">
            <a:avLst/>
          </a:prstGeom>
          <a:noFill/>
          <a:ln>
            <a:noFill/>
          </a:ln>
        </p:spPr>
      </p:pic>
      <p:pic>
        <p:nvPicPr>
          <p:cNvPr id="42" name="Image 41" descr="C:\Users\Catherine\Documents\CP\7 Lecture Pilotis\Gestes BM Pilotis\gn.PNG"/>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5853861" y="3731796"/>
            <a:ext cx="276178" cy="287997"/>
          </a:xfrm>
          <a:prstGeom prst="rect">
            <a:avLst/>
          </a:prstGeom>
          <a:noFill/>
          <a:ln>
            <a:noFill/>
          </a:ln>
        </p:spPr>
      </p:pic>
      <p:pic>
        <p:nvPicPr>
          <p:cNvPr id="43" name="il_fi" descr="MP900403838[1]"/>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rot="16200000">
            <a:off x="6198735" y="3721189"/>
            <a:ext cx="229030" cy="298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4" name="Image 43" descr="C:\Users\Catherine\Documents\CP\7 Lecture Pilotis\Gestes BM Pilotis\g.PN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69483" y="3731796"/>
            <a:ext cx="243314" cy="287997"/>
          </a:xfrm>
          <a:prstGeom prst="rect">
            <a:avLst/>
          </a:prstGeom>
          <a:noFill/>
          <a:ln>
            <a:noFill/>
          </a:ln>
        </p:spPr>
      </p:pic>
      <p:pic>
        <p:nvPicPr>
          <p:cNvPr id="45" name="Image 44"/>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3080789" y="3728200"/>
            <a:ext cx="215500" cy="290715"/>
          </a:xfrm>
          <a:prstGeom prst="rect">
            <a:avLst/>
          </a:prstGeom>
        </p:spPr>
      </p:pic>
      <p:pic>
        <p:nvPicPr>
          <p:cNvPr id="46" name="Image 45"/>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5314633" y="3728200"/>
            <a:ext cx="215500" cy="290715"/>
          </a:xfrm>
          <a:prstGeom prst="rect">
            <a:avLst/>
          </a:prstGeom>
        </p:spPr>
      </p:pic>
      <p:pic>
        <p:nvPicPr>
          <p:cNvPr id="47" name="Image 46"/>
          <p:cNvPicPr>
            <a:picLocks noChangeAspect="1"/>
          </p:cNvPicPr>
          <p:nvPr/>
        </p:nvPicPr>
        <p:blipFill>
          <a:blip r:embed="rId9"/>
          <a:stretch>
            <a:fillRect/>
          </a:stretch>
        </p:blipFill>
        <p:spPr>
          <a:xfrm>
            <a:off x="1710270" y="3726716"/>
            <a:ext cx="367656" cy="287996"/>
          </a:xfrm>
          <a:prstGeom prst="rect">
            <a:avLst/>
          </a:prstGeom>
        </p:spPr>
      </p:pic>
      <p:pic>
        <p:nvPicPr>
          <p:cNvPr id="48" name="Image 47"/>
          <p:cNvPicPr>
            <a:picLocks noChangeAspect="1"/>
          </p:cNvPicPr>
          <p:nvPr/>
        </p:nvPicPr>
        <p:blipFill rotWithShape="1">
          <a:blip r:embed="rId10"/>
          <a:srcRect l="23422" r="25441"/>
          <a:stretch/>
        </p:blipFill>
        <p:spPr>
          <a:xfrm>
            <a:off x="3934568" y="3730615"/>
            <a:ext cx="243690" cy="287997"/>
          </a:xfrm>
          <a:prstGeom prst="rect">
            <a:avLst/>
          </a:prstGeom>
        </p:spPr>
      </p:pic>
      <p:sp>
        <p:nvSpPr>
          <p:cNvPr id="49" name="ZoneTexte 48"/>
          <p:cNvSpPr txBox="1"/>
          <p:nvPr/>
        </p:nvSpPr>
        <p:spPr>
          <a:xfrm>
            <a:off x="1" y="451980"/>
            <a:ext cx="6708122" cy="923330"/>
          </a:xfrm>
          <a:prstGeom prst="rect">
            <a:avLst/>
          </a:prstGeom>
          <a:noFill/>
        </p:spPr>
        <p:txBody>
          <a:bodyPr wrap="square" rtlCol="0">
            <a:spAutoFit/>
          </a:bodyPr>
          <a:lstStyle/>
          <a:p>
            <a:r>
              <a:rPr lang="fr-FR" sz="1400" b="1" dirty="0">
                <a:latin typeface="Comic Sans MS"/>
                <a:cs typeface="Comic Sans MS"/>
              </a:rPr>
              <a:t>1</a:t>
            </a:r>
            <a:r>
              <a:rPr lang="fr-FR" sz="1400" b="1" dirty="0" smtClean="0">
                <a:latin typeface="Comic Sans MS"/>
                <a:cs typeface="Comic Sans MS"/>
              </a:rPr>
              <a:t>. </a:t>
            </a:r>
            <a:r>
              <a:rPr lang="fr-FR" sz="4000" dirty="0" smtClean="0">
                <a:latin typeface="Picto Moustache"/>
                <a:cs typeface="Picto Moustache"/>
              </a:rPr>
              <a:t>j</a:t>
            </a:r>
            <a:r>
              <a:rPr lang="fr-FR" sz="1400" dirty="0" smtClean="0">
                <a:latin typeface="Picto Moustache"/>
                <a:cs typeface="Picto Moustache"/>
              </a:rPr>
              <a:t> </a:t>
            </a:r>
            <a:r>
              <a:rPr lang="fr-FR" sz="1400" b="1" dirty="0" smtClean="0">
                <a:latin typeface="Comic Sans MS"/>
                <a:cs typeface="Comic Sans MS"/>
              </a:rPr>
              <a:t>Colorie </a:t>
            </a:r>
            <a:r>
              <a:rPr lang="fr-FR" sz="1400" dirty="0" smtClean="0">
                <a:latin typeface="Cursivestandard"/>
                <a:cs typeface="Cursivestandard"/>
              </a:rPr>
              <a:t>²en </a:t>
            </a:r>
            <a:r>
              <a:rPr lang="fr-FR" sz="1400" dirty="0">
                <a:solidFill>
                  <a:srgbClr val="3366FF"/>
                </a:solidFill>
                <a:latin typeface="Cursivestandard"/>
                <a:cs typeface="Cursivestandard"/>
              </a:rPr>
              <a:t>²</a:t>
            </a:r>
            <a:r>
              <a:rPr lang="fr-FR" sz="1400" dirty="0" smtClean="0">
                <a:solidFill>
                  <a:srgbClr val="3366FF"/>
                </a:solidFill>
                <a:latin typeface="Cursivestandard"/>
                <a:cs typeface="Cursivestandard"/>
              </a:rPr>
              <a:t>bleu </a:t>
            </a:r>
            <a:r>
              <a:rPr lang="fr-FR" sz="1400" dirty="0">
                <a:latin typeface="Cursivestandard"/>
                <a:cs typeface="Cursivestandard"/>
              </a:rPr>
              <a:t>²</a:t>
            </a:r>
            <a:r>
              <a:rPr lang="fr-FR" sz="1400" dirty="0" smtClean="0">
                <a:latin typeface="Cursivestandard"/>
                <a:cs typeface="Cursivestandard"/>
              </a:rPr>
              <a:t>le$ </a:t>
            </a:r>
            <a:r>
              <a:rPr lang="fr-FR" sz="1400" dirty="0">
                <a:latin typeface="Cursivestandard"/>
                <a:cs typeface="Cursivestandard"/>
              </a:rPr>
              <a:t>²</a:t>
            </a:r>
            <a:r>
              <a:rPr lang="fr-FR" sz="1400" dirty="0" smtClean="0">
                <a:latin typeface="Cursivestandard"/>
                <a:cs typeface="Cursivestandard"/>
              </a:rPr>
              <a:t>syllabe$ </a:t>
            </a:r>
            <a:r>
              <a:rPr lang="fr-FR" sz="1400" dirty="0">
                <a:latin typeface="Cursivestandard"/>
                <a:cs typeface="Cursivestandard"/>
              </a:rPr>
              <a:t>²</a:t>
            </a:r>
            <a:r>
              <a:rPr lang="fr-FR" sz="1400" dirty="0" smtClean="0">
                <a:latin typeface="Cursivestandard"/>
                <a:cs typeface="Cursivestandard"/>
              </a:rPr>
              <a:t>où </a:t>
            </a:r>
            <a:r>
              <a:rPr lang="fr-FR" sz="1400" dirty="0">
                <a:latin typeface="Cursivestandard"/>
                <a:cs typeface="Cursivestandard"/>
              </a:rPr>
              <a:t>²</a:t>
            </a:r>
            <a:r>
              <a:rPr lang="fr-FR" sz="1400" dirty="0" smtClean="0">
                <a:latin typeface="Cursivestandard"/>
                <a:cs typeface="Cursivestandard"/>
              </a:rPr>
              <a:t>on </a:t>
            </a:r>
            <a:r>
              <a:rPr lang="fr-FR" sz="1400" dirty="0">
                <a:latin typeface="Cursivestandard"/>
                <a:cs typeface="Cursivestandard"/>
              </a:rPr>
              <a:t>²</a:t>
            </a:r>
            <a:r>
              <a:rPr lang="fr-FR" sz="1400" dirty="0" smtClean="0">
                <a:latin typeface="Cursivestandard"/>
                <a:cs typeface="Cursivestandard"/>
              </a:rPr>
              <a:t>entend </a:t>
            </a:r>
            <a:r>
              <a:rPr lang="fr-FR" sz="1400" dirty="0">
                <a:cs typeface="Cursivestandard"/>
              </a:rPr>
              <a:t>[g]</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en </a:t>
            </a:r>
            <a:r>
              <a:rPr lang="fr-FR" sz="1400" dirty="0">
                <a:solidFill>
                  <a:srgbClr val="FF0000"/>
                </a:solidFill>
                <a:latin typeface="Cursivestandard"/>
                <a:cs typeface="Cursivestandard"/>
              </a:rPr>
              <a:t>²</a:t>
            </a:r>
            <a:r>
              <a:rPr lang="fr-FR" sz="1400" dirty="0" smtClean="0">
                <a:solidFill>
                  <a:srgbClr val="FF0000"/>
                </a:solidFill>
                <a:latin typeface="Cursivestandard"/>
                <a:cs typeface="Cursivestandard"/>
              </a:rPr>
              <a:t>rouge </a:t>
            </a:r>
            <a:r>
              <a:rPr lang="fr-FR" sz="1400" dirty="0">
                <a:latin typeface="Cursivestandard"/>
                <a:cs typeface="Cursivestandard"/>
              </a:rPr>
              <a:t>²</a:t>
            </a:r>
            <a:r>
              <a:rPr lang="fr-FR" sz="1400" dirty="0" smtClean="0">
                <a:latin typeface="Cursivestandard"/>
                <a:cs typeface="Cursivestandard"/>
              </a:rPr>
              <a:t>le$ </a:t>
            </a:r>
            <a:r>
              <a:rPr lang="fr-FR" sz="1400" dirty="0">
                <a:latin typeface="Cursivestandard"/>
                <a:cs typeface="Cursivestandard"/>
              </a:rPr>
              <a:t>²</a:t>
            </a:r>
            <a:r>
              <a:rPr lang="fr-FR" sz="1400" dirty="0" smtClean="0">
                <a:latin typeface="Cursivestandard"/>
                <a:cs typeface="Cursivestandard"/>
              </a:rPr>
              <a:t>syllabe$ </a:t>
            </a:r>
            <a:r>
              <a:rPr lang="fr-FR" sz="1400" dirty="0">
                <a:latin typeface="Cursivestandard"/>
                <a:cs typeface="Cursivestandard"/>
              </a:rPr>
              <a:t>²</a:t>
            </a:r>
            <a:r>
              <a:rPr lang="fr-FR" sz="1400" dirty="0" smtClean="0">
                <a:latin typeface="Cursivestandard"/>
                <a:cs typeface="Cursivestandard"/>
              </a:rPr>
              <a:t>où </a:t>
            </a:r>
            <a:r>
              <a:rPr lang="fr-FR" sz="1400" dirty="0">
                <a:latin typeface="Cursivestandard"/>
                <a:cs typeface="Cursivestandard"/>
              </a:rPr>
              <a:t>²</a:t>
            </a:r>
            <a:r>
              <a:rPr lang="fr-FR" sz="1400" dirty="0" smtClean="0">
                <a:latin typeface="Cursivestandard"/>
                <a:cs typeface="Cursivestandard"/>
              </a:rPr>
              <a:t>on </a:t>
            </a:r>
            <a:r>
              <a:rPr lang="fr-FR" sz="1400" dirty="0">
                <a:latin typeface="Cursivestandard"/>
                <a:cs typeface="Cursivestandard"/>
              </a:rPr>
              <a:t>²</a:t>
            </a:r>
            <a:r>
              <a:rPr lang="fr-FR" sz="1400" dirty="0" smtClean="0">
                <a:latin typeface="Cursivestandard"/>
                <a:cs typeface="Cursivestandard"/>
              </a:rPr>
              <a:t>entend </a:t>
            </a:r>
            <a:r>
              <a:rPr lang="fr-FR" sz="1400" dirty="0">
                <a:cs typeface="Cursivestandard"/>
              </a:rPr>
              <a:t>[</a:t>
            </a:r>
            <a:r>
              <a:rPr lang="fr-FR" sz="1400" dirty="0" err="1">
                <a:cs typeface="Cursivestandard"/>
              </a:rPr>
              <a:t>Ʒ</a:t>
            </a:r>
            <a:r>
              <a:rPr lang="fr-FR" sz="1400" dirty="0">
                <a:cs typeface="Cursivestandard"/>
              </a:rPr>
              <a: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et </a:t>
            </a:r>
            <a:r>
              <a:rPr lang="fr-FR" sz="1400" dirty="0">
                <a:latin typeface="Cursivestandard"/>
                <a:cs typeface="Cursivestandard"/>
              </a:rPr>
              <a:t>²</a:t>
            </a:r>
            <a:r>
              <a:rPr lang="fr-FR" sz="1400" dirty="0" smtClean="0">
                <a:latin typeface="Cursivestandard"/>
                <a:cs typeface="Cursivestandard"/>
              </a:rPr>
              <a:t>en </a:t>
            </a:r>
            <a:r>
              <a:rPr lang="fr-FR" sz="1400" dirty="0" smtClean="0">
                <a:solidFill>
                  <a:srgbClr val="008000"/>
                </a:solidFill>
                <a:latin typeface="Cursivestandard"/>
                <a:cs typeface="Cursivestandard"/>
              </a:rPr>
              <a:t>vert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le$ </a:t>
            </a:r>
            <a:r>
              <a:rPr lang="fr-FR" sz="1400" dirty="0">
                <a:latin typeface="Cursivestandard"/>
                <a:cs typeface="Cursivestandard"/>
              </a:rPr>
              <a:t>²</a:t>
            </a:r>
            <a:r>
              <a:rPr lang="fr-FR" sz="1400" dirty="0" smtClean="0">
                <a:latin typeface="Cursivestandard"/>
                <a:cs typeface="Cursivestandard"/>
              </a:rPr>
              <a:t>syllabe$ </a:t>
            </a:r>
            <a:r>
              <a:rPr lang="fr-FR" sz="1400" dirty="0">
                <a:latin typeface="Cursivestandard"/>
                <a:cs typeface="Cursivestandard"/>
              </a:rPr>
              <a:t>²</a:t>
            </a:r>
            <a:r>
              <a:rPr lang="fr-FR" sz="1400" dirty="0" smtClean="0">
                <a:latin typeface="Cursivestandard"/>
                <a:cs typeface="Cursivestandard"/>
              </a:rPr>
              <a:t>où </a:t>
            </a:r>
            <a:r>
              <a:rPr lang="fr-FR" sz="1400" dirty="0">
                <a:latin typeface="Cursivestandard"/>
                <a:cs typeface="Cursivestandard"/>
              </a:rPr>
              <a:t>²</a:t>
            </a:r>
            <a:r>
              <a:rPr lang="fr-FR" sz="1400" dirty="0" smtClean="0">
                <a:latin typeface="Cursivestandard"/>
                <a:cs typeface="Cursivestandard"/>
              </a:rPr>
              <a:t>on </a:t>
            </a:r>
            <a:r>
              <a:rPr lang="fr-FR" sz="1400" dirty="0">
                <a:latin typeface="Cursivestandard"/>
                <a:cs typeface="Cursivestandard"/>
              </a:rPr>
              <a:t>²</a:t>
            </a:r>
            <a:r>
              <a:rPr lang="fr-FR" sz="1400" dirty="0" smtClean="0">
                <a:latin typeface="Cursivestandard"/>
                <a:cs typeface="Cursivestandard"/>
              </a:rPr>
              <a:t>entend </a:t>
            </a:r>
            <a:r>
              <a:rPr lang="fr-FR" sz="1400" dirty="0">
                <a:cs typeface="Cursivestandard"/>
              </a:rPr>
              <a:t>[</a:t>
            </a:r>
            <a:r>
              <a:rPr lang="fr-FR" sz="1400" dirty="0" err="1">
                <a:cs typeface="Cursivestandard"/>
              </a:rPr>
              <a:t>ɲ</a:t>
            </a:r>
            <a:r>
              <a:rPr lang="fr-FR" sz="1400" dirty="0">
                <a:cs typeface="Cursivestandard"/>
              </a:rPr>
              <a:t>]</a:t>
            </a:r>
            <a:r>
              <a:rPr lang="fr-FR" sz="1400" dirty="0" smtClean="0">
                <a:latin typeface="Cursivestandard"/>
                <a:cs typeface="Cursivestandard"/>
              </a:rPr>
              <a:t> : </a:t>
            </a:r>
            <a:endParaRPr lang="fr-FR" b="1" dirty="0">
              <a:latin typeface="Comic Sans MS"/>
              <a:cs typeface="Comic Sans MS"/>
            </a:endParaRPr>
          </a:p>
        </p:txBody>
      </p:sp>
      <p:graphicFrame>
        <p:nvGraphicFramePr>
          <p:cNvPr id="50" name="Tableau 49"/>
          <p:cNvGraphicFramePr>
            <a:graphicFrameLocks noGrp="1"/>
          </p:cNvGraphicFramePr>
          <p:nvPr>
            <p:extLst>
              <p:ext uri="{D42A27DB-BD31-4B8C-83A1-F6EECF244321}">
                <p14:modId xmlns:p14="http://schemas.microsoft.com/office/powerpoint/2010/main" val="2048095663"/>
              </p:ext>
            </p:extLst>
          </p:nvPr>
        </p:nvGraphicFramePr>
        <p:xfrm>
          <a:off x="109542" y="1519911"/>
          <a:ext cx="6612164" cy="853476"/>
        </p:xfrm>
        <a:graphic>
          <a:graphicData uri="http://schemas.openxmlformats.org/drawingml/2006/table">
            <a:tbl>
              <a:tblPr firstRow="1" bandRow="1">
                <a:tableStyleId>{5940675A-B579-460E-94D1-54222C63F5DA}</a:tableStyleId>
              </a:tblPr>
              <a:tblGrid>
                <a:gridCol w="508628"/>
                <a:gridCol w="508628"/>
                <a:gridCol w="508628"/>
                <a:gridCol w="508628"/>
                <a:gridCol w="508628"/>
                <a:gridCol w="508628"/>
                <a:gridCol w="508628"/>
                <a:gridCol w="508628"/>
                <a:gridCol w="508628"/>
                <a:gridCol w="508628"/>
                <a:gridCol w="508628"/>
                <a:gridCol w="508628"/>
                <a:gridCol w="508628"/>
              </a:tblGrid>
              <a:tr h="426738">
                <a:tc>
                  <a:txBody>
                    <a:bodyPr/>
                    <a:lstStyle/>
                    <a:p>
                      <a:pPr algn="ctr"/>
                      <a:r>
                        <a:rPr lang="fr-FR" dirty="0" err="1" smtClean="0"/>
                        <a:t>gu</a:t>
                      </a:r>
                      <a:endParaRPr lang="fr-FR" dirty="0"/>
                    </a:p>
                  </a:txBody>
                  <a:tcPr marL="0" marR="0" anchor="ctr">
                    <a:solidFill>
                      <a:schemeClr val="bg1"/>
                    </a:solidFill>
                  </a:tcPr>
                </a:tc>
                <a:tc>
                  <a:txBody>
                    <a:bodyPr/>
                    <a:lstStyle/>
                    <a:p>
                      <a:pPr algn="ctr"/>
                      <a:r>
                        <a:rPr lang="fr-FR" dirty="0" err="1" smtClean="0"/>
                        <a:t>gna</a:t>
                      </a:r>
                      <a:endParaRPr lang="fr-FR" dirty="0"/>
                    </a:p>
                  </a:txBody>
                  <a:tcPr marL="0" marR="0" anchor="ctr">
                    <a:solidFill>
                      <a:schemeClr val="bg1"/>
                    </a:solidFill>
                  </a:tcPr>
                </a:tc>
                <a:tc>
                  <a:txBody>
                    <a:bodyPr/>
                    <a:lstStyle/>
                    <a:p>
                      <a:pPr algn="ctr"/>
                      <a:r>
                        <a:rPr lang="fr-FR" dirty="0" err="1" smtClean="0">
                          <a:latin typeface="Cursivestandard"/>
                          <a:cs typeface="Cursivestandard"/>
                        </a:rPr>
                        <a:t>ge</a:t>
                      </a:r>
                      <a:endParaRPr lang="fr-FR" dirty="0">
                        <a:latin typeface="Cursivestandard"/>
                        <a:cs typeface="Cursivestandard"/>
                      </a:endParaRPr>
                    </a:p>
                  </a:txBody>
                  <a:tcPr marL="0" marR="0" anchor="ctr">
                    <a:solidFill>
                      <a:schemeClr val="bg1"/>
                    </a:solidFill>
                  </a:tcPr>
                </a:tc>
                <a:tc>
                  <a:txBody>
                    <a:bodyPr/>
                    <a:lstStyle/>
                    <a:p>
                      <a:pPr algn="ctr"/>
                      <a:r>
                        <a:rPr lang="fr-FR" dirty="0" smtClean="0">
                          <a:latin typeface="Cursivestandard"/>
                          <a:cs typeface="Cursivestandard"/>
                        </a:rPr>
                        <a:t>gue</a:t>
                      </a:r>
                      <a:endParaRPr lang="fr-FR" dirty="0">
                        <a:latin typeface="Cursivestandard"/>
                        <a:cs typeface="Cursivestandard"/>
                      </a:endParaRPr>
                    </a:p>
                  </a:txBody>
                  <a:tcPr marL="0" marR="0" anchor="ctr">
                    <a:solidFill>
                      <a:schemeClr val="bg1"/>
                    </a:solidFill>
                  </a:tcPr>
                </a:tc>
                <a:tc>
                  <a:txBody>
                    <a:bodyPr/>
                    <a:lstStyle/>
                    <a:p>
                      <a:pPr algn="ctr"/>
                      <a:r>
                        <a:rPr lang="fr-FR" dirty="0" err="1" smtClean="0"/>
                        <a:t>ga</a:t>
                      </a:r>
                      <a:endParaRPr lang="fr-FR" dirty="0"/>
                    </a:p>
                  </a:txBody>
                  <a:tcPr marL="0" marR="0" anchor="ctr">
                    <a:solidFill>
                      <a:schemeClr val="bg1"/>
                    </a:solidFill>
                  </a:tcPr>
                </a:tc>
                <a:tc>
                  <a:txBody>
                    <a:bodyPr/>
                    <a:lstStyle/>
                    <a:p>
                      <a:pPr algn="ctr"/>
                      <a:r>
                        <a:rPr lang="fr-FR" dirty="0" smtClean="0">
                          <a:latin typeface="Script Ecole 2"/>
                          <a:cs typeface="Script Ecole 2"/>
                        </a:rPr>
                        <a:t>gi</a:t>
                      </a:r>
                      <a:endParaRPr lang="fr-FR" dirty="0">
                        <a:latin typeface="Script Ecole 2"/>
                        <a:cs typeface="Script Ecole 2"/>
                      </a:endParaRPr>
                    </a:p>
                  </a:txBody>
                  <a:tcPr marL="0" marR="0" anchor="ctr">
                    <a:solidFill>
                      <a:schemeClr val="bg1"/>
                    </a:solidFill>
                  </a:tcPr>
                </a:tc>
                <a:tc>
                  <a:txBody>
                    <a:bodyPr/>
                    <a:lstStyle/>
                    <a:p>
                      <a:pPr algn="ctr"/>
                      <a:r>
                        <a:rPr lang="fr-FR" dirty="0" err="1" smtClean="0"/>
                        <a:t>gne</a:t>
                      </a:r>
                      <a:endParaRPr lang="fr-FR" dirty="0"/>
                    </a:p>
                  </a:txBody>
                  <a:tcPr marL="0" marR="0" anchor="ctr">
                    <a:solidFill>
                      <a:schemeClr val="bg1"/>
                    </a:solidFill>
                  </a:tcPr>
                </a:tc>
                <a:tc>
                  <a:txBody>
                    <a:bodyPr/>
                    <a:lstStyle/>
                    <a:p>
                      <a:pPr algn="ctr"/>
                      <a:r>
                        <a:rPr lang="fr-FR" dirty="0" smtClean="0"/>
                        <a:t>gui</a:t>
                      </a:r>
                      <a:endParaRPr lang="fr-FR" dirty="0"/>
                    </a:p>
                  </a:txBody>
                  <a:tcPr marL="0" marR="0" anchor="ctr">
                    <a:solidFill>
                      <a:schemeClr val="bg1"/>
                    </a:solidFill>
                  </a:tcPr>
                </a:tc>
                <a:tc>
                  <a:txBody>
                    <a:bodyPr/>
                    <a:lstStyle/>
                    <a:p>
                      <a:pPr algn="ctr"/>
                      <a:r>
                        <a:rPr lang="fr-FR" dirty="0" err="1" smtClean="0"/>
                        <a:t>gne</a:t>
                      </a:r>
                      <a:endParaRPr lang="fr-FR" dirty="0"/>
                    </a:p>
                  </a:txBody>
                  <a:tcPr marL="0" marR="0" anchor="ctr">
                    <a:solidFill>
                      <a:schemeClr val="bg1"/>
                    </a:solidFill>
                  </a:tcPr>
                </a:tc>
                <a:tc>
                  <a:txBody>
                    <a:bodyPr/>
                    <a:lstStyle/>
                    <a:p>
                      <a:pPr algn="ctr"/>
                      <a:r>
                        <a:rPr lang="fr-FR" dirty="0" smtClean="0">
                          <a:latin typeface="Cursivestandard"/>
                          <a:cs typeface="Cursivestandard"/>
                        </a:rPr>
                        <a:t>go</a:t>
                      </a:r>
                      <a:endParaRPr lang="fr-FR" dirty="0">
                        <a:latin typeface="Cursivestandard"/>
                        <a:cs typeface="Cursivestandard"/>
                      </a:endParaRPr>
                    </a:p>
                  </a:txBody>
                  <a:tcPr marL="0" marR="0" anchor="ctr">
                    <a:solidFill>
                      <a:schemeClr val="bg1"/>
                    </a:solidFill>
                  </a:tcPr>
                </a:tc>
                <a:tc>
                  <a:txBody>
                    <a:bodyPr/>
                    <a:lstStyle/>
                    <a:p>
                      <a:pPr algn="ctr"/>
                      <a:r>
                        <a:rPr lang="fr-FR" dirty="0" smtClean="0">
                          <a:latin typeface="Cursivestandard"/>
                          <a:cs typeface="Cursivestandard"/>
                        </a:rPr>
                        <a:t>gi</a:t>
                      </a:r>
                      <a:endParaRPr lang="fr-FR" dirty="0">
                        <a:latin typeface="Cursivestandard"/>
                        <a:cs typeface="Cursivestandard"/>
                      </a:endParaRPr>
                    </a:p>
                  </a:txBody>
                  <a:tcPr marL="0" marR="0" anchor="ctr">
                    <a:solidFill>
                      <a:schemeClr val="bg1"/>
                    </a:solidFill>
                  </a:tcPr>
                </a:tc>
                <a:tc>
                  <a:txBody>
                    <a:bodyPr/>
                    <a:lstStyle/>
                    <a:p>
                      <a:pPr algn="ctr"/>
                      <a:r>
                        <a:rPr lang="fr-FR" dirty="0" err="1" smtClean="0">
                          <a:latin typeface="Cursivestandard"/>
                          <a:cs typeface="Cursivestandard"/>
                        </a:rPr>
                        <a:t>gno</a:t>
                      </a:r>
                      <a:endParaRPr lang="fr-FR" dirty="0">
                        <a:latin typeface="Cursivestandard"/>
                        <a:cs typeface="Cursivestandard"/>
                      </a:endParaRPr>
                    </a:p>
                  </a:txBody>
                  <a:tcPr marL="0" marR="0" anchor="ctr">
                    <a:solidFill>
                      <a:schemeClr val="bg1"/>
                    </a:solidFill>
                  </a:tcPr>
                </a:tc>
                <a:tc>
                  <a:txBody>
                    <a:bodyPr/>
                    <a:lstStyle/>
                    <a:p>
                      <a:pPr algn="ctr"/>
                      <a:r>
                        <a:rPr lang="fr-FR" dirty="0" err="1" smtClean="0"/>
                        <a:t>ga</a:t>
                      </a:r>
                      <a:endParaRPr lang="fr-FR" dirty="0"/>
                    </a:p>
                  </a:txBody>
                  <a:tcPr marL="0" marR="0" anchor="ctr">
                    <a:solidFill>
                      <a:schemeClr val="bg1"/>
                    </a:solidFill>
                  </a:tcPr>
                </a:tc>
              </a:tr>
              <a:tr h="426738">
                <a:tc>
                  <a:txBody>
                    <a:bodyPr/>
                    <a:lstStyle/>
                    <a:p>
                      <a:pPr algn="ctr"/>
                      <a:r>
                        <a:rPr lang="fr-FR" dirty="0" smtClean="0"/>
                        <a:t>GE</a:t>
                      </a:r>
                      <a:endParaRPr lang="fr-FR" dirty="0"/>
                    </a:p>
                  </a:txBody>
                  <a:tcPr marL="0" marR="0" anchor="ctr">
                    <a:solidFill>
                      <a:schemeClr val="bg1"/>
                    </a:solidFill>
                  </a:tcPr>
                </a:tc>
                <a:tc>
                  <a:txBody>
                    <a:bodyPr/>
                    <a:lstStyle/>
                    <a:p>
                      <a:pPr algn="ctr"/>
                      <a:r>
                        <a:rPr lang="fr-FR" dirty="0" err="1" smtClean="0">
                          <a:latin typeface="Script Ecole 2"/>
                          <a:cs typeface="Script Ecole 2"/>
                        </a:rPr>
                        <a:t>gea</a:t>
                      </a:r>
                      <a:endParaRPr lang="fr-FR" dirty="0">
                        <a:latin typeface="Script Ecole 2"/>
                        <a:cs typeface="Script Ecole 2"/>
                      </a:endParaRPr>
                    </a:p>
                  </a:txBody>
                  <a:tcPr marL="0" marR="0" anchor="ctr">
                    <a:solidFill>
                      <a:schemeClr val="bg1"/>
                    </a:solidFill>
                  </a:tcPr>
                </a:tc>
                <a:tc>
                  <a:txBody>
                    <a:bodyPr/>
                    <a:lstStyle/>
                    <a:p>
                      <a:pPr algn="ctr"/>
                      <a:r>
                        <a:rPr lang="fr-FR" dirty="0" smtClean="0">
                          <a:latin typeface="Script Ecole 2"/>
                          <a:cs typeface="Script Ecole 2"/>
                        </a:rPr>
                        <a:t>gui</a:t>
                      </a:r>
                      <a:endParaRPr lang="fr-FR" dirty="0">
                        <a:latin typeface="Script Ecole 2"/>
                        <a:cs typeface="Script Ecole 2"/>
                      </a:endParaRPr>
                    </a:p>
                  </a:txBody>
                  <a:tcPr marL="0" marR="0" anchor="ctr">
                    <a:solidFill>
                      <a:schemeClr val="bg1"/>
                    </a:solidFill>
                  </a:tcPr>
                </a:tc>
                <a:tc>
                  <a:txBody>
                    <a:bodyPr/>
                    <a:lstStyle/>
                    <a:p>
                      <a:pPr algn="ctr"/>
                      <a:r>
                        <a:rPr lang="fr-FR" dirty="0" smtClean="0">
                          <a:latin typeface="Cursivestandard"/>
                          <a:cs typeface="Cursivestandard"/>
                        </a:rPr>
                        <a:t>gi</a:t>
                      </a:r>
                      <a:endParaRPr lang="fr-FR" dirty="0">
                        <a:latin typeface="Cursivestandard"/>
                        <a:cs typeface="Cursivestandard"/>
                      </a:endParaRPr>
                    </a:p>
                  </a:txBody>
                  <a:tcPr marL="0" marR="0" anchor="ctr">
                    <a:solidFill>
                      <a:schemeClr val="bg1"/>
                    </a:solidFill>
                  </a:tcPr>
                </a:tc>
                <a:tc>
                  <a:txBody>
                    <a:bodyPr/>
                    <a:lstStyle/>
                    <a:p>
                      <a:pPr algn="ctr"/>
                      <a:r>
                        <a:rPr lang="fr-FR" dirty="0" smtClean="0"/>
                        <a:t>gui</a:t>
                      </a:r>
                      <a:endParaRPr lang="fr-FR" dirty="0"/>
                    </a:p>
                  </a:txBody>
                  <a:tcPr marL="0" marR="0" anchor="ctr">
                    <a:solidFill>
                      <a:schemeClr val="bg1"/>
                    </a:solidFill>
                  </a:tcPr>
                </a:tc>
                <a:tc>
                  <a:txBody>
                    <a:bodyPr/>
                    <a:lstStyle/>
                    <a:p>
                      <a:pPr algn="ctr"/>
                      <a:r>
                        <a:rPr lang="fr-FR" dirty="0" err="1" smtClean="0">
                          <a:latin typeface="Cursivestandard"/>
                          <a:cs typeface="Cursivestandard"/>
                        </a:rPr>
                        <a:t>gne</a:t>
                      </a:r>
                      <a:endParaRPr lang="fr-FR" dirty="0">
                        <a:latin typeface="Cursivestandard"/>
                        <a:cs typeface="Cursivestandard"/>
                      </a:endParaRPr>
                    </a:p>
                  </a:txBody>
                  <a:tcPr marL="0" marR="0" anchor="ctr">
                    <a:solidFill>
                      <a:schemeClr val="bg1"/>
                    </a:solidFill>
                  </a:tcPr>
                </a:tc>
                <a:tc>
                  <a:txBody>
                    <a:bodyPr/>
                    <a:lstStyle/>
                    <a:p>
                      <a:pPr algn="ctr"/>
                      <a:r>
                        <a:rPr lang="fr-FR" dirty="0" smtClean="0"/>
                        <a:t>go</a:t>
                      </a:r>
                      <a:endParaRPr lang="fr-FR" dirty="0"/>
                    </a:p>
                  </a:txBody>
                  <a:tcPr marL="0" marR="0" anchor="ctr">
                    <a:solidFill>
                      <a:schemeClr val="bg1"/>
                    </a:solidFill>
                  </a:tcPr>
                </a:tc>
                <a:tc>
                  <a:txBody>
                    <a:bodyPr/>
                    <a:lstStyle/>
                    <a:p>
                      <a:pPr algn="ctr"/>
                      <a:r>
                        <a:rPr lang="fr-FR" dirty="0" err="1" smtClean="0">
                          <a:latin typeface="Cursivestandard"/>
                          <a:cs typeface="Cursivestandard"/>
                        </a:rPr>
                        <a:t>gu</a:t>
                      </a:r>
                      <a:endParaRPr lang="fr-FR" dirty="0">
                        <a:latin typeface="Cursivestandard"/>
                        <a:cs typeface="Cursivestandard"/>
                      </a:endParaRPr>
                    </a:p>
                  </a:txBody>
                  <a:tcPr marL="0" marR="0" anchor="ctr">
                    <a:solidFill>
                      <a:schemeClr val="bg1"/>
                    </a:solidFill>
                  </a:tcPr>
                </a:tc>
                <a:tc>
                  <a:txBody>
                    <a:bodyPr/>
                    <a:lstStyle/>
                    <a:p>
                      <a:pPr algn="ctr"/>
                      <a:r>
                        <a:rPr lang="fr-FR" dirty="0" err="1" smtClean="0"/>
                        <a:t>gu</a:t>
                      </a:r>
                      <a:endParaRPr lang="fr-FR" dirty="0"/>
                    </a:p>
                  </a:txBody>
                  <a:tcPr marL="0" marR="0" anchor="ctr">
                    <a:solidFill>
                      <a:schemeClr val="bg1"/>
                    </a:solidFill>
                  </a:tcPr>
                </a:tc>
                <a:tc>
                  <a:txBody>
                    <a:bodyPr/>
                    <a:lstStyle/>
                    <a:p>
                      <a:pPr algn="ctr"/>
                      <a:r>
                        <a:rPr lang="fr-FR" dirty="0" err="1" smtClean="0"/>
                        <a:t>ga</a:t>
                      </a:r>
                      <a:endParaRPr lang="fr-FR" dirty="0"/>
                    </a:p>
                  </a:txBody>
                  <a:tcPr marL="0" marR="0" anchor="ctr">
                    <a:solidFill>
                      <a:schemeClr val="bg1"/>
                    </a:solidFill>
                  </a:tcPr>
                </a:tc>
                <a:tc>
                  <a:txBody>
                    <a:bodyPr/>
                    <a:lstStyle/>
                    <a:p>
                      <a:pPr algn="ctr"/>
                      <a:r>
                        <a:rPr lang="fr-FR" dirty="0" smtClean="0"/>
                        <a:t>gi</a:t>
                      </a:r>
                      <a:endParaRPr lang="fr-FR" dirty="0"/>
                    </a:p>
                  </a:txBody>
                  <a:tcPr marL="0" marR="0" anchor="ctr">
                    <a:solidFill>
                      <a:schemeClr val="bg1"/>
                    </a:solidFill>
                  </a:tcPr>
                </a:tc>
                <a:tc>
                  <a:txBody>
                    <a:bodyPr/>
                    <a:lstStyle/>
                    <a:p>
                      <a:pPr algn="ctr"/>
                      <a:r>
                        <a:rPr lang="fr-FR" dirty="0" err="1" smtClean="0"/>
                        <a:t>gla</a:t>
                      </a:r>
                      <a:endParaRPr lang="fr-FR" dirty="0"/>
                    </a:p>
                  </a:txBody>
                  <a:tcPr marL="0" marR="0" anchor="ctr">
                    <a:solidFill>
                      <a:schemeClr val="bg1"/>
                    </a:solidFill>
                  </a:tcPr>
                </a:tc>
                <a:tc>
                  <a:txBody>
                    <a:bodyPr/>
                    <a:lstStyle/>
                    <a:p>
                      <a:pPr algn="ctr"/>
                      <a:r>
                        <a:rPr lang="fr-FR" dirty="0" err="1" smtClean="0"/>
                        <a:t>ge</a:t>
                      </a:r>
                      <a:endParaRPr lang="fr-FR" dirty="0"/>
                    </a:p>
                  </a:txBody>
                  <a:tcPr marL="0" marR="0" anchor="ctr">
                    <a:solidFill>
                      <a:schemeClr val="bg1"/>
                    </a:solidFill>
                  </a:tcPr>
                </a:tc>
              </a:tr>
            </a:tbl>
          </a:graphicData>
        </a:graphic>
      </p:graphicFrame>
      <p:sp>
        <p:nvSpPr>
          <p:cNvPr id="20" name="ZoneTexte 19"/>
          <p:cNvSpPr txBox="1"/>
          <p:nvPr/>
        </p:nvSpPr>
        <p:spPr>
          <a:xfrm>
            <a:off x="98482" y="5327815"/>
            <a:ext cx="6708122" cy="2209836"/>
          </a:xfrm>
          <a:prstGeom prst="rect">
            <a:avLst/>
          </a:prstGeom>
          <a:noFill/>
        </p:spPr>
        <p:txBody>
          <a:bodyPr wrap="square" rtlCol="0">
            <a:spAutoFit/>
          </a:bodyPr>
          <a:lstStyle/>
          <a:p>
            <a:r>
              <a:rPr lang="fr-FR" sz="1400" b="1" dirty="0">
                <a:latin typeface="Comic Sans MS"/>
                <a:cs typeface="Comic Sans MS"/>
              </a:rPr>
              <a:t>3</a:t>
            </a:r>
            <a:r>
              <a:rPr lang="fr-FR" sz="1400" b="1" dirty="0" smtClean="0">
                <a:latin typeface="Comic Sans MS"/>
                <a:cs typeface="Comic Sans MS"/>
              </a:rPr>
              <a:t>. </a:t>
            </a:r>
            <a:r>
              <a:rPr lang="fr-FR" sz="3600" dirty="0" err="1" smtClean="0">
                <a:latin typeface="Picto Moustache"/>
                <a:cs typeface="Picto Moustache"/>
              </a:rPr>
              <a:t>t</a:t>
            </a:r>
            <a:r>
              <a:rPr lang="fr-FR" sz="1400" dirty="0" smtClean="0">
                <a:latin typeface="Picto Moustache"/>
                <a:cs typeface="Picto Moustache"/>
              </a:rPr>
              <a:t> </a:t>
            </a:r>
            <a:r>
              <a:rPr lang="fr-FR" sz="1400" b="1" dirty="0" smtClean="0">
                <a:latin typeface="Comic Sans MS"/>
                <a:cs typeface="Comic Sans MS"/>
              </a:rPr>
              <a:t>Lis </a:t>
            </a:r>
            <a:r>
              <a:rPr lang="fr-FR" sz="1400" dirty="0">
                <a:latin typeface="Cursivestandard"/>
                <a:cs typeface="Cursivestandard"/>
              </a:rPr>
              <a:t>²ce ²texte ²et </a:t>
            </a:r>
            <a:r>
              <a:rPr lang="fr-FR" sz="4000" dirty="0" smtClean="0">
                <a:latin typeface="Picto Moustache"/>
                <a:cs typeface="Picto Moustache"/>
              </a:rPr>
              <a:t>h</a:t>
            </a:r>
            <a:r>
              <a:rPr lang="fr-FR" sz="1400" dirty="0" smtClean="0">
                <a:latin typeface="Picto Moustache"/>
                <a:cs typeface="Picto Moustache"/>
              </a:rPr>
              <a:t> </a:t>
            </a:r>
            <a:r>
              <a:rPr lang="fr-FR" sz="1400" b="1" dirty="0" smtClean="0">
                <a:latin typeface="Comic Sans MS"/>
                <a:cs typeface="Comic Sans MS"/>
              </a:rPr>
              <a:t>entoure </a:t>
            </a:r>
            <a:r>
              <a:rPr lang="fr-FR" sz="1400" dirty="0" smtClean="0">
                <a:latin typeface="Cursivestandard"/>
                <a:cs typeface="Cursivestandard"/>
              </a:rPr>
              <a:t>²en </a:t>
            </a:r>
            <a:r>
              <a:rPr lang="fr-FR" sz="1400" dirty="0">
                <a:solidFill>
                  <a:srgbClr val="3366FF"/>
                </a:solidFill>
                <a:latin typeface="Cursivestandard"/>
                <a:cs typeface="Cursivestandard"/>
              </a:rPr>
              <a:t>²</a:t>
            </a:r>
            <a:r>
              <a:rPr lang="fr-FR" sz="1400" dirty="0" smtClean="0">
                <a:solidFill>
                  <a:srgbClr val="3366FF"/>
                </a:solidFill>
                <a:latin typeface="Cursivestandard"/>
                <a:cs typeface="Cursivestandard"/>
              </a:rPr>
              <a:t>bleu </a:t>
            </a:r>
            <a:r>
              <a:rPr lang="fr-FR" sz="1400" dirty="0">
                <a:latin typeface="Cursivestandard"/>
                <a:cs typeface="Cursivestandard"/>
              </a:rPr>
              <a:t>²</a:t>
            </a:r>
            <a:r>
              <a:rPr lang="fr-FR" sz="1400" dirty="0" smtClean="0">
                <a:latin typeface="Cursivestandard"/>
                <a:cs typeface="Cursivestandard"/>
              </a:rPr>
              <a:t>le$ </a:t>
            </a:r>
            <a:r>
              <a:rPr lang="fr-FR" sz="1400" dirty="0" smtClean="0">
                <a:latin typeface="Comic Sans MS"/>
                <a:cs typeface="Comic Sans MS"/>
              </a:rPr>
              <a:t>g</a:t>
            </a:r>
            <a:r>
              <a:rPr lang="fr-FR" sz="1400" dirty="0" smtClean="0">
                <a:latin typeface="Cursivestandard"/>
                <a:cs typeface="Cursivestandard"/>
              </a:rPr>
              <a:t> ²qui ²$’²entendent </a:t>
            </a:r>
            <a:r>
              <a:rPr lang="fr-FR" sz="1400" dirty="0">
                <a:cs typeface="Cursivestandard"/>
              </a:rPr>
              <a:t>[g]</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en </a:t>
            </a:r>
            <a:r>
              <a:rPr lang="fr-FR" sz="1400" dirty="0">
                <a:solidFill>
                  <a:srgbClr val="FF0000"/>
                </a:solidFill>
                <a:latin typeface="Cursivestandard"/>
                <a:cs typeface="Cursivestandard"/>
              </a:rPr>
              <a:t>²</a:t>
            </a:r>
            <a:r>
              <a:rPr lang="fr-FR" sz="1400" dirty="0" smtClean="0">
                <a:solidFill>
                  <a:srgbClr val="FF0000"/>
                </a:solidFill>
                <a:latin typeface="Cursivestandard"/>
                <a:cs typeface="Cursivestandard"/>
              </a:rPr>
              <a:t>rouge </a:t>
            </a:r>
            <a:r>
              <a:rPr lang="fr-FR" sz="1400" dirty="0">
                <a:latin typeface="Cursivestandard"/>
                <a:cs typeface="Cursivestandard"/>
              </a:rPr>
              <a:t>²</a:t>
            </a:r>
            <a:r>
              <a:rPr lang="fr-FR" sz="1400" dirty="0" smtClean="0">
                <a:latin typeface="Cursivestandard"/>
                <a:cs typeface="Cursivestandard"/>
              </a:rPr>
              <a:t>le$ </a:t>
            </a:r>
            <a:r>
              <a:rPr lang="fr-FR" sz="1400" dirty="0">
                <a:latin typeface="Comic Sans MS"/>
                <a:cs typeface="Comic Sans MS"/>
              </a:rPr>
              <a:t>g</a:t>
            </a:r>
            <a:r>
              <a:rPr lang="fr-FR" sz="1400" dirty="0">
                <a:latin typeface="Cursivestandard"/>
                <a:cs typeface="Cursivestandard"/>
              </a:rPr>
              <a:t> ²qui ²$’²entendent </a:t>
            </a:r>
            <a:r>
              <a:rPr lang="fr-FR" sz="1400" dirty="0" smtClean="0">
                <a:cs typeface="Cursivestandard"/>
              </a:rPr>
              <a:t>[</a:t>
            </a:r>
            <a:r>
              <a:rPr lang="fr-FR" sz="1400" dirty="0" err="1">
                <a:cs typeface="Cursivestandard"/>
              </a:rPr>
              <a:t>Ʒ</a:t>
            </a:r>
            <a:r>
              <a:rPr lang="fr-FR" sz="1400" dirty="0">
                <a:cs typeface="Cursivestandard"/>
              </a:rPr>
              <a: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et </a:t>
            </a:r>
            <a:r>
              <a:rPr lang="fr-FR" sz="1400" dirty="0">
                <a:latin typeface="Cursivestandard"/>
                <a:cs typeface="Cursivestandard"/>
              </a:rPr>
              <a:t>²</a:t>
            </a:r>
            <a:r>
              <a:rPr lang="fr-FR" sz="1400" dirty="0" smtClean="0">
                <a:latin typeface="Cursivestandard"/>
                <a:cs typeface="Cursivestandard"/>
              </a:rPr>
              <a:t>en </a:t>
            </a:r>
            <a:r>
              <a:rPr lang="fr-FR" sz="1400" dirty="0" smtClean="0">
                <a:solidFill>
                  <a:srgbClr val="008000"/>
                </a:solidFill>
                <a:latin typeface="Cursivestandard"/>
                <a:cs typeface="Cursivestandard"/>
              </a:rPr>
              <a:t>vert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le$ </a:t>
            </a:r>
            <a:r>
              <a:rPr lang="fr-FR" sz="1400" dirty="0">
                <a:latin typeface="Comic Sans MS"/>
                <a:cs typeface="Comic Sans MS"/>
              </a:rPr>
              <a:t>g</a:t>
            </a:r>
            <a:r>
              <a:rPr lang="fr-FR" sz="1400" dirty="0">
                <a:latin typeface="Cursivestandard"/>
                <a:cs typeface="Cursivestandard"/>
              </a:rPr>
              <a:t> ²qui ²$’²entendent </a:t>
            </a:r>
            <a:r>
              <a:rPr lang="fr-FR" sz="1400" dirty="0" smtClean="0">
                <a:cs typeface="Cursivestandard"/>
              </a:rPr>
              <a:t>[</a:t>
            </a:r>
            <a:r>
              <a:rPr lang="fr-FR" sz="1400" dirty="0" err="1">
                <a:cs typeface="Cursivestandard"/>
              </a:rPr>
              <a:t>ɲ</a:t>
            </a:r>
            <a:r>
              <a:rPr lang="fr-FR" sz="1400" dirty="0">
                <a:cs typeface="Cursivestandard"/>
              </a:rPr>
              <a:t>]</a:t>
            </a:r>
            <a:r>
              <a:rPr lang="fr-FR" sz="1400" dirty="0" smtClean="0">
                <a:latin typeface="Cursivestandard"/>
                <a:cs typeface="Cursivestandard"/>
              </a:rPr>
              <a:t> : </a:t>
            </a:r>
          </a:p>
          <a:p>
            <a:endParaRPr lang="fr-FR" sz="1200" b="1" dirty="0">
              <a:latin typeface="Cursivestandard"/>
              <a:cs typeface="Cursivestandard"/>
            </a:endParaRPr>
          </a:p>
          <a:p>
            <a:pPr>
              <a:lnSpc>
                <a:spcPct val="120000"/>
              </a:lnSpc>
            </a:pPr>
            <a:r>
              <a:rPr lang="fr-FR" sz="1200" b="1" dirty="0" smtClean="0">
                <a:latin typeface="Script Ecole 2"/>
                <a:cs typeface="Script Ecole 2"/>
              </a:rPr>
              <a:t>Gaston est un ogre très gentil, qui habite dans une grotte derrière la montagne. Mais les villageois ont peur de lui car il est gros et grand. Un jour, l’ogre va au village. Les gens se sauvent, sauf Gigi, une petite fille très mignonne et courageuse. Elle lui donne un gâteau et du fromage. Comme Gaston est gourmand, il mange avec elle, et ils deviennent amis.  </a:t>
            </a:r>
            <a:endParaRPr lang="fr-FR" sz="1600" b="1" dirty="0">
              <a:latin typeface="Script Ecole 2"/>
              <a:cs typeface="Script Ecole 2"/>
            </a:endParaRPr>
          </a:p>
        </p:txBody>
      </p:sp>
      <p:sp>
        <p:nvSpPr>
          <p:cNvPr id="2" name="Rectangle 1"/>
          <p:cNvSpPr/>
          <p:nvPr/>
        </p:nvSpPr>
        <p:spPr>
          <a:xfrm>
            <a:off x="90382" y="6307666"/>
            <a:ext cx="6716222" cy="1210740"/>
          </a:xfrm>
          <a:prstGeom prst="rect">
            <a:avLst/>
          </a:prstGeom>
          <a:noFill/>
          <a:ln w="6350" cmpd="sng"/>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577911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429086" y="90837"/>
            <a:ext cx="1982047" cy="483457"/>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b="1" dirty="0" smtClean="0">
                <a:solidFill>
                  <a:srgbClr val="000000"/>
                </a:solidFill>
                <a:latin typeface="Comic Sans MS"/>
                <a:ea typeface="ＭＳ 明朝"/>
                <a:cs typeface="Times New Roman"/>
              </a:rPr>
              <a:t>La lettre c</a:t>
            </a:r>
            <a:endParaRPr lang="fr-FR" sz="1200" b="1" dirty="0">
              <a:effectLst/>
              <a:ea typeface="ＭＳ 明朝"/>
              <a:cs typeface="Times New Roman"/>
            </a:endParaRPr>
          </a:p>
        </p:txBody>
      </p:sp>
      <p:sp>
        <p:nvSpPr>
          <p:cNvPr id="5" name="Rectangle à coins arrondis 4"/>
          <p:cNvSpPr/>
          <p:nvPr/>
        </p:nvSpPr>
        <p:spPr>
          <a:xfrm>
            <a:off x="90382" y="91670"/>
            <a:ext cx="2263352" cy="484092"/>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pPr>
              <a:spcAft>
                <a:spcPts val="600"/>
              </a:spcAft>
            </a:pPr>
            <a:r>
              <a:rPr lang="fr-FR" sz="1000" dirty="0">
                <a:solidFill>
                  <a:srgbClr val="000000"/>
                </a:solidFill>
                <a:effectLst/>
                <a:latin typeface="Comic Sans MS"/>
                <a:ea typeface="ＭＳ 明朝"/>
                <a:cs typeface="Times New Roman"/>
              </a:rPr>
              <a:t>Prénom : </a:t>
            </a:r>
            <a:endParaRPr lang="fr-FR" sz="1200" dirty="0">
              <a:effectLst/>
              <a:ea typeface="ＭＳ 明朝"/>
              <a:cs typeface="Times New Roman"/>
            </a:endParaRPr>
          </a:p>
          <a:p>
            <a:pPr>
              <a:spcAft>
                <a:spcPts val="600"/>
              </a:spcAft>
            </a:pPr>
            <a:r>
              <a:rPr lang="fr-FR" sz="1000" dirty="0">
                <a:solidFill>
                  <a:srgbClr val="000000"/>
                </a:solidFill>
                <a:effectLst/>
                <a:latin typeface="Comic Sans MS"/>
                <a:ea typeface="ＭＳ 明朝"/>
                <a:cs typeface="Times New Roman"/>
              </a:rPr>
              <a:t>Date : </a:t>
            </a:r>
            <a:endParaRPr lang="fr-FR" sz="1200" dirty="0">
              <a:effectLst/>
              <a:ea typeface="ＭＳ 明朝"/>
              <a:cs typeface="Times New Roman"/>
            </a:endParaRPr>
          </a:p>
        </p:txBody>
      </p:sp>
      <p:sp>
        <p:nvSpPr>
          <p:cNvPr id="6" name="Carré corné 5"/>
          <p:cNvSpPr/>
          <p:nvPr/>
        </p:nvSpPr>
        <p:spPr>
          <a:xfrm rot="314074">
            <a:off x="5440891" y="148844"/>
            <a:ext cx="1292860" cy="464820"/>
          </a:xfrm>
          <a:prstGeom prst="foldedCorner">
            <a:avLst/>
          </a:prstGeom>
          <a:gradFill flip="none" rotWithShape="1">
            <a:gsLst>
              <a:gs pos="0">
                <a:srgbClr val="BFBFBF"/>
              </a:gs>
              <a:gs pos="100000">
                <a:srgbClr val="FFFFFF"/>
              </a:gs>
            </a:gsLst>
            <a:path path="shape">
              <a:fillToRect l="50000" t="50000" r="50000" b="50000"/>
            </a:path>
            <a:tileRect/>
          </a:gradFill>
          <a:ln>
            <a:solidFill>
              <a:schemeClr val="tx1"/>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dirty="0" smtClean="0">
                <a:solidFill>
                  <a:srgbClr val="000000"/>
                </a:solidFill>
                <a:effectLst/>
                <a:latin typeface="Comic Sans MS"/>
                <a:ea typeface="ＭＳ 明朝"/>
                <a:cs typeface="Times New Roman"/>
              </a:rPr>
              <a:t>Lecture</a:t>
            </a:r>
            <a:endParaRPr lang="fr-FR" sz="1200" dirty="0">
              <a:effectLst/>
              <a:ea typeface="ＭＳ 明朝"/>
              <a:cs typeface="Times New Roman"/>
            </a:endParaRPr>
          </a:p>
        </p:txBody>
      </p:sp>
      <p:sp>
        <p:nvSpPr>
          <p:cNvPr id="9" name="ZoneTexte 8"/>
          <p:cNvSpPr txBox="1"/>
          <p:nvPr/>
        </p:nvSpPr>
        <p:spPr>
          <a:xfrm>
            <a:off x="25489" y="2298286"/>
            <a:ext cx="6814979" cy="1323439"/>
          </a:xfrm>
          <a:prstGeom prst="rect">
            <a:avLst/>
          </a:prstGeom>
          <a:noFill/>
        </p:spPr>
        <p:txBody>
          <a:bodyPr wrap="square" rtlCol="0">
            <a:spAutoFit/>
          </a:bodyPr>
          <a:lstStyle/>
          <a:p>
            <a:r>
              <a:rPr lang="fr-FR" sz="1400" b="1" dirty="0">
                <a:latin typeface="Comic Sans MS"/>
                <a:cs typeface="Comic Sans MS"/>
              </a:rPr>
              <a:t>2</a:t>
            </a:r>
            <a:r>
              <a:rPr lang="fr-FR" sz="1400" b="1" dirty="0" smtClean="0">
                <a:latin typeface="Comic Sans MS"/>
                <a:cs typeface="Comic Sans MS"/>
              </a:rPr>
              <a:t>. </a:t>
            </a:r>
            <a:r>
              <a:rPr lang="fr-FR" sz="4000" dirty="0">
                <a:latin typeface="Picto Moustache"/>
                <a:cs typeface="Picto Moustache"/>
              </a:rPr>
              <a:t>p</a:t>
            </a:r>
            <a:r>
              <a:rPr lang="fr-FR" sz="1400"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²dan$ ²le ²tableau :</a:t>
            </a:r>
          </a:p>
          <a:p>
            <a:pPr algn="ctr"/>
            <a:r>
              <a:rPr lang="fr-FR" sz="2000" dirty="0" smtClean="0">
                <a:latin typeface="Cursivestandard"/>
                <a:cs typeface="Cursivestandard"/>
              </a:rPr>
              <a:t>²chercher, </a:t>
            </a:r>
            <a:r>
              <a:rPr lang="fr-FR" sz="2000" dirty="0">
                <a:latin typeface="Cursivestandard"/>
                <a:cs typeface="Cursivestandard"/>
              </a:rPr>
              <a:t>²</a:t>
            </a:r>
            <a:r>
              <a:rPr lang="fr-FR" sz="2000" dirty="0" smtClean="0">
                <a:latin typeface="Cursivestandard"/>
                <a:cs typeface="Cursivestandard"/>
              </a:rPr>
              <a:t>une vache, ²</a:t>
            </a:r>
            <a:r>
              <a:rPr lang="fr-FR" sz="2000" dirty="0">
                <a:latin typeface="Cursivestandard"/>
                <a:cs typeface="Cursivestandard"/>
              </a:rPr>
              <a:t>une </a:t>
            </a:r>
            <a:r>
              <a:rPr lang="fr-FR" sz="2000" dirty="0" smtClean="0">
                <a:latin typeface="Cursivestandard"/>
                <a:cs typeface="Cursivestandard"/>
              </a:rPr>
              <a:t>²cerise, ²un </a:t>
            </a:r>
            <a:r>
              <a:rPr lang="fr-FR" sz="2000" dirty="0">
                <a:latin typeface="Cursivestandard"/>
                <a:cs typeface="Cursivestandard"/>
              </a:rPr>
              <a:t>²</a:t>
            </a:r>
            <a:r>
              <a:rPr lang="fr-FR" sz="2000" dirty="0" smtClean="0">
                <a:latin typeface="Cursivestandard"/>
                <a:cs typeface="Cursivestandard"/>
              </a:rPr>
              <a:t>carré, ²le maçon, ²courir, </a:t>
            </a:r>
          </a:p>
          <a:p>
            <a:pPr algn="ctr"/>
            <a:r>
              <a:rPr lang="fr-FR" sz="2000" dirty="0" smtClean="0">
                <a:latin typeface="Cursivestandard"/>
                <a:cs typeface="Cursivestandard"/>
              </a:rPr>
              <a:t>²un </a:t>
            </a:r>
            <a:r>
              <a:rPr lang="fr-FR" sz="2000" dirty="0">
                <a:latin typeface="Cursivestandard"/>
                <a:cs typeface="Cursivestandard"/>
              </a:rPr>
              <a:t>²</a:t>
            </a:r>
            <a:r>
              <a:rPr lang="fr-FR" sz="2000" dirty="0" smtClean="0">
                <a:latin typeface="Cursivestandard"/>
                <a:cs typeface="Cursivestandard"/>
              </a:rPr>
              <a:t>citron, ²un ²chat, </a:t>
            </a:r>
            <a:r>
              <a:rPr lang="fr-FR" sz="2000" dirty="0">
                <a:latin typeface="Cursivestandard"/>
                <a:cs typeface="Cursivestandard"/>
              </a:rPr>
              <a:t>²une </a:t>
            </a:r>
            <a:r>
              <a:rPr lang="fr-FR" sz="2000" dirty="0" smtClean="0">
                <a:latin typeface="Cursivestandard"/>
                <a:cs typeface="Cursivestandard"/>
              </a:rPr>
              <a:t>²cigale, ²le ²cheval, </a:t>
            </a:r>
            <a:r>
              <a:rPr lang="fr-FR" sz="2000" dirty="0">
                <a:latin typeface="Cursivestandard"/>
                <a:cs typeface="Cursivestandard"/>
              </a:rPr>
              <a:t>²une </a:t>
            </a:r>
            <a:r>
              <a:rPr lang="fr-FR" sz="2000" dirty="0" smtClean="0">
                <a:latin typeface="Cursivestandard"/>
                <a:cs typeface="Cursivestandard"/>
              </a:rPr>
              <a:t>²carte, </a:t>
            </a:r>
            <a:r>
              <a:rPr lang="fr-FR" sz="2000" dirty="0">
                <a:latin typeface="Cursivestandard"/>
                <a:cs typeface="Cursivestandard"/>
              </a:rPr>
              <a:t>²</a:t>
            </a:r>
            <a:r>
              <a:rPr lang="fr-FR" sz="2000" dirty="0" smtClean="0">
                <a:latin typeface="Cursivestandard"/>
                <a:cs typeface="Cursivestandard"/>
              </a:rPr>
              <a:t>comme</a:t>
            </a:r>
            <a:endParaRPr lang="fr-FR" sz="2000" dirty="0">
              <a:latin typeface="Comic Sans MS"/>
              <a:cs typeface="Comic Sans MS"/>
            </a:endParaRPr>
          </a:p>
        </p:txBody>
      </p:sp>
      <p:graphicFrame>
        <p:nvGraphicFramePr>
          <p:cNvPr id="10" name="Tableau 9"/>
          <p:cNvGraphicFramePr>
            <a:graphicFrameLocks noGrp="1"/>
          </p:cNvGraphicFramePr>
          <p:nvPr>
            <p:extLst>
              <p:ext uri="{D42A27DB-BD31-4B8C-83A1-F6EECF244321}">
                <p14:modId xmlns:p14="http://schemas.microsoft.com/office/powerpoint/2010/main" val="3378629453"/>
              </p:ext>
            </p:extLst>
          </p:nvPr>
        </p:nvGraphicFramePr>
        <p:xfrm>
          <a:off x="109542" y="3711266"/>
          <a:ext cx="6659127" cy="1689491"/>
        </p:xfrm>
        <a:graphic>
          <a:graphicData uri="http://schemas.openxmlformats.org/drawingml/2006/table">
            <a:tbl>
              <a:tblPr firstRow="1" bandRow="1">
                <a:tableStyleId>{5940675A-B579-460E-94D1-54222C63F5DA}</a:tableStyleId>
              </a:tblPr>
              <a:tblGrid>
                <a:gridCol w="2219709"/>
                <a:gridCol w="2219709"/>
                <a:gridCol w="2219709"/>
              </a:tblGrid>
              <a:tr h="31789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400" dirty="0" smtClean="0">
                          <a:cs typeface="Cursivestandard"/>
                        </a:rPr>
                        <a:t> [k]</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400" dirty="0" smtClean="0">
                          <a:cs typeface="Cursivestandard"/>
                        </a:rPr>
                        <a:t>[s] </a:t>
                      </a:r>
                      <a:endParaRPr lang="fr-FR" sz="1400" dirty="0" smtClean="0">
                        <a:latin typeface="Script Ecole 2"/>
                        <a:cs typeface="Script Ecole 2"/>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400" dirty="0" smtClean="0">
                          <a:cs typeface="Cursivestandard"/>
                        </a:rPr>
                        <a:t> [∫]</a:t>
                      </a:r>
                    </a:p>
                  </a:txBody>
                  <a:tcPr anchor="ctr"/>
                </a:tc>
              </a:tr>
              <a:tr h="1100666">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200" dirty="0" smtClean="0">
                          <a:solidFill>
                            <a:srgbClr val="A6A6A6"/>
                          </a:solidFill>
                          <a:latin typeface="Cursivestandard"/>
                          <a:cs typeface="Cursivestandard"/>
                        </a:rPr>
                        <a:t>______________________</a:t>
                      </a:r>
                      <a:endParaRPr lang="fr-FR" sz="1400" dirty="0" smtClean="0">
                        <a:solidFill>
                          <a:srgbClr val="A6A6A6"/>
                        </a:solidFill>
                        <a:latin typeface="Cursivestandard"/>
                        <a:cs typeface="Cursivestandard"/>
                      </a:endParaRP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txBody>
                  <a:tcPr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_________________________________________________________</a:t>
                      </a:r>
                    </a:p>
                  </a:txBody>
                  <a:tcPr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txBody>
                  <a:tcPr anchor="ctr"/>
                </a:tc>
              </a:tr>
            </a:tbl>
          </a:graphicData>
        </a:graphic>
      </p:graphicFrame>
      <p:pic>
        <p:nvPicPr>
          <p:cNvPr id="23" name="Image 22"/>
          <p:cNvPicPr>
            <a:picLocks noChangeAspect="1"/>
          </p:cNvPicPr>
          <p:nvPr/>
        </p:nvPicPr>
        <p:blipFill rotWithShape="1">
          <a:blip r:embed="rId2">
            <a:duotone>
              <a:schemeClr val="bg2">
                <a:shade val="45000"/>
                <a:satMod val="135000"/>
              </a:schemeClr>
              <a:prstClr val="white"/>
            </a:duotone>
          </a:blip>
          <a:srcRect t="22647" r="792" b="9271"/>
          <a:stretch/>
        </p:blipFill>
        <p:spPr>
          <a:xfrm>
            <a:off x="33868" y="7992535"/>
            <a:ext cx="6803720" cy="1989668"/>
          </a:xfrm>
          <a:prstGeom prst="rect">
            <a:avLst/>
          </a:prstGeom>
        </p:spPr>
      </p:pic>
      <p:sp>
        <p:nvSpPr>
          <p:cNvPr id="22" name="ZoneTexte 21"/>
          <p:cNvSpPr txBox="1"/>
          <p:nvPr/>
        </p:nvSpPr>
        <p:spPr>
          <a:xfrm>
            <a:off x="33869" y="7349072"/>
            <a:ext cx="6824132" cy="2410916"/>
          </a:xfrm>
          <a:prstGeom prst="rect">
            <a:avLst/>
          </a:prstGeom>
          <a:noFill/>
        </p:spPr>
        <p:txBody>
          <a:bodyPr wrap="square" rtlCol="0">
            <a:spAutoFit/>
          </a:bodyPr>
          <a:lstStyle/>
          <a:p>
            <a:r>
              <a:rPr lang="fr-FR" sz="1400" b="1" dirty="0">
                <a:latin typeface="Comic Sans MS"/>
                <a:cs typeface="Comic Sans MS"/>
              </a:rPr>
              <a:t>4</a:t>
            </a:r>
            <a:r>
              <a:rPr lang="fr-FR" sz="1400" b="1" dirty="0" smtClean="0">
                <a:latin typeface="Comic Sans MS"/>
                <a:cs typeface="Comic Sans MS"/>
              </a:rPr>
              <a:t>. </a:t>
            </a:r>
            <a:r>
              <a:rPr lang="fr-FR" sz="4000" dirty="0" smtClean="0">
                <a:latin typeface="Picto Moustache"/>
                <a:cs typeface="Picto Moustache"/>
              </a:rPr>
              <a:t>p</a:t>
            </a:r>
            <a:r>
              <a:rPr lang="fr-FR"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²qui ²complète ²chaque </a:t>
            </a:r>
            <a:r>
              <a:rPr lang="fr-FR" sz="1400" dirty="0">
                <a:latin typeface="Cursivestandard"/>
                <a:cs typeface="Cursivestandard"/>
              </a:rPr>
              <a:t>²</a:t>
            </a:r>
            <a:r>
              <a:rPr lang="fr-FR" sz="1400" dirty="0" smtClean="0">
                <a:latin typeface="Cursivestandard"/>
                <a:cs typeface="Cursivestandard"/>
              </a:rPr>
              <a:t>phrase </a:t>
            </a:r>
            <a:r>
              <a:rPr lang="fr-FR" sz="1400" dirty="0">
                <a:latin typeface="Cursivestandard"/>
                <a:cs typeface="Cursivestandard"/>
              </a:rPr>
              <a:t>: </a:t>
            </a:r>
            <a:r>
              <a:rPr lang="fr-FR" dirty="0" smtClean="0">
                <a:latin typeface="Cursivestandard"/>
                <a:cs typeface="Cursivestandard"/>
              </a:rPr>
              <a:t>²garçon, ²cinéma, vache$</a:t>
            </a:r>
            <a:r>
              <a:rPr lang="fr-FR" dirty="0">
                <a:latin typeface="Cursivestandard"/>
                <a:cs typeface="Cursivestandard"/>
              </a:rPr>
              <a:t>, ²corde</a:t>
            </a:r>
            <a:endParaRPr lang="fr-FR" sz="1400" b="1" dirty="0">
              <a:latin typeface="Cursivestandard"/>
              <a:cs typeface="Cursivestandard"/>
            </a:endParaRPr>
          </a:p>
          <a:p>
            <a:pPr>
              <a:lnSpc>
                <a:spcPct val="140000"/>
              </a:lnSpc>
            </a:pPr>
            <a:r>
              <a:rPr lang="fr-FR" sz="2000" dirty="0" smtClean="0">
                <a:latin typeface="Cursivestandard"/>
                <a:cs typeface="Cursivestandard"/>
              </a:rPr>
              <a:t>	 </a:t>
            </a:r>
            <a:r>
              <a:rPr lang="fr-FR" sz="2000" dirty="0" smtClean="0">
                <a:latin typeface="Script Ecole 2"/>
                <a:cs typeface="Script Ecole 2"/>
              </a:rPr>
              <a:t>L</a:t>
            </a:r>
            <a:r>
              <a:rPr lang="fr-FR" sz="2000" dirty="0" smtClean="0">
                <a:latin typeface="Cursivestandard"/>
                <a:cs typeface="Cursivestandard"/>
              </a:rPr>
              <a:t>isa va </a:t>
            </a:r>
            <a:r>
              <a:rPr lang="fr-FR" sz="2000" dirty="0">
                <a:latin typeface="Cursivestandard"/>
                <a:cs typeface="Cursivestandard"/>
              </a:rPr>
              <a:t>voir ²ce ²film ²au                </a:t>
            </a:r>
            <a:r>
              <a:rPr lang="fr-FR" sz="2000" dirty="0" smtClean="0">
                <a:latin typeface="Cursivestandard"/>
                <a:cs typeface="Cursivestandard"/>
              </a:rPr>
              <a:t>.</a:t>
            </a:r>
          </a:p>
          <a:p>
            <a:pPr>
              <a:lnSpc>
                <a:spcPct val="140000"/>
              </a:lnSpc>
            </a:pPr>
            <a:r>
              <a:rPr lang="fr-FR" sz="2000" dirty="0" smtClean="0">
                <a:latin typeface="Cursivestandard"/>
                <a:cs typeface="Cursivestandard"/>
              </a:rPr>
              <a:t>	 </a:t>
            </a:r>
            <a:r>
              <a:rPr lang="fr-FR" sz="2000" dirty="0" smtClean="0">
                <a:latin typeface="Script Ecole 2"/>
                <a:cs typeface="Script Ecole 2"/>
              </a:rPr>
              <a:t>M</a:t>
            </a:r>
            <a:r>
              <a:rPr lang="fr-FR" sz="2000" dirty="0" smtClean="0">
                <a:latin typeface="Cursivestandard"/>
                <a:cs typeface="Cursivestandard"/>
              </a:rPr>
              <a:t>²arc </a:t>
            </a:r>
            <a:r>
              <a:rPr lang="fr-FR" sz="2000" dirty="0">
                <a:latin typeface="Cursivestandard"/>
                <a:cs typeface="Cursivestandard"/>
              </a:rPr>
              <a:t>²aime ²</a:t>
            </a:r>
            <a:r>
              <a:rPr lang="fr-FR" sz="2000" dirty="0" smtClean="0">
                <a:latin typeface="Cursivestandard"/>
                <a:cs typeface="Cursivestandard"/>
              </a:rPr>
              <a:t>sauter ²à </a:t>
            </a:r>
            <a:r>
              <a:rPr lang="fr-FR" sz="2000" dirty="0">
                <a:latin typeface="Cursivestandard"/>
                <a:cs typeface="Cursivestandard"/>
              </a:rPr>
              <a:t>²</a:t>
            </a:r>
            <a:r>
              <a:rPr lang="fr-FR" sz="2000" dirty="0" smtClean="0">
                <a:latin typeface="Cursivestandard"/>
                <a:cs typeface="Cursivestandard"/>
              </a:rPr>
              <a:t>la               .</a:t>
            </a:r>
          </a:p>
          <a:p>
            <a:pPr>
              <a:lnSpc>
                <a:spcPct val="140000"/>
              </a:lnSpc>
            </a:pPr>
            <a:r>
              <a:rPr lang="fr-FR" sz="2000" dirty="0" smtClean="0">
                <a:latin typeface="Cursivestandard"/>
                <a:cs typeface="Cursivestandard"/>
              </a:rPr>
              <a:t>	 </a:t>
            </a:r>
            <a:r>
              <a:rPr lang="fr-FR" sz="2000" dirty="0" smtClean="0">
                <a:latin typeface="Script Ecole 2"/>
                <a:cs typeface="Script Ecole 2"/>
              </a:rPr>
              <a:t>M</a:t>
            </a:r>
            <a:r>
              <a:rPr lang="fr-FR" sz="2000" dirty="0" smtClean="0">
                <a:latin typeface="Cursivestandard"/>
                <a:cs typeface="Cursivestandard"/>
              </a:rPr>
              <a:t>ilo ²est ²un ²trè$ ²beau             .</a:t>
            </a:r>
          </a:p>
          <a:p>
            <a:pPr>
              <a:lnSpc>
                <a:spcPct val="140000"/>
              </a:lnSpc>
            </a:pPr>
            <a:r>
              <a:rPr lang="fr-FR" sz="2000" dirty="0" smtClean="0">
                <a:latin typeface="Cursivestandard"/>
                <a:cs typeface="Cursivestandard"/>
              </a:rPr>
              <a:t>	 </a:t>
            </a:r>
            <a:r>
              <a:rPr lang="fr-FR" sz="2000" dirty="0" smtClean="0">
                <a:latin typeface="Script Ecole 2"/>
                <a:cs typeface="Script Ecole 2"/>
              </a:rPr>
              <a:t>C</a:t>
            </a:r>
            <a:r>
              <a:rPr lang="fr-FR" sz="2000" dirty="0">
                <a:latin typeface="Cursivestandard"/>
                <a:cs typeface="Cursivestandard"/>
              </a:rPr>
              <a:t>e</a:t>
            </a:r>
            <a:r>
              <a:rPr lang="fr-FR" sz="2000" dirty="0" smtClean="0">
                <a:latin typeface="Cursivestandard"/>
                <a:cs typeface="Cursivestandard"/>
              </a:rPr>
              <a:t> ²sont ²le$                ²qui ²font </a:t>
            </a:r>
            <a:r>
              <a:rPr lang="fr-FR" sz="2000" dirty="0">
                <a:latin typeface="Cursivestandard"/>
                <a:cs typeface="Cursivestandard"/>
              </a:rPr>
              <a:t>²</a:t>
            </a:r>
            <a:r>
              <a:rPr lang="fr-FR" sz="2000" dirty="0" smtClean="0">
                <a:latin typeface="Cursivestandard"/>
                <a:cs typeface="Cursivestandard"/>
              </a:rPr>
              <a:t>du ²lait.</a:t>
            </a:r>
            <a:endParaRPr lang="fr-FR" sz="2800" dirty="0">
              <a:latin typeface="Comic Sans MS"/>
              <a:cs typeface="Comic Sans MS"/>
            </a:endParaRPr>
          </a:p>
        </p:txBody>
      </p:sp>
      <p:pic>
        <p:nvPicPr>
          <p:cNvPr id="39" name="Image 38"/>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879456" y="3728200"/>
            <a:ext cx="215500" cy="290715"/>
          </a:xfrm>
          <a:prstGeom prst="rect">
            <a:avLst/>
          </a:prstGeom>
        </p:spPr>
      </p:pic>
      <p:pic>
        <p:nvPicPr>
          <p:cNvPr id="45" name="Image 44"/>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3080789" y="3728200"/>
            <a:ext cx="215500" cy="290715"/>
          </a:xfrm>
          <a:prstGeom prst="rect">
            <a:avLst/>
          </a:prstGeom>
        </p:spPr>
      </p:pic>
      <p:pic>
        <p:nvPicPr>
          <p:cNvPr id="46" name="Image 45"/>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5314633" y="3728200"/>
            <a:ext cx="215500" cy="290715"/>
          </a:xfrm>
          <a:prstGeom prst="rect">
            <a:avLst/>
          </a:prstGeom>
        </p:spPr>
      </p:pic>
      <p:sp>
        <p:nvSpPr>
          <p:cNvPr id="49" name="ZoneTexte 48"/>
          <p:cNvSpPr txBox="1"/>
          <p:nvPr/>
        </p:nvSpPr>
        <p:spPr>
          <a:xfrm>
            <a:off x="1" y="451980"/>
            <a:ext cx="6708122" cy="923330"/>
          </a:xfrm>
          <a:prstGeom prst="rect">
            <a:avLst/>
          </a:prstGeom>
          <a:noFill/>
        </p:spPr>
        <p:txBody>
          <a:bodyPr wrap="square" rtlCol="0">
            <a:spAutoFit/>
          </a:bodyPr>
          <a:lstStyle/>
          <a:p>
            <a:r>
              <a:rPr lang="fr-FR" sz="1400" b="1" dirty="0">
                <a:latin typeface="Comic Sans MS"/>
                <a:cs typeface="Comic Sans MS"/>
              </a:rPr>
              <a:t>1</a:t>
            </a:r>
            <a:r>
              <a:rPr lang="fr-FR" sz="1400" b="1" dirty="0" smtClean="0">
                <a:latin typeface="Comic Sans MS"/>
                <a:cs typeface="Comic Sans MS"/>
              </a:rPr>
              <a:t>. </a:t>
            </a:r>
            <a:r>
              <a:rPr lang="fr-FR" sz="4000" dirty="0" smtClean="0">
                <a:latin typeface="Picto Moustache"/>
                <a:cs typeface="Picto Moustache"/>
              </a:rPr>
              <a:t>j</a:t>
            </a:r>
            <a:r>
              <a:rPr lang="fr-FR" sz="1400" dirty="0" smtClean="0">
                <a:latin typeface="Picto Moustache"/>
                <a:cs typeface="Picto Moustache"/>
              </a:rPr>
              <a:t> </a:t>
            </a:r>
            <a:r>
              <a:rPr lang="fr-FR" sz="1400" b="1" dirty="0" smtClean="0">
                <a:latin typeface="Comic Sans MS"/>
                <a:cs typeface="Comic Sans MS"/>
              </a:rPr>
              <a:t>Colorie </a:t>
            </a:r>
            <a:r>
              <a:rPr lang="fr-FR" sz="1400" dirty="0" smtClean="0">
                <a:latin typeface="Cursivestandard"/>
                <a:cs typeface="Cursivestandard"/>
              </a:rPr>
              <a:t>²en </a:t>
            </a:r>
            <a:r>
              <a:rPr lang="fr-FR" sz="1400" dirty="0">
                <a:solidFill>
                  <a:srgbClr val="3366FF"/>
                </a:solidFill>
                <a:latin typeface="Cursivestandard"/>
                <a:cs typeface="Cursivestandard"/>
              </a:rPr>
              <a:t>²</a:t>
            </a:r>
            <a:r>
              <a:rPr lang="fr-FR" sz="1400" dirty="0" smtClean="0">
                <a:solidFill>
                  <a:srgbClr val="3366FF"/>
                </a:solidFill>
                <a:latin typeface="Cursivestandard"/>
                <a:cs typeface="Cursivestandard"/>
              </a:rPr>
              <a:t>bleu </a:t>
            </a:r>
            <a:r>
              <a:rPr lang="fr-FR" sz="1400" dirty="0">
                <a:latin typeface="Cursivestandard"/>
                <a:cs typeface="Cursivestandard"/>
              </a:rPr>
              <a:t>²</a:t>
            </a:r>
            <a:r>
              <a:rPr lang="fr-FR" sz="1400" dirty="0" smtClean="0">
                <a:latin typeface="Cursivestandard"/>
                <a:cs typeface="Cursivestandard"/>
              </a:rPr>
              <a:t>le$ </a:t>
            </a:r>
            <a:r>
              <a:rPr lang="fr-FR" sz="1400" dirty="0">
                <a:latin typeface="Cursivestandard"/>
                <a:cs typeface="Cursivestandard"/>
              </a:rPr>
              <a:t>²</a:t>
            </a:r>
            <a:r>
              <a:rPr lang="fr-FR" sz="1400" dirty="0" smtClean="0">
                <a:latin typeface="Cursivestandard"/>
                <a:cs typeface="Cursivestandard"/>
              </a:rPr>
              <a:t>syllabe$ </a:t>
            </a:r>
            <a:r>
              <a:rPr lang="fr-FR" sz="1400" dirty="0">
                <a:latin typeface="Cursivestandard"/>
                <a:cs typeface="Cursivestandard"/>
              </a:rPr>
              <a:t>²</a:t>
            </a:r>
            <a:r>
              <a:rPr lang="fr-FR" sz="1400" dirty="0" smtClean="0">
                <a:latin typeface="Cursivestandard"/>
                <a:cs typeface="Cursivestandard"/>
              </a:rPr>
              <a:t>où </a:t>
            </a:r>
            <a:r>
              <a:rPr lang="fr-FR" sz="1400" dirty="0">
                <a:latin typeface="Cursivestandard"/>
                <a:cs typeface="Cursivestandard"/>
              </a:rPr>
              <a:t>²</a:t>
            </a:r>
            <a:r>
              <a:rPr lang="fr-FR" sz="1400" dirty="0" smtClean="0">
                <a:latin typeface="Cursivestandard"/>
                <a:cs typeface="Cursivestandard"/>
              </a:rPr>
              <a:t>on </a:t>
            </a:r>
            <a:r>
              <a:rPr lang="fr-FR" sz="1400" dirty="0">
                <a:latin typeface="Cursivestandard"/>
                <a:cs typeface="Cursivestandard"/>
              </a:rPr>
              <a:t>²</a:t>
            </a:r>
            <a:r>
              <a:rPr lang="fr-FR" sz="1400" dirty="0" smtClean="0">
                <a:latin typeface="Cursivestandard"/>
                <a:cs typeface="Cursivestandard"/>
              </a:rPr>
              <a:t>entend </a:t>
            </a:r>
            <a:r>
              <a:rPr lang="fr-FR" sz="1400" dirty="0" smtClean="0">
                <a:cs typeface="Cursivestandard"/>
              </a:rPr>
              <a:t>[k]</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en </a:t>
            </a:r>
            <a:r>
              <a:rPr lang="fr-FR" sz="1400" dirty="0">
                <a:solidFill>
                  <a:srgbClr val="FF0000"/>
                </a:solidFill>
                <a:latin typeface="Cursivestandard"/>
                <a:cs typeface="Cursivestandard"/>
              </a:rPr>
              <a:t>²</a:t>
            </a:r>
            <a:r>
              <a:rPr lang="fr-FR" sz="1400" dirty="0" smtClean="0">
                <a:solidFill>
                  <a:srgbClr val="FF0000"/>
                </a:solidFill>
                <a:latin typeface="Cursivestandard"/>
                <a:cs typeface="Cursivestandard"/>
              </a:rPr>
              <a:t>rouge </a:t>
            </a:r>
            <a:r>
              <a:rPr lang="fr-FR" sz="1400" dirty="0">
                <a:latin typeface="Cursivestandard"/>
                <a:cs typeface="Cursivestandard"/>
              </a:rPr>
              <a:t>²</a:t>
            </a:r>
            <a:r>
              <a:rPr lang="fr-FR" sz="1400" dirty="0" smtClean="0">
                <a:latin typeface="Cursivestandard"/>
                <a:cs typeface="Cursivestandard"/>
              </a:rPr>
              <a:t>le$ </a:t>
            </a:r>
            <a:r>
              <a:rPr lang="fr-FR" sz="1400" dirty="0">
                <a:latin typeface="Cursivestandard"/>
                <a:cs typeface="Cursivestandard"/>
              </a:rPr>
              <a:t>²</a:t>
            </a:r>
            <a:r>
              <a:rPr lang="fr-FR" sz="1400" dirty="0" smtClean="0">
                <a:latin typeface="Cursivestandard"/>
                <a:cs typeface="Cursivestandard"/>
              </a:rPr>
              <a:t>syllabe$ </a:t>
            </a:r>
            <a:r>
              <a:rPr lang="fr-FR" sz="1400" dirty="0">
                <a:latin typeface="Cursivestandard"/>
                <a:cs typeface="Cursivestandard"/>
              </a:rPr>
              <a:t>²</a:t>
            </a:r>
            <a:r>
              <a:rPr lang="fr-FR" sz="1400" dirty="0" smtClean="0">
                <a:latin typeface="Cursivestandard"/>
                <a:cs typeface="Cursivestandard"/>
              </a:rPr>
              <a:t>où </a:t>
            </a:r>
            <a:r>
              <a:rPr lang="fr-FR" sz="1400" dirty="0">
                <a:latin typeface="Cursivestandard"/>
                <a:cs typeface="Cursivestandard"/>
              </a:rPr>
              <a:t>²</a:t>
            </a:r>
            <a:r>
              <a:rPr lang="fr-FR" sz="1400" dirty="0" smtClean="0">
                <a:latin typeface="Cursivestandard"/>
                <a:cs typeface="Cursivestandard"/>
              </a:rPr>
              <a:t>on </a:t>
            </a:r>
            <a:r>
              <a:rPr lang="fr-FR" sz="1400" dirty="0">
                <a:latin typeface="Cursivestandard"/>
                <a:cs typeface="Cursivestandard"/>
              </a:rPr>
              <a:t>²</a:t>
            </a:r>
            <a:r>
              <a:rPr lang="fr-FR" sz="1400" dirty="0" smtClean="0">
                <a:latin typeface="Cursivestandard"/>
                <a:cs typeface="Cursivestandard"/>
              </a:rPr>
              <a:t>entend </a:t>
            </a:r>
            <a:r>
              <a:rPr lang="fr-FR" sz="1400" dirty="0" smtClean="0">
                <a:cs typeface="Cursivestandard"/>
              </a:rPr>
              <a:t>[</a:t>
            </a:r>
            <a:r>
              <a:rPr lang="fr-FR" sz="1400" dirty="0">
                <a:cs typeface="Cursivestandard"/>
              </a:rPr>
              <a:t>s</a:t>
            </a:r>
            <a:r>
              <a:rPr lang="fr-FR" sz="1400" dirty="0" smtClean="0">
                <a:cs typeface="Cursivestandard"/>
              </a:rPr>
              <a: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et </a:t>
            </a:r>
            <a:r>
              <a:rPr lang="fr-FR" sz="1400" dirty="0">
                <a:latin typeface="Cursivestandard"/>
                <a:cs typeface="Cursivestandard"/>
              </a:rPr>
              <a:t>²</a:t>
            </a:r>
            <a:r>
              <a:rPr lang="fr-FR" sz="1400" dirty="0" smtClean="0">
                <a:latin typeface="Cursivestandard"/>
                <a:cs typeface="Cursivestandard"/>
              </a:rPr>
              <a:t>en </a:t>
            </a:r>
            <a:r>
              <a:rPr lang="fr-FR" sz="1400" dirty="0" smtClean="0">
                <a:solidFill>
                  <a:srgbClr val="008000"/>
                </a:solidFill>
                <a:latin typeface="Cursivestandard"/>
                <a:cs typeface="Cursivestandard"/>
              </a:rPr>
              <a:t>vert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le$ </a:t>
            </a:r>
            <a:r>
              <a:rPr lang="fr-FR" sz="1400" dirty="0">
                <a:latin typeface="Cursivestandard"/>
                <a:cs typeface="Cursivestandard"/>
              </a:rPr>
              <a:t>²</a:t>
            </a:r>
            <a:r>
              <a:rPr lang="fr-FR" sz="1400" dirty="0" smtClean="0">
                <a:latin typeface="Cursivestandard"/>
                <a:cs typeface="Cursivestandard"/>
              </a:rPr>
              <a:t>syllabe$ </a:t>
            </a:r>
            <a:r>
              <a:rPr lang="fr-FR" sz="1400" dirty="0">
                <a:latin typeface="Cursivestandard"/>
                <a:cs typeface="Cursivestandard"/>
              </a:rPr>
              <a:t>²</a:t>
            </a:r>
            <a:r>
              <a:rPr lang="fr-FR" sz="1400" dirty="0" smtClean="0">
                <a:latin typeface="Cursivestandard"/>
                <a:cs typeface="Cursivestandard"/>
              </a:rPr>
              <a:t>où </a:t>
            </a:r>
            <a:r>
              <a:rPr lang="fr-FR" sz="1400" dirty="0">
                <a:latin typeface="Cursivestandard"/>
                <a:cs typeface="Cursivestandard"/>
              </a:rPr>
              <a:t>²</a:t>
            </a:r>
            <a:r>
              <a:rPr lang="fr-FR" sz="1400" dirty="0" smtClean="0">
                <a:latin typeface="Cursivestandard"/>
                <a:cs typeface="Cursivestandard"/>
              </a:rPr>
              <a:t>on </a:t>
            </a:r>
            <a:r>
              <a:rPr lang="fr-FR" sz="1400" dirty="0">
                <a:latin typeface="Cursivestandard"/>
                <a:cs typeface="Cursivestandard"/>
              </a:rPr>
              <a:t>²</a:t>
            </a:r>
            <a:r>
              <a:rPr lang="fr-FR" sz="1400" dirty="0" smtClean="0">
                <a:latin typeface="Cursivestandard"/>
                <a:cs typeface="Cursivestandard"/>
              </a:rPr>
              <a:t>entend </a:t>
            </a:r>
            <a:r>
              <a:rPr lang="fr-FR" sz="1400" dirty="0" smtClean="0">
                <a:cs typeface="Cursivestandard"/>
              </a:rPr>
              <a:t>[</a:t>
            </a:r>
            <a:r>
              <a:rPr lang="fr-FR" sz="1400" dirty="0">
                <a:cs typeface="Cursivestandard"/>
              </a:rPr>
              <a:t>∫</a:t>
            </a:r>
            <a:r>
              <a:rPr lang="fr-FR" sz="1400" dirty="0" smtClean="0">
                <a:cs typeface="Cursivestandard"/>
              </a:rPr>
              <a:t>]</a:t>
            </a:r>
            <a:r>
              <a:rPr lang="fr-FR" sz="1400" dirty="0" smtClean="0">
                <a:latin typeface="Cursivestandard"/>
                <a:cs typeface="Cursivestandard"/>
              </a:rPr>
              <a:t> : </a:t>
            </a:r>
            <a:endParaRPr lang="fr-FR" b="1" dirty="0">
              <a:latin typeface="Comic Sans MS"/>
              <a:cs typeface="Comic Sans MS"/>
            </a:endParaRPr>
          </a:p>
        </p:txBody>
      </p:sp>
      <p:graphicFrame>
        <p:nvGraphicFramePr>
          <p:cNvPr id="50" name="Tableau 49"/>
          <p:cNvGraphicFramePr>
            <a:graphicFrameLocks noGrp="1"/>
          </p:cNvGraphicFramePr>
          <p:nvPr>
            <p:extLst>
              <p:ext uri="{D42A27DB-BD31-4B8C-83A1-F6EECF244321}">
                <p14:modId xmlns:p14="http://schemas.microsoft.com/office/powerpoint/2010/main" val="1580312091"/>
              </p:ext>
            </p:extLst>
          </p:nvPr>
        </p:nvGraphicFramePr>
        <p:xfrm>
          <a:off x="109542" y="1519911"/>
          <a:ext cx="6612164" cy="853476"/>
        </p:xfrm>
        <a:graphic>
          <a:graphicData uri="http://schemas.openxmlformats.org/drawingml/2006/table">
            <a:tbl>
              <a:tblPr firstRow="1" bandRow="1">
                <a:tableStyleId>{5940675A-B579-460E-94D1-54222C63F5DA}</a:tableStyleId>
              </a:tblPr>
              <a:tblGrid>
                <a:gridCol w="508628"/>
                <a:gridCol w="508628"/>
                <a:gridCol w="508628"/>
                <a:gridCol w="508628"/>
                <a:gridCol w="508628"/>
                <a:gridCol w="508628"/>
                <a:gridCol w="508628"/>
                <a:gridCol w="508628"/>
                <a:gridCol w="508628"/>
                <a:gridCol w="508628"/>
                <a:gridCol w="508628"/>
                <a:gridCol w="508628"/>
                <a:gridCol w="508628"/>
              </a:tblGrid>
              <a:tr h="426738">
                <a:tc>
                  <a:txBody>
                    <a:bodyPr/>
                    <a:lstStyle/>
                    <a:p>
                      <a:pPr algn="ctr"/>
                      <a:r>
                        <a:rPr lang="fr-FR" dirty="0" smtClean="0"/>
                        <a:t>ca</a:t>
                      </a:r>
                      <a:endParaRPr lang="fr-FR" dirty="0"/>
                    </a:p>
                  </a:txBody>
                  <a:tcPr marL="0" marR="0" anchor="ctr">
                    <a:solidFill>
                      <a:schemeClr val="bg1"/>
                    </a:solidFill>
                  </a:tcPr>
                </a:tc>
                <a:tc>
                  <a:txBody>
                    <a:bodyPr/>
                    <a:lstStyle/>
                    <a:p>
                      <a:pPr algn="ctr"/>
                      <a:r>
                        <a:rPr lang="fr-FR" dirty="0" err="1" smtClean="0"/>
                        <a:t>co</a:t>
                      </a:r>
                      <a:endParaRPr lang="fr-FR" dirty="0"/>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ce</a:t>
                      </a:r>
                      <a:endParaRPr lang="fr-FR" dirty="0">
                        <a:latin typeface="Cursivestandard"/>
                        <a:cs typeface="Cursivestandard"/>
                      </a:endParaRPr>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che</a:t>
                      </a:r>
                      <a:endParaRPr lang="fr-FR" dirty="0">
                        <a:latin typeface="Cursivestandard"/>
                        <a:cs typeface="Cursivestandard"/>
                      </a:endParaRPr>
                    </a:p>
                  </a:txBody>
                  <a:tcPr marL="0" marR="0" anchor="ctr">
                    <a:solidFill>
                      <a:schemeClr val="bg1"/>
                    </a:solidFill>
                  </a:tcPr>
                </a:tc>
                <a:tc>
                  <a:txBody>
                    <a:bodyPr/>
                    <a:lstStyle/>
                    <a:p>
                      <a:pPr algn="ctr"/>
                      <a:r>
                        <a:rPr lang="fr-FR" dirty="0" smtClean="0"/>
                        <a:t>ça</a:t>
                      </a:r>
                      <a:endParaRPr lang="fr-FR" dirty="0"/>
                    </a:p>
                  </a:txBody>
                  <a:tcPr marL="0" marR="0" anchor="ctr">
                    <a:solidFill>
                      <a:schemeClr val="bg1"/>
                    </a:solidFill>
                  </a:tcPr>
                </a:tc>
                <a:tc>
                  <a:txBody>
                    <a:bodyPr/>
                    <a:lstStyle/>
                    <a:p>
                      <a:pPr algn="ctr"/>
                      <a:r>
                        <a:rPr lang="fr-FR" dirty="0" smtClean="0">
                          <a:latin typeface="Script Ecole 2"/>
                          <a:cs typeface="Script Ecole 2"/>
                        </a:rPr>
                        <a:t>ci</a:t>
                      </a:r>
                      <a:endParaRPr lang="fr-FR" dirty="0">
                        <a:latin typeface="Script Ecole 2"/>
                        <a:cs typeface="Script Ecole 2"/>
                      </a:endParaRPr>
                    </a:p>
                  </a:txBody>
                  <a:tcPr marL="0" marR="0" anchor="ctr">
                    <a:solidFill>
                      <a:schemeClr val="bg1"/>
                    </a:solidFill>
                  </a:tcPr>
                </a:tc>
                <a:tc>
                  <a:txBody>
                    <a:bodyPr/>
                    <a:lstStyle/>
                    <a:p>
                      <a:pPr algn="ctr"/>
                      <a:r>
                        <a:rPr lang="fr-FR" dirty="0" err="1" smtClean="0"/>
                        <a:t>che</a:t>
                      </a:r>
                      <a:endParaRPr lang="fr-FR" dirty="0"/>
                    </a:p>
                  </a:txBody>
                  <a:tcPr marL="0" marR="0" anchor="ctr">
                    <a:solidFill>
                      <a:schemeClr val="bg1"/>
                    </a:solidFill>
                  </a:tcPr>
                </a:tc>
                <a:tc>
                  <a:txBody>
                    <a:bodyPr/>
                    <a:lstStyle/>
                    <a:p>
                      <a:pPr algn="ctr"/>
                      <a:r>
                        <a:rPr lang="fr-FR" dirty="0" smtClean="0"/>
                        <a:t>ci</a:t>
                      </a:r>
                      <a:endParaRPr lang="fr-FR" dirty="0"/>
                    </a:p>
                  </a:txBody>
                  <a:tcPr marL="0" marR="0" anchor="ctr">
                    <a:solidFill>
                      <a:schemeClr val="bg1"/>
                    </a:solidFill>
                  </a:tcPr>
                </a:tc>
                <a:tc>
                  <a:txBody>
                    <a:bodyPr/>
                    <a:lstStyle/>
                    <a:p>
                      <a:pPr algn="ctr"/>
                      <a:r>
                        <a:rPr lang="fr-FR" dirty="0" err="1" smtClean="0"/>
                        <a:t>co</a:t>
                      </a:r>
                      <a:endParaRPr lang="fr-FR" dirty="0"/>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ço</a:t>
                      </a:r>
                      <a:endParaRPr lang="fr-FR" dirty="0">
                        <a:latin typeface="Cursivestandard"/>
                        <a:cs typeface="Cursivestandard"/>
                      </a:endParaRPr>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ci</a:t>
                      </a:r>
                      <a:endParaRPr lang="fr-FR" dirty="0">
                        <a:latin typeface="Cursivestandard"/>
                        <a:cs typeface="Cursivestandard"/>
                      </a:endParaRPr>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cho</a:t>
                      </a:r>
                      <a:endParaRPr lang="fr-FR" dirty="0">
                        <a:latin typeface="Cursivestandard"/>
                        <a:cs typeface="Cursivestandard"/>
                      </a:endParaRPr>
                    </a:p>
                  </a:txBody>
                  <a:tcPr marL="0" marR="0" anchor="ctr">
                    <a:solidFill>
                      <a:schemeClr val="bg1"/>
                    </a:solidFill>
                  </a:tcPr>
                </a:tc>
                <a:tc>
                  <a:txBody>
                    <a:bodyPr/>
                    <a:lstStyle/>
                    <a:p>
                      <a:pPr algn="ctr"/>
                      <a:r>
                        <a:rPr lang="fr-FR" dirty="0" smtClean="0"/>
                        <a:t>ca</a:t>
                      </a:r>
                      <a:endParaRPr lang="fr-FR" dirty="0"/>
                    </a:p>
                  </a:txBody>
                  <a:tcPr marL="0" marR="0" anchor="ctr">
                    <a:solidFill>
                      <a:schemeClr val="bg1"/>
                    </a:solidFill>
                  </a:tcPr>
                </a:tc>
              </a:tr>
              <a:tr h="426738">
                <a:tc>
                  <a:txBody>
                    <a:bodyPr/>
                    <a:lstStyle/>
                    <a:p>
                      <a:pPr algn="ctr"/>
                      <a:r>
                        <a:rPr lang="fr-FR" dirty="0" smtClean="0"/>
                        <a:t>CE</a:t>
                      </a:r>
                      <a:endParaRPr lang="fr-FR" dirty="0"/>
                    </a:p>
                  </a:txBody>
                  <a:tcPr marL="0" marR="0" anchor="ctr">
                    <a:solidFill>
                      <a:schemeClr val="bg1"/>
                    </a:solidFill>
                  </a:tcPr>
                </a:tc>
                <a:tc>
                  <a:txBody>
                    <a:bodyPr/>
                    <a:lstStyle/>
                    <a:p>
                      <a:pPr algn="ctr"/>
                      <a:r>
                        <a:rPr lang="fr-FR" dirty="0" err="1" smtClean="0">
                          <a:latin typeface="Script Ecole 2"/>
                          <a:cs typeface="Script Ecole 2"/>
                        </a:rPr>
                        <a:t>cha</a:t>
                      </a:r>
                      <a:endParaRPr lang="fr-FR" dirty="0">
                        <a:latin typeface="Script Ecole 2"/>
                        <a:cs typeface="Script Ecole 2"/>
                      </a:endParaRPr>
                    </a:p>
                  </a:txBody>
                  <a:tcPr marL="0" marR="0" anchor="ctr">
                    <a:solidFill>
                      <a:schemeClr val="bg1"/>
                    </a:solidFill>
                  </a:tcPr>
                </a:tc>
                <a:tc>
                  <a:txBody>
                    <a:bodyPr/>
                    <a:lstStyle/>
                    <a:p>
                      <a:pPr algn="ctr"/>
                      <a:r>
                        <a:rPr lang="fr-FR" dirty="0" smtClean="0">
                          <a:latin typeface="Script Ecole 2"/>
                          <a:cs typeface="Script Ecole 2"/>
                        </a:rPr>
                        <a:t>chi</a:t>
                      </a:r>
                      <a:endParaRPr lang="fr-FR" dirty="0">
                        <a:latin typeface="Script Ecole 2"/>
                        <a:cs typeface="Script Ecole 2"/>
                      </a:endParaRPr>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ci</a:t>
                      </a:r>
                      <a:endParaRPr lang="fr-FR" dirty="0">
                        <a:latin typeface="Cursivestandard"/>
                        <a:cs typeface="Cursivestandard"/>
                      </a:endParaRPr>
                    </a:p>
                  </a:txBody>
                  <a:tcPr marL="0" marR="0" anchor="ctr">
                    <a:solidFill>
                      <a:schemeClr val="bg1"/>
                    </a:solidFill>
                  </a:tcPr>
                </a:tc>
                <a:tc>
                  <a:txBody>
                    <a:bodyPr/>
                    <a:lstStyle/>
                    <a:p>
                      <a:pPr algn="ctr"/>
                      <a:r>
                        <a:rPr lang="fr-FR" dirty="0" err="1" smtClean="0"/>
                        <a:t>ço</a:t>
                      </a:r>
                      <a:endParaRPr lang="fr-FR" dirty="0"/>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che</a:t>
                      </a:r>
                      <a:endParaRPr lang="fr-FR" dirty="0">
                        <a:latin typeface="Cursivestandard"/>
                        <a:cs typeface="Cursivestandard"/>
                      </a:endParaRPr>
                    </a:p>
                  </a:txBody>
                  <a:tcPr marL="0" marR="0" anchor="ctr">
                    <a:solidFill>
                      <a:schemeClr val="bg1"/>
                    </a:solidFill>
                  </a:tcPr>
                </a:tc>
                <a:tc>
                  <a:txBody>
                    <a:bodyPr/>
                    <a:lstStyle/>
                    <a:p>
                      <a:pPr algn="ctr"/>
                      <a:r>
                        <a:rPr lang="fr-FR" dirty="0" err="1" smtClean="0"/>
                        <a:t>co</a:t>
                      </a:r>
                      <a:endParaRPr lang="fr-FR" dirty="0"/>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cu</a:t>
                      </a:r>
                      <a:endParaRPr lang="fr-FR" dirty="0">
                        <a:latin typeface="Cursivestandard"/>
                        <a:cs typeface="Cursivestandard"/>
                      </a:endParaRPr>
                    </a:p>
                  </a:txBody>
                  <a:tcPr marL="0" marR="0" anchor="ctr">
                    <a:solidFill>
                      <a:schemeClr val="bg1"/>
                    </a:solidFill>
                  </a:tcPr>
                </a:tc>
                <a:tc>
                  <a:txBody>
                    <a:bodyPr/>
                    <a:lstStyle/>
                    <a:p>
                      <a:pPr algn="ctr"/>
                      <a:r>
                        <a:rPr lang="fr-FR" dirty="0" err="1" smtClean="0"/>
                        <a:t>çu</a:t>
                      </a:r>
                      <a:endParaRPr lang="fr-FR" dirty="0"/>
                    </a:p>
                  </a:txBody>
                  <a:tcPr marL="0" marR="0" anchor="ctr">
                    <a:solidFill>
                      <a:schemeClr val="bg1"/>
                    </a:solidFill>
                  </a:tcPr>
                </a:tc>
                <a:tc>
                  <a:txBody>
                    <a:bodyPr/>
                    <a:lstStyle/>
                    <a:p>
                      <a:pPr algn="ctr"/>
                      <a:r>
                        <a:rPr lang="fr-FR" dirty="0" smtClean="0"/>
                        <a:t>ca</a:t>
                      </a:r>
                      <a:endParaRPr lang="fr-FR" dirty="0"/>
                    </a:p>
                  </a:txBody>
                  <a:tcPr marL="0" marR="0" anchor="ctr">
                    <a:solidFill>
                      <a:schemeClr val="bg1"/>
                    </a:solidFill>
                  </a:tcPr>
                </a:tc>
                <a:tc>
                  <a:txBody>
                    <a:bodyPr/>
                    <a:lstStyle/>
                    <a:p>
                      <a:pPr algn="ctr"/>
                      <a:r>
                        <a:rPr lang="fr-FR" dirty="0" smtClean="0"/>
                        <a:t>ci</a:t>
                      </a:r>
                      <a:endParaRPr lang="fr-FR" dirty="0"/>
                    </a:p>
                  </a:txBody>
                  <a:tcPr marL="0" marR="0" anchor="ctr">
                    <a:solidFill>
                      <a:schemeClr val="bg1"/>
                    </a:solidFill>
                  </a:tcPr>
                </a:tc>
                <a:tc>
                  <a:txBody>
                    <a:bodyPr/>
                    <a:lstStyle/>
                    <a:p>
                      <a:pPr algn="ctr"/>
                      <a:r>
                        <a:rPr lang="fr-FR" dirty="0" err="1" smtClean="0"/>
                        <a:t>cha</a:t>
                      </a:r>
                      <a:endParaRPr lang="fr-FR" dirty="0"/>
                    </a:p>
                  </a:txBody>
                  <a:tcPr marL="0" marR="0" anchor="ctr">
                    <a:solidFill>
                      <a:schemeClr val="bg1"/>
                    </a:solidFill>
                  </a:tcPr>
                </a:tc>
                <a:tc>
                  <a:txBody>
                    <a:bodyPr/>
                    <a:lstStyle/>
                    <a:p>
                      <a:pPr algn="ctr"/>
                      <a:r>
                        <a:rPr lang="fr-FR" dirty="0" smtClean="0"/>
                        <a:t>ce</a:t>
                      </a:r>
                      <a:endParaRPr lang="fr-FR" dirty="0"/>
                    </a:p>
                  </a:txBody>
                  <a:tcPr marL="0" marR="0" anchor="ctr">
                    <a:solidFill>
                      <a:schemeClr val="bg1"/>
                    </a:solidFill>
                  </a:tcPr>
                </a:tc>
              </a:tr>
            </a:tbl>
          </a:graphicData>
        </a:graphic>
      </p:graphicFrame>
      <p:sp>
        <p:nvSpPr>
          <p:cNvPr id="20" name="ZoneTexte 19"/>
          <p:cNvSpPr txBox="1"/>
          <p:nvPr/>
        </p:nvSpPr>
        <p:spPr>
          <a:xfrm>
            <a:off x="98482" y="5327815"/>
            <a:ext cx="6708122" cy="2209836"/>
          </a:xfrm>
          <a:prstGeom prst="rect">
            <a:avLst/>
          </a:prstGeom>
          <a:noFill/>
        </p:spPr>
        <p:txBody>
          <a:bodyPr wrap="square" rtlCol="0">
            <a:spAutoFit/>
          </a:bodyPr>
          <a:lstStyle/>
          <a:p>
            <a:r>
              <a:rPr lang="fr-FR" sz="1400" b="1" dirty="0">
                <a:latin typeface="Comic Sans MS"/>
                <a:cs typeface="Comic Sans MS"/>
              </a:rPr>
              <a:t>3</a:t>
            </a:r>
            <a:r>
              <a:rPr lang="fr-FR" sz="1400" b="1" dirty="0" smtClean="0">
                <a:latin typeface="Comic Sans MS"/>
                <a:cs typeface="Comic Sans MS"/>
              </a:rPr>
              <a:t>. </a:t>
            </a:r>
            <a:r>
              <a:rPr lang="fr-FR" sz="3600" dirty="0" err="1" smtClean="0">
                <a:latin typeface="Picto Moustache"/>
                <a:cs typeface="Picto Moustache"/>
              </a:rPr>
              <a:t>t</a:t>
            </a:r>
            <a:r>
              <a:rPr lang="fr-FR" sz="1400" dirty="0" smtClean="0">
                <a:latin typeface="Picto Moustache"/>
                <a:cs typeface="Picto Moustache"/>
              </a:rPr>
              <a:t> </a:t>
            </a:r>
            <a:r>
              <a:rPr lang="fr-FR" sz="1400" b="1" dirty="0" smtClean="0">
                <a:latin typeface="Comic Sans MS"/>
                <a:cs typeface="Comic Sans MS"/>
              </a:rPr>
              <a:t>Lis </a:t>
            </a:r>
            <a:r>
              <a:rPr lang="fr-FR" sz="1400" dirty="0">
                <a:latin typeface="Cursivestandard"/>
                <a:cs typeface="Cursivestandard"/>
              </a:rPr>
              <a:t>²ce ²texte ²et </a:t>
            </a:r>
            <a:r>
              <a:rPr lang="fr-FR" sz="4000" dirty="0" smtClean="0">
                <a:latin typeface="Picto Moustache"/>
                <a:cs typeface="Picto Moustache"/>
              </a:rPr>
              <a:t>h</a:t>
            </a:r>
            <a:r>
              <a:rPr lang="fr-FR" sz="1400" dirty="0" smtClean="0">
                <a:latin typeface="Picto Moustache"/>
                <a:cs typeface="Picto Moustache"/>
              </a:rPr>
              <a:t> </a:t>
            </a:r>
            <a:r>
              <a:rPr lang="fr-FR" sz="1400" b="1" dirty="0" smtClean="0">
                <a:latin typeface="Comic Sans MS"/>
                <a:cs typeface="Comic Sans MS"/>
              </a:rPr>
              <a:t>entoure </a:t>
            </a:r>
            <a:r>
              <a:rPr lang="fr-FR" sz="1400" dirty="0" smtClean="0">
                <a:latin typeface="Cursivestandard"/>
                <a:cs typeface="Cursivestandard"/>
              </a:rPr>
              <a:t>²en </a:t>
            </a:r>
            <a:r>
              <a:rPr lang="fr-FR" sz="1400" dirty="0">
                <a:solidFill>
                  <a:srgbClr val="3366FF"/>
                </a:solidFill>
                <a:latin typeface="Cursivestandard"/>
                <a:cs typeface="Cursivestandard"/>
              </a:rPr>
              <a:t>²</a:t>
            </a:r>
            <a:r>
              <a:rPr lang="fr-FR" sz="1400" dirty="0" smtClean="0">
                <a:solidFill>
                  <a:srgbClr val="3366FF"/>
                </a:solidFill>
                <a:latin typeface="Cursivestandard"/>
                <a:cs typeface="Cursivestandard"/>
              </a:rPr>
              <a:t>bleu </a:t>
            </a:r>
            <a:r>
              <a:rPr lang="fr-FR" sz="1400" dirty="0">
                <a:latin typeface="Cursivestandard"/>
                <a:cs typeface="Cursivestandard"/>
              </a:rPr>
              <a:t>²</a:t>
            </a:r>
            <a:r>
              <a:rPr lang="fr-FR" sz="1400" dirty="0" smtClean="0">
                <a:latin typeface="Cursivestandard"/>
                <a:cs typeface="Cursivestandard"/>
              </a:rPr>
              <a:t>le$ </a:t>
            </a:r>
            <a:r>
              <a:rPr lang="fr-FR" sz="1400" dirty="0">
                <a:latin typeface="Comic Sans MS"/>
                <a:cs typeface="Comic Sans MS"/>
              </a:rPr>
              <a:t>c</a:t>
            </a:r>
            <a:r>
              <a:rPr lang="fr-FR" sz="1400" dirty="0" smtClean="0">
                <a:latin typeface="Cursivestandard"/>
                <a:cs typeface="Cursivestandard"/>
              </a:rPr>
              <a:t> ²qui ²$’²entendent </a:t>
            </a:r>
            <a:r>
              <a:rPr lang="fr-FR" sz="1400" dirty="0" smtClean="0">
                <a:cs typeface="Cursivestandard"/>
              </a:rPr>
              <a:t>[s]</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en </a:t>
            </a:r>
            <a:r>
              <a:rPr lang="fr-FR" sz="1400" dirty="0">
                <a:solidFill>
                  <a:srgbClr val="FF0000"/>
                </a:solidFill>
                <a:latin typeface="Cursivestandard"/>
                <a:cs typeface="Cursivestandard"/>
              </a:rPr>
              <a:t>²</a:t>
            </a:r>
            <a:r>
              <a:rPr lang="fr-FR" sz="1400" dirty="0" smtClean="0">
                <a:solidFill>
                  <a:srgbClr val="FF0000"/>
                </a:solidFill>
                <a:latin typeface="Cursivestandard"/>
                <a:cs typeface="Cursivestandard"/>
              </a:rPr>
              <a:t>rouge </a:t>
            </a:r>
            <a:r>
              <a:rPr lang="fr-FR" sz="1400" dirty="0">
                <a:latin typeface="Cursivestandard"/>
                <a:cs typeface="Cursivestandard"/>
              </a:rPr>
              <a:t>²</a:t>
            </a:r>
            <a:r>
              <a:rPr lang="fr-FR" sz="1400" dirty="0" smtClean="0">
                <a:latin typeface="Cursivestandard"/>
                <a:cs typeface="Cursivestandard"/>
              </a:rPr>
              <a:t>le$ </a:t>
            </a:r>
            <a:r>
              <a:rPr lang="fr-FR" sz="1400" dirty="0" smtClean="0">
                <a:latin typeface="Comic Sans MS"/>
                <a:cs typeface="Comic Sans MS"/>
              </a:rPr>
              <a:t>c</a:t>
            </a:r>
            <a:r>
              <a:rPr lang="fr-FR" sz="1400" dirty="0" smtClean="0">
                <a:latin typeface="Cursivestandard"/>
                <a:cs typeface="Cursivestandard"/>
              </a:rPr>
              <a:t> </a:t>
            </a:r>
            <a:r>
              <a:rPr lang="fr-FR" sz="1400" dirty="0">
                <a:latin typeface="Cursivestandard"/>
                <a:cs typeface="Cursivestandard"/>
              </a:rPr>
              <a:t>²qui ²$’²entendent </a:t>
            </a:r>
            <a:r>
              <a:rPr lang="fr-FR" sz="1400" dirty="0" smtClean="0">
                <a:cs typeface="Cursivestandard"/>
              </a:rPr>
              <a:t>[</a:t>
            </a:r>
            <a:r>
              <a:rPr lang="fr-FR" sz="1400" dirty="0">
                <a:cs typeface="Cursivestandard"/>
              </a:rPr>
              <a:t>k</a:t>
            </a:r>
            <a:r>
              <a:rPr lang="fr-FR" sz="1400" dirty="0" smtClean="0">
                <a:cs typeface="Cursivestandard"/>
              </a:rPr>
              <a: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et </a:t>
            </a:r>
            <a:r>
              <a:rPr lang="fr-FR" sz="1400" dirty="0">
                <a:latin typeface="Cursivestandard"/>
                <a:cs typeface="Cursivestandard"/>
              </a:rPr>
              <a:t>²</a:t>
            </a:r>
            <a:r>
              <a:rPr lang="fr-FR" sz="1400" dirty="0" smtClean="0">
                <a:latin typeface="Cursivestandard"/>
                <a:cs typeface="Cursivestandard"/>
              </a:rPr>
              <a:t>en </a:t>
            </a:r>
            <a:r>
              <a:rPr lang="fr-FR" sz="1400" dirty="0" smtClean="0">
                <a:solidFill>
                  <a:srgbClr val="008000"/>
                </a:solidFill>
                <a:latin typeface="Cursivestandard"/>
                <a:cs typeface="Cursivestandard"/>
              </a:rPr>
              <a:t>vert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le$ </a:t>
            </a:r>
            <a:r>
              <a:rPr lang="fr-FR" sz="1400" dirty="0" smtClean="0">
                <a:latin typeface="Comic Sans MS"/>
                <a:cs typeface="Comic Sans MS"/>
              </a:rPr>
              <a:t>c</a:t>
            </a:r>
            <a:r>
              <a:rPr lang="fr-FR" sz="1400" dirty="0" smtClean="0">
                <a:latin typeface="Cursivestandard"/>
                <a:cs typeface="Cursivestandard"/>
              </a:rPr>
              <a:t> </a:t>
            </a:r>
            <a:r>
              <a:rPr lang="fr-FR" sz="1400" dirty="0">
                <a:latin typeface="Cursivestandard"/>
                <a:cs typeface="Cursivestandard"/>
              </a:rPr>
              <a:t>²qui ²$’²entendent </a:t>
            </a:r>
            <a:r>
              <a:rPr lang="fr-FR" sz="1400" dirty="0">
                <a:cs typeface="Cursivestandard"/>
              </a:rPr>
              <a:t>[∫]</a:t>
            </a:r>
            <a:r>
              <a:rPr lang="fr-FR" sz="1400" dirty="0" smtClean="0">
                <a:latin typeface="Cursivestandard"/>
                <a:cs typeface="Cursivestandard"/>
              </a:rPr>
              <a:t> : </a:t>
            </a:r>
          </a:p>
          <a:p>
            <a:endParaRPr lang="fr-FR" sz="1200" b="1" dirty="0">
              <a:latin typeface="Cursivestandard"/>
              <a:cs typeface="Cursivestandard"/>
            </a:endParaRPr>
          </a:p>
          <a:p>
            <a:pPr>
              <a:lnSpc>
                <a:spcPct val="120000"/>
              </a:lnSpc>
            </a:pPr>
            <a:r>
              <a:rPr lang="fr-FR" sz="1200" b="1" dirty="0" smtClean="0">
                <a:latin typeface="Script Ecole 2"/>
                <a:cs typeface="Script Ecole 2"/>
              </a:rPr>
              <a:t>Célia est en vacances. Elle est très contente car elle a un beau chapeau. Comme c’est l’été, elle a très chaud, et se prépare un verre d’eau glacée avec des rondelles de citron. Ensuite, elle va cueillir </a:t>
            </a:r>
            <a:r>
              <a:rPr lang="fr-FR" sz="1200" b="1" dirty="0">
                <a:latin typeface="Script Ecole 2"/>
                <a:cs typeface="Script Ecole 2"/>
              </a:rPr>
              <a:t>des </a:t>
            </a:r>
            <a:r>
              <a:rPr lang="fr-FR" sz="1200" b="1" dirty="0" smtClean="0">
                <a:latin typeface="Script Ecole 2"/>
                <a:cs typeface="Script Ecole 2"/>
              </a:rPr>
              <a:t>cerises avec </a:t>
            </a:r>
            <a:r>
              <a:rPr lang="fr-FR" sz="1200" b="1" dirty="0">
                <a:latin typeface="Script Ecole 2"/>
                <a:cs typeface="Script Ecole 2"/>
              </a:rPr>
              <a:t>sa cousine Camille. </a:t>
            </a:r>
            <a:r>
              <a:rPr lang="fr-FR" sz="1200" b="1" dirty="0" smtClean="0">
                <a:latin typeface="Script Ecole 2"/>
                <a:cs typeface="Script Ecole 2"/>
              </a:rPr>
              <a:t>Elle va chercher du sucre, car elles vont les faire cuire pour cuisiner des très bonnes confitures. Elles vont remplir des bocaux pour garder le gout des cerises pour cet hiver. </a:t>
            </a:r>
            <a:endParaRPr lang="fr-FR" sz="1600" b="1" dirty="0">
              <a:latin typeface="Script Ecole 2"/>
              <a:cs typeface="Script Ecole 2"/>
            </a:endParaRPr>
          </a:p>
        </p:txBody>
      </p:sp>
      <p:sp>
        <p:nvSpPr>
          <p:cNvPr id="2" name="Rectangle 1"/>
          <p:cNvSpPr/>
          <p:nvPr/>
        </p:nvSpPr>
        <p:spPr>
          <a:xfrm>
            <a:off x="90382" y="6299199"/>
            <a:ext cx="6716222" cy="1210740"/>
          </a:xfrm>
          <a:prstGeom prst="rect">
            <a:avLst/>
          </a:prstGeom>
          <a:noFill/>
          <a:ln w="6350" cmpd="sng"/>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pic>
        <p:nvPicPr>
          <p:cNvPr id="24" name="Image 23"/>
          <p:cNvPicPr>
            <a:picLocks noChangeAspect="1"/>
          </p:cNvPicPr>
          <p:nvPr/>
        </p:nvPicPr>
        <p:blipFill>
          <a:blip r:embed="rId5"/>
          <a:stretch>
            <a:fillRect/>
          </a:stretch>
        </p:blipFill>
        <p:spPr>
          <a:xfrm>
            <a:off x="1693330" y="3736799"/>
            <a:ext cx="279399" cy="279399"/>
          </a:xfrm>
          <a:prstGeom prst="rect">
            <a:avLst/>
          </a:prstGeom>
        </p:spPr>
      </p:pic>
      <p:pic>
        <p:nvPicPr>
          <p:cNvPr id="25" name="Image 24" descr="C:\Users\Catherine\Documents\CP\7 Lecture Pilotis\Gestes BM Pilotis\c.PNG"/>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1381875" y="3728200"/>
            <a:ext cx="263469" cy="287999"/>
          </a:xfrm>
          <a:prstGeom prst="rect">
            <a:avLst/>
          </a:prstGeom>
          <a:noFill/>
          <a:ln>
            <a:noFill/>
          </a:ln>
        </p:spPr>
      </p:pic>
      <p:pic>
        <p:nvPicPr>
          <p:cNvPr id="26" name="Image 25"/>
          <p:cNvPicPr>
            <a:picLocks noChangeAspect="1"/>
          </p:cNvPicPr>
          <p:nvPr/>
        </p:nvPicPr>
        <p:blipFill rotWithShape="1">
          <a:blip r:embed="rId7" cstate="print">
            <a:extLst>
              <a:ext uri="{28A0092B-C50C-407E-A947-70E740481C1C}">
                <a14:useLocalDpi xmlns:a14="http://schemas.microsoft.com/office/drawing/2010/main"/>
              </a:ext>
            </a:extLst>
          </a:blip>
          <a:srcRect l="14791" t="7860" r="11083" b="8895"/>
          <a:stretch/>
        </p:blipFill>
        <p:spPr>
          <a:xfrm>
            <a:off x="3826930" y="3736799"/>
            <a:ext cx="351469" cy="279399"/>
          </a:xfrm>
          <a:prstGeom prst="rect">
            <a:avLst/>
          </a:prstGeom>
        </p:spPr>
      </p:pic>
      <p:pic>
        <p:nvPicPr>
          <p:cNvPr id="27" name="Image 26" descr="C:\Users\Catherine\Documents\CP\7 Lecture Pilotis\Gestes BM Pilotis\s.PNG"/>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3554076" y="3736799"/>
            <a:ext cx="244298" cy="279399"/>
          </a:xfrm>
          <a:prstGeom prst="rect">
            <a:avLst/>
          </a:prstGeom>
          <a:noFill/>
          <a:ln>
            <a:noFill/>
          </a:ln>
        </p:spPr>
      </p:pic>
      <p:pic>
        <p:nvPicPr>
          <p:cNvPr id="28" name="Image 27" descr="C:\Users\Catherine\Documents\CP\7 Lecture Pilotis\Gestes BM Pilotis\ch.PNG"/>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bwMode="auto">
          <a:xfrm>
            <a:off x="5782734" y="3726933"/>
            <a:ext cx="246816" cy="275048"/>
          </a:xfrm>
          <a:prstGeom prst="rect">
            <a:avLst/>
          </a:prstGeom>
          <a:noFill/>
          <a:ln>
            <a:noFill/>
          </a:ln>
        </p:spPr>
      </p:pic>
      <p:pic>
        <p:nvPicPr>
          <p:cNvPr id="29" name="Image 28"/>
          <p:cNvPicPr>
            <a:picLocks noChangeAspect="1"/>
          </p:cNvPicPr>
          <p:nvPr/>
        </p:nvPicPr>
        <p:blipFill>
          <a:blip r:embed="rId10"/>
          <a:stretch>
            <a:fillRect/>
          </a:stretch>
        </p:blipFill>
        <p:spPr>
          <a:xfrm>
            <a:off x="6029550" y="3753011"/>
            <a:ext cx="395500" cy="263187"/>
          </a:xfrm>
          <a:prstGeom prst="rect">
            <a:avLst/>
          </a:prstGeom>
        </p:spPr>
      </p:pic>
    </p:spTree>
    <p:extLst>
      <p:ext uri="{BB962C8B-B14F-4D97-AF65-F5344CB8AC3E}">
        <p14:creationId xmlns:p14="http://schemas.microsoft.com/office/powerpoint/2010/main" val="3382043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429086" y="90837"/>
            <a:ext cx="1982047" cy="483457"/>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b="1" dirty="0" smtClean="0">
                <a:solidFill>
                  <a:srgbClr val="000000"/>
                </a:solidFill>
                <a:latin typeface="Comic Sans MS"/>
                <a:ea typeface="ＭＳ 明朝"/>
                <a:cs typeface="Times New Roman"/>
              </a:rPr>
              <a:t>La lettre </a:t>
            </a:r>
            <a:r>
              <a:rPr lang="fr-FR" sz="1200" b="1" dirty="0">
                <a:solidFill>
                  <a:srgbClr val="000000"/>
                </a:solidFill>
                <a:latin typeface="Comic Sans MS"/>
                <a:ea typeface="ＭＳ 明朝"/>
                <a:cs typeface="Times New Roman"/>
              </a:rPr>
              <a:t>h</a:t>
            </a:r>
            <a:endParaRPr lang="fr-FR" sz="1200" b="1" dirty="0">
              <a:effectLst/>
              <a:ea typeface="ＭＳ 明朝"/>
              <a:cs typeface="Times New Roman"/>
            </a:endParaRPr>
          </a:p>
        </p:txBody>
      </p:sp>
      <p:sp>
        <p:nvSpPr>
          <p:cNvPr id="5" name="Rectangle à coins arrondis 4"/>
          <p:cNvSpPr/>
          <p:nvPr/>
        </p:nvSpPr>
        <p:spPr>
          <a:xfrm>
            <a:off x="90382" y="91670"/>
            <a:ext cx="2263352" cy="484092"/>
          </a:xfrm>
          <a:prstGeom prst="roundRect">
            <a:avLst/>
          </a:prstGeom>
          <a:solidFill>
            <a:schemeClr val="bg1">
              <a:lumMod val="75000"/>
            </a:schemeClr>
          </a:solidFill>
          <a:ln w="12700" cmpd="sng">
            <a:solidFill>
              <a:schemeClr val="tx1"/>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pPr>
              <a:spcAft>
                <a:spcPts val="600"/>
              </a:spcAft>
            </a:pPr>
            <a:r>
              <a:rPr lang="fr-FR" sz="1000" dirty="0">
                <a:solidFill>
                  <a:srgbClr val="000000"/>
                </a:solidFill>
                <a:effectLst/>
                <a:latin typeface="Comic Sans MS"/>
                <a:ea typeface="ＭＳ 明朝"/>
                <a:cs typeface="Times New Roman"/>
              </a:rPr>
              <a:t>Prénom : </a:t>
            </a:r>
            <a:endParaRPr lang="fr-FR" sz="1200" dirty="0">
              <a:effectLst/>
              <a:ea typeface="ＭＳ 明朝"/>
              <a:cs typeface="Times New Roman"/>
            </a:endParaRPr>
          </a:p>
          <a:p>
            <a:pPr>
              <a:spcAft>
                <a:spcPts val="600"/>
              </a:spcAft>
            </a:pPr>
            <a:r>
              <a:rPr lang="fr-FR" sz="1000" dirty="0">
                <a:solidFill>
                  <a:srgbClr val="000000"/>
                </a:solidFill>
                <a:effectLst/>
                <a:latin typeface="Comic Sans MS"/>
                <a:ea typeface="ＭＳ 明朝"/>
                <a:cs typeface="Times New Roman"/>
              </a:rPr>
              <a:t>Date : </a:t>
            </a:r>
            <a:endParaRPr lang="fr-FR" sz="1200" dirty="0">
              <a:effectLst/>
              <a:ea typeface="ＭＳ 明朝"/>
              <a:cs typeface="Times New Roman"/>
            </a:endParaRPr>
          </a:p>
        </p:txBody>
      </p:sp>
      <p:sp>
        <p:nvSpPr>
          <p:cNvPr id="6" name="Carré corné 5"/>
          <p:cNvSpPr/>
          <p:nvPr/>
        </p:nvSpPr>
        <p:spPr>
          <a:xfrm rot="314074">
            <a:off x="5440891" y="148844"/>
            <a:ext cx="1292860" cy="464820"/>
          </a:xfrm>
          <a:prstGeom prst="foldedCorner">
            <a:avLst/>
          </a:prstGeom>
          <a:gradFill flip="none" rotWithShape="1">
            <a:gsLst>
              <a:gs pos="0">
                <a:srgbClr val="BFBFBF"/>
              </a:gs>
              <a:gs pos="100000">
                <a:srgbClr val="FFFFFF"/>
              </a:gs>
            </a:gsLst>
            <a:path path="shape">
              <a:fillToRect l="50000" t="50000" r="50000" b="50000"/>
            </a:path>
            <a:tileRect/>
          </a:gradFill>
          <a:ln>
            <a:solidFill>
              <a:schemeClr val="tx1"/>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dirty="0" smtClean="0">
                <a:solidFill>
                  <a:srgbClr val="000000"/>
                </a:solidFill>
                <a:effectLst/>
                <a:latin typeface="Comic Sans MS"/>
                <a:ea typeface="ＭＳ 明朝"/>
                <a:cs typeface="Times New Roman"/>
              </a:rPr>
              <a:t>Lecture</a:t>
            </a:r>
            <a:endParaRPr lang="fr-FR" sz="1200" dirty="0">
              <a:effectLst/>
              <a:ea typeface="ＭＳ 明朝"/>
              <a:cs typeface="Times New Roman"/>
            </a:endParaRPr>
          </a:p>
        </p:txBody>
      </p:sp>
      <p:sp>
        <p:nvSpPr>
          <p:cNvPr id="9" name="ZoneTexte 8"/>
          <p:cNvSpPr txBox="1"/>
          <p:nvPr/>
        </p:nvSpPr>
        <p:spPr>
          <a:xfrm>
            <a:off x="25489" y="2298286"/>
            <a:ext cx="6814979" cy="1323439"/>
          </a:xfrm>
          <a:prstGeom prst="rect">
            <a:avLst/>
          </a:prstGeom>
          <a:noFill/>
        </p:spPr>
        <p:txBody>
          <a:bodyPr wrap="square" rtlCol="0">
            <a:spAutoFit/>
          </a:bodyPr>
          <a:lstStyle/>
          <a:p>
            <a:r>
              <a:rPr lang="fr-FR" sz="1400" b="1" dirty="0">
                <a:latin typeface="Comic Sans MS"/>
                <a:cs typeface="Comic Sans MS"/>
              </a:rPr>
              <a:t>2</a:t>
            </a:r>
            <a:r>
              <a:rPr lang="fr-FR" sz="1400" b="1" dirty="0" smtClean="0">
                <a:latin typeface="Comic Sans MS"/>
                <a:cs typeface="Comic Sans MS"/>
              </a:rPr>
              <a:t>. </a:t>
            </a:r>
            <a:r>
              <a:rPr lang="fr-FR" sz="4000" dirty="0">
                <a:latin typeface="Picto Moustache"/>
                <a:cs typeface="Picto Moustache"/>
              </a:rPr>
              <a:t>p</a:t>
            </a:r>
            <a:r>
              <a:rPr lang="fr-FR" sz="1400"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²dan$ ²le ²tableau :</a:t>
            </a:r>
          </a:p>
          <a:p>
            <a:pPr algn="ctr"/>
            <a:r>
              <a:rPr lang="fr-FR" sz="2000" dirty="0" smtClean="0">
                <a:latin typeface="Cursivestandard"/>
                <a:cs typeface="Cursivestandard"/>
              </a:rPr>
              <a:t>²chaud, </a:t>
            </a:r>
            <a:r>
              <a:rPr lang="fr-FR" sz="2000" dirty="0">
                <a:latin typeface="Cursivestandard"/>
                <a:cs typeface="Cursivestandard"/>
              </a:rPr>
              <a:t>²</a:t>
            </a:r>
            <a:r>
              <a:rPr lang="fr-FR" sz="2000" dirty="0" smtClean="0">
                <a:latin typeface="Cursivestandard"/>
                <a:cs typeface="Cursivestandard"/>
              </a:rPr>
              <a:t>une vache, ²</a:t>
            </a:r>
            <a:r>
              <a:rPr lang="fr-FR" sz="2000" dirty="0">
                <a:latin typeface="Cursivestandard"/>
                <a:cs typeface="Cursivestandard"/>
              </a:rPr>
              <a:t>une </a:t>
            </a:r>
            <a:r>
              <a:rPr lang="fr-FR" sz="2000" dirty="0" smtClean="0">
                <a:latin typeface="Cursivestandard"/>
                <a:cs typeface="Cursivestandard"/>
              </a:rPr>
              <a:t>²histoire, ²un ²éléphant, ²la marche, ²dehor$, ²changer, ²un ²dauphin, </a:t>
            </a:r>
            <a:r>
              <a:rPr lang="fr-FR" sz="2000" dirty="0">
                <a:latin typeface="Cursivestandard"/>
                <a:cs typeface="Cursivestandard"/>
              </a:rPr>
              <a:t>²</a:t>
            </a:r>
            <a:r>
              <a:rPr lang="fr-FR" sz="2000" dirty="0" smtClean="0">
                <a:latin typeface="Cursivestandard"/>
                <a:cs typeface="Cursivestandard"/>
              </a:rPr>
              <a:t>un ²rhume, ²le ²hibou, </a:t>
            </a:r>
            <a:r>
              <a:rPr lang="fr-FR" sz="2000" dirty="0">
                <a:latin typeface="Cursivestandard"/>
                <a:cs typeface="Cursivestandard"/>
              </a:rPr>
              <a:t>²</a:t>
            </a:r>
            <a:r>
              <a:rPr lang="fr-FR" sz="2000" dirty="0" smtClean="0">
                <a:latin typeface="Cursivestandard"/>
                <a:cs typeface="Cursivestandard"/>
              </a:rPr>
              <a:t>un ²phare</a:t>
            </a:r>
            <a:r>
              <a:rPr lang="fr-FR" sz="2000" dirty="0">
                <a:latin typeface="Cursivestandard"/>
                <a:cs typeface="Cursivestandard"/>
              </a:rPr>
              <a:t>, ²la ²photo</a:t>
            </a:r>
            <a:endParaRPr lang="fr-FR" sz="2000" dirty="0">
              <a:latin typeface="Comic Sans MS"/>
              <a:cs typeface="Comic Sans MS"/>
            </a:endParaRPr>
          </a:p>
        </p:txBody>
      </p:sp>
      <p:graphicFrame>
        <p:nvGraphicFramePr>
          <p:cNvPr id="10" name="Tableau 9"/>
          <p:cNvGraphicFramePr>
            <a:graphicFrameLocks noGrp="1"/>
          </p:cNvGraphicFramePr>
          <p:nvPr>
            <p:extLst>
              <p:ext uri="{D42A27DB-BD31-4B8C-83A1-F6EECF244321}">
                <p14:modId xmlns:p14="http://schemas.microsoft.com/office/powerpoint/2010/main" val="1280953376"/>
              </p:ext>
            </p:extLst>
          </p:nvPr>
        </p:nvGraphicFramePr>
        <p:xfrm>
          <a:off x="109542" y="3711266"/>
          <a:ext cx="6659127" cy="1689491"/>
        </p:xfrm>
        <a:graphic>
          <a:graphicData uri="http://schemas.openxmlformats.org/drawingml/2006/table">
            <a:tbl>
              <a:tblPr firstRow="1" bandRow="1">
                <a:tableStyleId>{5940675A-B579-460E-94D1-54222C63F5DA}</a:tableStyleId>
              </a:tblPr>
              <a:tblGrid>
                <a:gridCol w="2219709"/>
                <a:gridCol w="2219709"/>
                <a:gridCol w="2219709"/>
              </a:tblGrid>
              <a:tr h="31789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400" dirty="0" smtClean="0">
                          <a:cs typeface="Cursivestandard"/>
                        </a:rPr>
                        <a:t> [∫]</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400" dirty="0" smtClean="0">
                          <a:cs typeface="Cursivestandard"/>
                        </a:rPr>
                        <a:t>[f] </a:t>
                      </a:r>
                      <a:endParaRPr lang="fr-FR" sz="1400" dirty="0" smtClean="0">
                        <a:latin typeface="Script Ecole 2"/>
                        <a:cs typeface="Script Ecole 2"/>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400" dirty="0" smtClean="0">
                        <a:cs typeface="Cursivestandard"/>
                      </a:endParaRPr>
                    </a:p>
                  </a:txBody>
                  <a:tcPr anchor="ctr"/>
                </a:tc>
              </a:tr>
              <a:tr h="1100666">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200" dirty="0" smtClean="0">
                          <a:solidFill>
                            <a:srgbClr val="A6A6A6"/>
                          </a:solidFill>
                          <a:latin typeface="Cursivestandard"/>
                          <a:cs typeface="Cursivestandard"/>
                        </a:rPr>
                        <a:t>______________________</a:t>
                      </a:r>
                      <a:endParaRPr lang="fr-FR" sz="1400" dirty="0" smtClean="0">
                        <a:solidFill>
                          <a:srgbClr val="A6A6A6"/>
                        </a:solidFill>
                        <a:latin typeface="Cursivestandard"/>
                        <a:cs typeface="Cursivestandard"/>
                      </a:endParaRP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txBody>
                  <a:tcPr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_________________________________________________________</a:t>
                      </a:r>
                    </a:p>
                  </a:txBody>
                  <a:tcPr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_____________________________________</a:t>
                      </a:r>
                    </a:p>
                    <a:p>
                      <a:pPr marL="0" marR="0" indent="0" algn="ctr" defTabSz="457200" rtl="0" eaLnBrk="1" fontAlgn="auto" latinLnBrk="0" hangingPunct="1">
                        <a:lnSpc>
                          <a:spcPct val="150000"/>
                        </a:lnSpc>
                        <a:spcBef>
                          <a:spcPts val="0"/>
                        </a:spcBef>
                        <a:spcAft>
                          <a:spcPts val="0"/>
                        </a:spcAft>
                        <a:buClrTx/>
                        <a:buSzTx/>
                        <a:buFontTx/>
                        <a:buNone/>
                        <a:tabLst/>
                        <a:defRPr/>
                      </a:pPr>
                      <a:r>
                        <a:rPr lang="fr-FR" sz="1400" dirty="0" smtClean="0">
                          <a:solidFill>
                            <a:srgbClr val="A6A6A6"/>
                          </a:solidFill>
                          <a:latin typeface="Cursivestandard"/>
                          <a:cs typeface="Cursivestandard"/>
                        </a:rPr>
                        <a:t>___________________</a:t>
                      </a:r>
                    </a:p>
                  </a:txBody>
                  <a:tcPr anchor="ctr"/>
                </a:tc>
              </a:tr>
            </a:tbl>
          </a:graphicData>
        </a:graphic>
      </p:graphicFrame>
      <p:pic>
        <p:nvPicPr>
          <p:cNvPr id="23" name="Image 22"/>
          <p:cNvPicPr>
            <a:picLocks noChangeAspect="1"/>
          </p:cNvPicPr>
          <p:nvPr/>
        </p:nvPicPr>
        <p:blipFill rotWithShape="1">
          <a:blip r:embed="rId2">
            <a:duotone>
              <a:schemeClr val="bg2">
                <a:shade val="45000"/>
                <a:satMod val="135000"/>
              </a:schemeClr>
              <a:prstClr val="white"/>
            </a:duotone>
          </a:blip>
          <a:srcRect t="22647" r="792" b="9271"/>
          <a:stretch/>
        </p:blipFill>
        <p:spPr>
          <a:xfrm>
            <a:off x="33868" y="7992535"/>
            <a:ext cx="6803720" cy="1989668"/>
          </a:xfrm>
          <a:prstGeom prst="rect">
            <a:avLst/>
          </a:prstGeom>
        </p:spPr>
      </p:pic>
      <p:sp>
        <p:nvSpPr>
          <p:cNvPr id="22" name="ZoneTexte 21"/>
          <p:cNvSpPr txBox="1"/>
          <p:nvPr/>
        </p:nvSpPr>
        <p:spPr>
          <a:xfrm>
            <a:off x="33869" y="7349072"/>
            <a:ext cx="6824132" cy="2410916"/>
          </a:xfrm>
          <a:prstGeom prst="rect">
            <a:avLst/>
          </a:prstGeom>
          <a:noFill/>
        </p:spPr>
        <p:txBody>
          <a:bodyPr wrap="square" rtlCol="0">
            <a:spAutoFit/>
          </a:bodyPr>
          <a:lstStyle/>
          <a:p>
            <a:r>
              <a:rPr lang="fr-FR" sz="1400" b="1" dirty="0">
                <a:latin typeface="Comic Sans MS"/>
                <a:cs typeface="Comic Sans MS"/>
              </a:rPr>
              <a:t>4</a:t>
            </a:r>
            <a:r>
              <a:rPr lang="fr-FR" sz="1400" b="1" dirty="0" smtClean="0">
                <a:latin typeface="Comic Sans MS"/>
                <a:cs typeface="Comic Sans MS"/>
              </a:rPr>
              <a:t>. </a:t>
            </a:r>
            <a:r>
              <a:rPr lang="fr-FR" sz="4000" dirty="0" smtClean="0">
                <a:latin typeface="Picto Moustache"/>
                <a:cs typeface="Picto Moustache"/>
              </a:rPr>
              <a:t>p</a:t>
            </a:r>
            <a:r>
              <a:rPr lang="fr-FR" dirty="0" smtClean="0">
                <a:latin typeface="Picto Moustache"/>
                <a:cs typeface="Picto Moustache"/>
              </a:rPr>
              <a:t> </a:t>
            </a:r>
            <a:r>
              <a:rPr lang="fr-FR" sz="1400" b="1" dirty="0" smtClean="0">
                <a:latin typeface="Comic Sans MS"/>
                <a:cs typeface="Comic Sans MS"/>
              </a:rPr>
              <a:t>Ecris </a:t>
            </a:r>
            <a:r>
              <a:rPr lang="fr-FR" sz="1400" dirty="0" smtClean="0">
                <a:latin typeface="Cursivestandard"/>
                <a:cs typeface="Cursivestandard"/>
              </a:rPr>
              <a:t>²le mot ²qui ²complète ²chaque </a:t>
            </a:r>
            <a:r>
              <a:rPr lang="fr-FR" sz="1400" dirty="0">
                <a:latin typeface="Cursivestandard"/>
                <a:cs typeface="Cursivestandard"/>
              </a:rPr>
              <a:t>²</a:t>
            </a:r>
            <a:r>
              <a:rPr lang="fr-FR" sz="1400" dirty="0" smtClean="0">
                <a:latin typeface="Cursivestandard"/>
                <a:cs typeface="Cursivestandard"/>
              </a:rPr>
              <a:t>phrase </a:t>
            </a:r>
            <a:r>
              <a:rPr lang="fr-FR" sz="1400" dirty="0">
                <a:latin typeface="Cursivestandard"/>
                <a:cs typeface="Cursivestandard"/>
              </a:rPr>
              <a:t>: </a:t>
            </a:r>
            <a:r>
              <a:rPr lang="fr-FR" dirty="0" smtClean="0">
                <a:latin typeface="Cursivestandard"/>
                <a:cs typeface="Cursivestandard"/>
              </a:rPr>
              <a:t>²thé, ²habit$</a:t>
            </a:r>
            <a:r>
              <a:rPr lang="fr-FR" dirty="0">
                <a:latin typeface="Cursivestandard"/>
                <a:cs typeface="Cursivestandard"/>
              </a:rPr>
              <a:t>, ²chanter, ²phare</a:t>
            </a:r>
            <a:endParaRPr lang="fr-FR" sz="1400" b="1" dirty="0">
              <a:latin typeface="Cursivestandard"/>
              <a:cs typeface="Cursivestandard"/>
            </a:endParaRPr>
          </a:p>
          <a:p>
            <a:pPr>
              <a:lnSpc>
                <a:spcPct val="140000"/>
              </a:lnSpc>
            </a:pPr>
            <a:r>
              <a:rPr lang="fr-FR" sz="2000" dirty="0" smtClean="0">
                <a:latin typeface="Cursivestandard"/>
                <a:cs typeface="Cursivestandard"/>
              </a:rPr>
              <a:t>	 </a:t>
            </a:r>
            <a:r>
              <a:rPr lang="fr-FR" sz="2000" dirty="0" err="1" smtClean="0">
                <a:latin typeface="Script Ecole 2"/>
                <a:cs typeface="Script Ecole 2"/>
              </a:rPr>
              <a:t>L</a:t>
            </a:r>
            <a:r>
              <a:rPr lang="fr-FR" sz="2000" dirty="0" err="1" smtClean="0">
                <a:latin typeface="Cursivestandard"/>
                <a:cs typeface="Cursivestandard"/>
              </a:rPr>
              <a:t>oui</a:t>
            </a:r>
            <a:r>
              <a:rPr lang="fr-FR" sz="2000" dirty="0" smtClean="0">
                <a:latin typeface="Cursivestandard"/>
                <a:cs typeface="Cursivestandard"/>
              </a:rPr>
              <a:t>$ va                ²pour </a:t>
            </a:r>
            <a:r>
              <a:rPr lang="fr-FR" sz="2000" dirty="0">
                <a:latin typeface="Cursivestandard"/>
                <a:cs typeface="Cursivestandard"/>
              </a:rPr>
              <a:t>²</a:t>
            </a:r>
            <a:r>
              <a:rPr lang="fr-FR" sz="2000" dirty="0" smtClean="0">
                <a:latin typeface="Cursivestandard"/>
                <a:cs typeface="Cursivestandard"/>
              </a:rPr>
              <a:t>la ²fête ²</a:t>
            </a:r>
            <a:r>
              <a:rPr lang="fr-FR" sz="2000" dirty="0">
                <a:latin typeface="Cursivestandard"/>
                <a:cs typeface="Cursivestandard"/>
              </a:rPr>
              <a:t>d</a:t>
            </a:r>
            <a:r>
              <a:rPr lang="fr-FR" sz="2000" dirty="0" smtClean="0">
                <a:latin typeface="Cursivestandard"/>
                <a:cs typeface="Cursivestandard"/>
              </a:rPr>
              <a:t>e ²la musique.</a:t>
            </a:r>
          </a:p>
          <a:p>
            <a:pPr>
              <a:lnSpc>
                <a:spcPct val="140000"/>
              </a:lnSpc>
            </a:pPr>
            <a:r>
              <a:rPr lang="fr-FR" sz="2000" dirty="0" smtClean="0">
                <a:latin typeface="Cursivestandard"/>
                <a:cs typeface="Cursivestandard"/>
              </a:rPr>
              <a:t>	 </a:t>
            </a:r>
            <a:r>
              <a:rPr lang="fr-FR" sz="2000" dirty="0" smtClean="0">
                <a:latin typeface="Script Ecole 2"/>
                <a:cs typeface="Script Ecole 2"/>
              </a:rPr>
              <a:t>M</a:t>
            </a:r>
            <a:r>
              <a:rPr lang="fr-FR" sz="2000" dirty="0" smtClean="0">
                <a:latin typeface="Cursivestandard"/>
                <a:cs typeface="Cursivestandard"/>
              </a:rPr>
              <a:t>²amie ²</a:t>
            </a:r>
            <a:r>
              <a:rPr lang="fr-FR" sz="2000" dirty="0">
                <a:latin typeface="Cursivestandard"/>
                <a:cs typeface="Cursivestandard"/>
              </a:rPr>
              <a:t>boit ²toujour$ ²du                 </a:t>
            </a:r>
            <a:r>
              <a:rPr lang="fr-FR" sz="2000" dirty="0" smtClean="0">
                <a:latin typeface="Cursivestandard"/>
                <a:cs typeface="Cursivestandard"/>
              </a:rPr>
              <a:t>²à </a:t>
            </a:r>
            <a:r>
              <a:rPr lang="fr-FR" sz="2000" dirty="0">
                <a:latin typeface="Cursivestandard"/>
                <a:cs typeface="Cursivestandard"/>
              </a:rPr>
              <a:t>17 ²heure</a:t>
            </a:r>
            <a:r>
              <a:rPr lang="fr-FR" sz="2000" dirty="0" smtClean="0">
                <a:latin typeface="Cursivestandard"/>
                <a:cs typeface="Cursivestandard"/>
              </a:rPr>
              <a:t>$ .</a:t>
            </a:r>
          </a:p>
          <a:p>
            <a:pPr>
              <a:lnSpc>
                <a:spcPct val="140000"/>
              </a:lnSpc>
            </a:pPr>
            <a:r>
              <a:rPr lang="fr-FR" sz="2000" dirty="0" smtClean="0">
                <a:latin typeface="Cursivestandard"/>
                <a:cs typeface="Cursivestandard"/>
              </a:rPr>
              <a:t>	 </a:t>
            </a:r>
            <a:r>
              <a:rPr lang="fr-FR" sz="2000" dirty="0" smtClean="0">
                <a:latin typeface="Script Ecole 2"/>
                <a:cs typeface="Script Ecole 2"/>
              </a:rPr>
              <a:t>L</a:t>
            </a:r>
            <a:r>
              <a:rPr lang="fr-FR" sz="2000" dirty="0" smtClean="0">
                <a:latin typeface="Cursivestandard"/>
                <a:cs typeface="Cursivestandard"/>
              </a:rPr>
              <a:t>a voiture ²</a:t>
            </a:r>
            <a:r>
              <a:rPr lang="fr-FR" sz="2000" dirty="0">
                <a:latin typeface="Cursivestandard"/>
                <a:cs typeface="Cursivestandard"/>
              </a:rPr>
              <a:t>a</a:t>
            </a:r>
            <a:r>
              <a:rPr lang="fr-FR" sz="2000" dirty="0" smtClean="0">
                <a:latin typeface="Cursivestandard"/>
                <a:cs typeface="Cursivestandard"/>
              </a:rPr>
              <a:t> ²un                ²cassé.</a:t>
            </a:r>
          </a:p>
          <a:p>
            <a:pPr>
              <a:lnSpc>
                <a:spcPct val="140000"/>
              </a:lnSpc>
            </a:pPr>
            <a:r>
              <a:rPr lang="fr-FR" sz="2000" dirty="0" smtClean="0">
                <a:latin typeface="Cursivestandard"/>
                <a:cs typeface="Cursivestandard"/>
              </a:rPr>
              <a:t>	 </a:t>
            </a:r>
            <a:r>
              <a:rPr lang="fr-FR" sz="2000" dirty="0" err="1" smtClean="0">
                <a:latin typeface="Script Ecole 2"/>
                <a:cs typeface="Script Ecole 2"/>
              </a:rPr>
              <a:t>T</a:t>
            </a:r>
            <a:r>
              <a:rPr lang="fr-FR" sz="2000" dirty="0" err="1" smtClean="0">
                <a:latin typeface="Cursivestandard"/>
                <a:cs typeface="Cursivestandard"/>
              </a:rPr>
              <a:t>homa</a:t>
            </a:r>
            <a:r>
              <a:rPr lang="fr-FR" sz="2000" dirty="0" smtClean="0">
                <a:latin typeface="Cursivestandard"/>
                <a:cs typeface="Cursivestandard"/>
              </a:rPr>
              <a:t>$ ²enfile </a:t>
            </a:r>
            <a:r>
              <a:rPr lang="fr-FR" sz="2000" dirty="0">
                <a:latin typeface="Cursivestandard"/>
                <a:cs typeface="Cursivestandard"/>
              </a:rPr>
              <a:t>vite ²</a:t>
            </a:r>
            <a:r>
              <a:rPr lang="fr-FR" sz="2000" dirty="0" smtClean="0">
                <a:latin typeface="Cursivestandard"/>
                <a:cs typeface="Cursivestandard"/>
              </a:rPr>
              <a:t>se$</a:t>
            </a:r>
            <a:r>
              <a:rPr lang="fr-FR" sz="2000" dirty="0">
                <a:latin typeface="Cursivestandard"/>
                <a:cs typeface="Cursivestandard"/>
              </a:rPr>
              <a:t>             ²avant ²de ²partir</a:t>
            </a:r>
            <a:r>
              <a:rPr lang="fr-FR" sz="2000" dirty="0" smtClean="0">
                <a:latin typeface="Cursivestandard"/>
                <a:cs typeface="Cursivestandard"/>
              </a:rPr>
              <a:t>.</a:t>
            </a:r>
            <a:endParaRPr lang="fr-FR" sz="2800" dirty="0">
              <a:latin typeface="Comic Sans MS"/>
              <a:cs typeface="Comic Sans MS"/>
            </a:endParaRPr>
          </a:p>
        </p:txBody>
      </p:sp>
      <p:pic>
        <p:nvPicPr>
          <p:cNvPr id="39" name="Image 38"/>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879456" y="3728200"/>
            <a:ext cx="215500" cy="290715"/>
          </a:xfrm>
          <a:prstGeom prst="rect">
            <a:avLst/>
          </a:prstGeom>
        </p:spPr>
      </p:pic>
      <p:pic>
        <p:nvPicPr>
          <p:cNvPr id="45" name="Image 44"/>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3080789" y="3728200"/>
            <a:ext cx="215500" cy="290715"/>
          </a:xfrm>
          <a:prstGeom prst="rect">
            <a:avLst/>
          </a:prstGeom>
        </p:spPr>
      </p:pic>
      <p:sp>
        <p:nvSpPr>
          <p:cNvPr id="49" name="ZoneTexte 48"/>
          <p:cNvSpPr txBox="1"/>
          <p:nvPr/>
        </p:nvSpPr>
        <p:spPr>
          <a:xfrm>
            <a:off x="1" y="451980"/>
            <a:ext cx="6708122" cy="923330"/>
          </a:xfrm>
          <a:prstGeom prst="rect">
            <a:avLst/>
          </a:prstGeom>
          <a:noFill/>
        </p:spPr>
        <p:txBody>
          <a:bodyPr wrap="square" rtlCol="0">
            <a:spAutoFit/>
          </a:bodyPr>
          <a:lstStyle/>
          <a:p>
            <a:r>
              <a:rPr lang="fr-FR" sz="1400" b="1" dirty="0">
                <a:latin typeface="Comic Sans MS"/>
                <a:cs typeface="Comic Sans MS"/>
              </a:rPr>
              <a:t>1</a:t>
            </a:r>
            <a:r>
              <a:rPr lang="fr-FR" sz="1400" b="1" dirty="0" smtClean="0">
                <a:latin typeface="Comic Sans MS"/>
                <a:cs typeface="Comic Sans MS"/>
              </a:rPr>
              <a:t>. </a:t>
            </a:r>
            <a:r>
              <a:rPr lang="fr-FR" sz="4000" dirty="0" smtClean="0">
                <a:latin typeface="Picto Moustache"/>
                <a:cs typeface="Picto Moustache"/>
              </a:rPr>
              <a:t>j</a:t>
            </a:r>
            <a:r>
              <a:rPr lang="fr-FR" sz="1400" dirty="0" smtClean="0">
                <a:latin typeface="Picto Moustache"/>
                <a:cs typeface="Picto Moustache"/>
              </a:rPr>
              <a:t> </a:t>
            </a:r>
            <a:r>
              <a:rPr lang="fr-FR" sz="1400" b="1" dirty="0" smtClean="0">
                <a:latin typeface="Comic Sans MS"/>
                <a:cs typeface="Comic Sans MS"/>
              </a:rPr>
              <a:t>Colorie </a:t>
            </a:r>
            <a:r>
              <a:rPr lang="fr-FR" sz="1400" dirty="0" smtClean="0">
                <a:latin typeface="Cursivestandard"/>
                <a:cs typeface="Cursivestandard"/>
              </a:rPr>
              <a:t>²en </a:t>
            </a:r>
            <a:r>
              <a:rPr lang="fr-FR" sz="1400" dirty="0">
                <a:solidFill>
                  <a:srgbClr val="3366FF"/>
                </a:solidFill>
                <a:latin typeface="Cursivestandard"/>
                <a:cs typeface="Cursivestandard"/>
              </a:rPr>
              <a:t>²</a:t>
            </a:r>
            <a:r>
              <a:rPr lang="fr-FR" sz="1400" dirty="0" smtClean="0">
                <a:solidFill>
                  <a:srgbClr val="3366FF"/>
                </a:solidFill>
                <a:latin typeface="Cursivestandard"/>
                <a:cs typeface="Cursivestandard"/>
              </a:rPr>
              <a:t>bleu </a:t>
            </a:r>
            <a:r>
              <a:rPr lang="fr-FR" sz="1400" dirty="0">
                <a:latin typeface="Cursivestandard"/>
                <a:cs typeface="Cursivestandard"/>
              </a:rPr>
              <a:t>²</a:t>
            </a:r>
            <a:r>
              <a:rPr lang="fr-FR" sz="1400" dirty="0" smtClean="0">
                <a:latin typeface="Cursivestandard"/>
                <a:cs typeface="Cursivestandard"/>
              </a:rPr>
              <a:t>le$ </a:t>
            </a:r>
            <a:r>
              <a:rPr lang="fr-FR" sz="1400" dirty="0">
                <a:latin typeface="Cursivestandard"/>
                <a:cs typeface="Cursivestandard"/>
              </a:rPr>
              <a:t>²</a:t>
            </a:r>
            <a:r>
              <a:rPr lang="fr-FR" sz="1400" dirty="0" smtClean="0">
                <a:latin typeface="Cursivestandard"/>
                <a:cs typeface="Cursivestandard"/>
              </a:rPr>
              <a:t>syllabe$ </a:t>
            </a:r>
            <a:r>
              <a:rPr lang="fr-FR" sz="1400" dirty="0">
                <a:latin typeface="Cursivestandard"/>
                <a:cs typeface="Cursivestandard"/>
              </a:rPr>
              <a:t>²</a:t>
            </a:r>
            <a:r>
              <a:rPr lang="fr-FR" sz="1400" dirty="0" smtClean="0">
                <a:latin typeface="Cursivestandard"/>
                <a:cs typeface="Cursivestandard"/>
              </a:rPr>
              <a:t>où </a:t>
            </a:r>
            <a:r>
              <a:rPr lang="fr-FR" sz="1400" dirty="0">
                <a:latin typeface="Cursivestandard"/>
                <a:cs typeface="Cursivestandard"/>
              </a:rPr>
              <a:t>²</a:t>
            </a:r>
            <a:r>
              <a:rPr lang="fr-FR" sz="1400" dirty="0" smtClean="0">
                <a:latin typeface="Cursivestandard"/>
                <a:cs typeface="Cursivestandard"/>
              </a:rPr>
              <a:t>on </a:t>
            </a:r>
            <a:r>
              <a:rPr lang="fr-FR" sz="1400" dirty="0">
                <a:latin typeface="Cursivestandard"/>
                <a:cs typeface="Cursivestandard"/>
              </a:rPr>
              <a:t>²</a:t>
            </a:r>
            <a:r>
              <a:rPr lang="fr-FR" sz="1400" dirty="0" smtClean="0">
                <a:latin typeface="Cursivestandard"/>
                <a:cs typeface="Cursivestandard"/>
              </a:rPr>
              <a:t>entend </a:t>
            </a:r>
            <a:r>
              <a:rPr lang="fr-FR" sz="1400" dirty="0" smtClean="0">
                <a:cs typeface="Cursivestandard"/>
              </a:rPr>
              <a: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en </a:t>
            </a:r>
            <a:r>
              <a:rPr lang="fr-FR" sz="1400" dirty="0" smtClean="0">
                <a:solidFill>
                  <a:srgbClr val="008000"/>
                </a:solidFill>
                <a:latin typeface="Cursivestandard"/>
                <a:cs typeface="Cursivestandard"/>
              </a:rPr>
              <a:t>vert </a:t>
            </a:r>
            <a:r>
              <a:rPr lang="fr-FR" sz="1400" dirty="0" smtClean="0">
                <a:latin typeface="Cursivestandard"/>
                <a:cs typeface="Cursivestandard"/>
              </a:rPr>
              <a:t>²le$ </a:t>
            </a:r>
            <a:r>
              <a:rPr lang="fr-FR" sz="1400" dirty="0">
                <a:latin typeface="Cursivestandard"/>
                <a:cs typeface="Cursivestandard"/>
              </a:rPr>
              <a:t>²</a:t>
            </a:r>
            <a:r>
              <a:rPr lang="fr-FR" sz="1400" dirty="0" smtClean="0">
                <a:latin typeface="Cursivestandard"/>
                <a:cs typeface="Cursivestandard"/>
              </a:rPr>
              <a:t>syllabe$ </a:t>
            </a:r>
            <a:r>
              <a:rPr lang="fr-FR" sz="1400" dirty="0">
                <a:latin typeface="Cursivestandard"/>
                <a:cs typeface="Cursivestandard"/>
              </a:rPr>
              <a:t>²</a:t>
            </a:r>
            <a:r>
              <a:rPr lang="fr-FR" sz="1400" dirty="0" smtClean="0">
                <a:latin typeface="Cursivestandard"/>
                <a:cs typeface="Cursivestandard"/>
              </a:rPr>
              <a:t>où </a:t>
            </a:r>
            <a:r>
              <a:rPr lang="fr-FR" sz="1400" dirty="0">
                <a:latin typeface="Cursivestandard"/>
                <a:cs typeface="Cursivestandard"/>
              </a:rPr>
              <a:t>²</a:t>
            </a:r>
            <a:r>
              <a:rPr lang="fr-FR" sz="1400" dirty="0" smtClean="0">
                <a:latin typeface="Cursivestandard"/>
                <a:cs typeface="Cursivestandard"/>
              </a:rPr>
              <a:t>on </a:t>
            </a:r>
            <a:r>
              <a:rPr lang="fr-FR" sz="1400" dirty="0">
                <a:latin typeface="Cursivestandard"/>
                <a:cs typeface="Cursivestandard"/>
              </a:rPr>
              <a:t>²</a:t>
            </a:r>
            <a:r>
              <a:rPr lang="fr-FR" sz="1400" dirty="0" smtClean="0">
                <a:latin typeface="Cursivestandard"/>
                <a:cs typeface="Cursivestandard"/>
              </a:rPr>
              <a:t>entend </a:t>
            </a:r>
            <a:r>
              <a:rPr lang="fr-FR" sz="1400" dirty="0" smtClean="0">
                <a:cs typeface="Cursivestandard"/>
              </a:rPr>
              <a:t>[</a:t>
            </a:r>
            <a:r>
              <a:rPr lang="fr-FR" sz="1400" dirty="0">
                <a:cs typeface="Cursivestandard"/>
              </a:rPr>
              <a:t>f</a:t>
            </a:r>
            <a:r>
              <a:rPr lang="fr-FR" sz="1400" dirty="0" smtClean="0">
                <a:cs typeface="Cursivestandard"/>
              </a:rPr>
              <a: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et </a:t>
            </a:r>
            <a:r>
              <a:rPr lang="fr-FR" sz="1400" dirty="0">
                <a:latin typeface="Cursivestandard"/>
                <a:cs typeface="Cursivestandard"/>
              </a:rPr>
              <a:t>²</a:t>
            </a:r>
            <a:r>
              <a:rPr lang="fr-FR" sz="1400" dirty="0" smtClean="0">
                <a:latin typeface="Cursivestandard"/>
                <a:cs typeface="Cursivestandard"/>
              </a:rPr>
              <a:t>en </a:t>
            </a:r>
            <a:r>
              <a:rPr lang="fr-FR" sz="1400" dirty="0">
                <a:solidFill>
                  <a:srgbClr val="FF0000"/>
                </a:solidFill>
                <a:latin typeface="Cursivestandard"/>
                <a:cs typeface="Cursivestandard"/>
              </a:rPr>
              <a:t>²</a:t>
            </a:r>
            <a:r>
              <a:rPr lang="fr-FR" sz="1400" dirty="0" smtClean="0">
                <a:solidFill>
                  <a:srgbClr val="FF0000"/>
                </a:solidFill>
                <a:latin typeface="Cursivestandard"/>
                <a:cs typeface="Cursivestandard"/>
              </a:rPr>
              <a:t>rouge</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le$ </a:t>
            </a:r>
            <a:r>
              <a:rPr lang="fr-FR" sz="1400" dirty="0">
                <a:latin typeface="Cursivestandard"/>
                <a:cs typeface="Cursivestandard"/>
              </a:rPr>
              <a:t>²</a:t>
            </a:r>
            <a:r>
              <a:rPr lang="fr-FR" sz="1400" dirty="0" smtClean="0">
                <a:latin typeface="Cursivestandard"/>
                <a:cs typeface="Cursivestandard"/>
              </a:rPr>
              <a:t>syllabe$ </a:t>
            </a:r>
            <a:r>
              <a:rPr lang="fr-FR" sz="1400" dirty="0">
                <a:latin typeface="Cursivestandard"/>
                <a:cs typeface="Cursivestandard"/>
              </a:rPr>
              <a:t>²</a:t>
            </a:r>
            <a:r>
              <a:rPr lang="fr-FR" sz="1400" dirty="0" smtClean="0">
                <a:latin typeface="Cursivestandard"/>
                <a:cs typeface="Cursivestandard"/>
              </a:rPr>
              <a:t>où </a:t>
            </a:r>
            <a:r>
              <a:rPr lang="fr-FR" sz="1400" dirty="0">
                <a:latin typeface="Cursivestandard"/>
                <a:cs typeface="Cursivestandard"/>
              </a:rPr>
              <a:t>²</a:t>
            </a:r>
            <a:r>
              <a:rPr lang="fr-FR" sz="1400" dirty="0" smtClean="0">
                <a:latin typeface="Cursivestandard"/>
                <a:cs typeface="Cursivestandard"/>
              </a:rPr>
              <a:t>on n’²entend </a:t>
            </a:r>
            <a:r>
              <a:rPr lang="fr-FR" sz="1400" dirty="0">
                <a:latin typeface="Cursivestandard"/>
                <a:cs typeface="Cursivestandard"/>
              </a:rPr>
              <a:t>²pa$ ²le </a:t>
            </a:r>
            <a:r>
              <a:rPr lang="fr-FR" sz="1400" dirty="0" smtClean="0">
                <a:latin typeface="Script Ecole 2"/>
                <a:cs typeface="Script Ecole 2"/>
              </a:rPr>
              <a:t>h</a:t>
            </a:r>
            <a:r>
              <a:rPr lang="fr-FR" sz="1400" dirty="0" smtClean="0">
                <a:latin typeface="Cursivestandard"/>
                <a:cs typeface="Cursivestandard"/>
              </a:rPr>
              <a:t> : </a:t>
            </a:r>
            <a:endParaRPr lang="fr-FR" b="1" dirty="0">
              <a:latin typeface="Comic Sans MS"/>
              <a:cs typeface="Comic Sans MS"/>
            </a:endParaRPr>
          </a:p>
        </p:txBody>
      </p:sp>
      <p:graphicFrame>
        <p:nvGraphicFramePr>
          <p:cNvPr id="50" name="Tableau 49"/>
          <p:cNvGraphicFramePr>
            <a:graphicFrameLocks noGrp="1"/>
          </p:cNvGraphicFramePr>
          <p:nvPr>
            <p:extLst>
              <p:ext uri="{D42A27DB-BD31-4B8C-83A1-F6EECF244321}">
                <p14:modId xmlns:p14="http://schemas.microsoft.com/office/powerpoint/2010/main" val="4053641291"/>
              </p:ext>
            </p:extLst>
          </p:nvPr>
        </p:nvGraphicFramePr>
        <p:xfrm>
          <a:off x="109542" y="1519911"/>
          <a:ext cx="6612164" cy="853476"/>
        </p:xfrm>
        <a:graphic>
          <a:graphicData uri="http://schemas.openxmlformats.org/drawingml/2006/table">
            <a:tbl>
              <a:tblPr firstRow="1" bandRow="1">
                <a:tableStyleId>{5940675A-B579-460E-94D1-54222C63F5DA}</a:tableStyleId>
              </a:tblPr>
              <a:tblGrid>
                <a:gridCol w="508628"/>
                <a:gridCol w="508628"/>
                <a:gridCol w="508628"/>
                <a:gridCol w="508628"/>
                <a:gridCol w="508628"/>
                <a:gridCol w="508628"/>
                <a:gridCol w="508628"/>
                <a:gridCol w="508628"/>
                <a:gridCol w="508628"/>
                <a:gridCol w="508628"/>
                <a:gridCol w="508628"/>
                <a:gridCol w="508628"/>
                <a:gridCol w="508628"/>
              </a:tblGrid>
              <a:tr h="426738">
                <a:tc>
                  <a:txBody>
                    <a:bodyPr/>
                    <a:lstStyle/>
                    <a:p>
                      <a:pPr algn="ctr"/>
                      <a:r>
                        <a:rPr lang="fr-FR" dirty="0" smtClean="0"/>
                        <a:t>ha</a:t>
                      </a:r>
                      <a:endParaRPr lang="fr-FR" dirty="0"/>
                    </a:p>
                  </a:txBody>
                  <a:tcPr marL="0" marR="0" anchor="ctr">
                    <a:solidFill>
                      <a:schemeClr val="bg1"/>
                    </a:solidFill>
                  </a:tcPr>
                </a:tc>
                <a:tc>
                  <a:txBody>
                    <a:bodyPr/>
                    <a:lstStyle/>
                    <a:p>
                      <a:pPr algn="ctr"/>
                      <a:r>
                        <a:rPr lang="fr-FR" dirty="0" err="1" smtClean="0"/>
                        <a:t>cha</a:t>
                      </a:r>
                      <a:endParaRPr lang="fr-FR" dirty="0"/>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he</a:t>
                      </a:r>
                      <a:endParaRPr lang="fr-FR" dirty="0">
                        <a:latin typeface="Cursivestandard"/>
                        <a:cs typeface="Cursivestandard"/>
                      </a:endParaRPr>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phe</a:t>
                      </a:r>
                      <a:endParaRPr lang="fr-FR" dirty="0">
                        <a:latin typeface="Cursivestandard"/>
                        <a:cs typeface="Cursivestandard"/>
                      </a:endParaRPr>
                    </a:p>
                  </a:txBody>
                  <a:tcPr marL="0" marR="0" anchor="ctr">
                    <a:solidFill>
                      <a:schemeClr val="bg1"/>
                    </a:solidFill>
                  </a:tcPr>
                </a:tc>
                <a:tc>
                  <a:txBody>
                    <a:bodyPr/>
                    <a:lstStyle/>
                    <a:p>
                      <a:pPr algn="ctr"/>
                      <a:r>
                        <a:rPr lang="fr-FR" dirty="0" smtClean="0"/>
                        <a:t>ha</a:t>
                      </a:r>
                      <a:endParaRPr lang="fr-FR" dirty="0"/>
                    </a:p>
                  </a:txBody>
                  <a:tcPr marL="0" marR="0" anchor="ctr">
                    <a:solidFill>
                      <a:schemeClr val="bg1"/>
                    </a:solidFill>
                  </a:tcPr>
                </a:tc>
                <a:tc>
                  <a:txBody>
                    <a:bodyPr/>
                    <a:lstStyle/>
                    <a:p>
                      <a:pPr algn="ctr"/>
                      <a:r>
                        <a:rPr lang="fr-FR" dirty="0" smtClean="0">
                          <a:latin typeface="Script Ecole 2"/>
                          <a:cs typeface="Script Ecole 2"/>
                        </a:rPr>
                        <a:t>hi</a:t>
                      </a:r>
                      <a:endParaRPr lang="fr-FR" dirty="0">
                        <a:latin typeface="Script Ecole 2"/>
                        <a:cs typeface="Script Ecole 2"/>
                      </a:endParaRPr>
                    </a:p>
                  </a:txBody>
                  <a:tcPr marL="0" marR="0" anchor="ctr">
                    <a:solidFill>
                      <a:schemeClr val="bg1"/>
                    </a:solidFill>
                  </a:tcPr>
                </a:tc>
                <a:tc>
                  <a:txBody>
                    <a:bodyPr/>
                    <a:lstStyle/>
                    <a:p>
                      <a:pPr algn="ctr"/>
                      <a:r>
                        <a:rPr lang="fr-FR" dirty="0" err="1" smtClean="0"/>
                        <a:t>che</a:t>
                      </a:r>
                      <a:endParaRPr lang="fr-FR" dirty="0"/>
                    </a:p>
                  </a:txBody>
                  <a:tcPr marL="0" marR="0" anchor="ctr">
                    <a:solidFill>
                      <a:schemeClr val="bg1"/>
                    </a:solidFill>
                  </a:tcPr>
                </a:tc>
                <a:tc>
                  <a:txBody>
                    <a:bodyPr/>
                    <a:lstStyle/>
                    <a:p>
                      <a:pPr algn="ctr"/>
                      <a:r>
                        <a:rPr lang="fr-FR" dirty="0" smtClean="0"/>
                        <a:t>phi</a:t>
                      </a:r>
                      <a:endParaRPr lang="fr-FR" dirty="0"/>
                    </a:p>
                  </a:txBody>
                  <a:tcPr marL="0" marR="0" anchor="ctr">
                    <a:solidFill>
                      <a:schemeClr val="bg1"/>
                    </a:solidFill>
                  </a:tcPr>
                </a:tc>
                <a:tc>
                  <a:txBody>
                    <a:bodyPr/>
                    <a:lstStyle/>
                    <a:p>
                      <a:pPr algn="ctr"/>
                      <a:r>
                        <a:rPr lang="fr-FR" dirty="0" err="1" smtClean="0"/>
                        <a:t>phe</a:t>
                      </a:r>
                      <a:endParaRPr lang="fr-FR" dirty="0"/>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ko</a:t>
                      </a:r>
                      <a:endParaRPr lang="fr-FR" dirty="0">
                        <a:latin typeface="Cursivestandard"/>
                        <a:cs typeface="Cursivestandard"/>
                      </a:endParaRPr>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li</a:t>
                      </a:r>
                      <a:endParaRPr lang="fr-FR" dirty="0">
                        <a:latin typeface="Cursivestandard"/>
                        <a:cs typeface="Cursivestandard"/>
                      </a:endParaRPr>
                    </a:p>
                  </a:txBody>
                  <a:tcPr marL="0" marR="0" anchor="ctr">
                    <a:solidFill>
                      <a:schemeClr val="bg1"/>
                    </a:solidFill>
                  </a:tcPr>
                </a:tc>
                <a:tc>
                  <a:txBody>
                    <a:bodyPr/>
                    <a:lstStyle/>
                    <a:p>
                      <a:pPr algn="ctr"/>
                      <a:r>
                        <a:rPr lang="fr-FR" sz="1800" dirty="0" smtClean="0">
                          <a:latin typeface="Cursivestandard"/>
                          <a:cs typeface="Cursivestandard"/>
                        </a:rPr>
                        <a:t>²</a:t>
                      </a:r>
                      <a:r>
                        <a:rPr lang="fr-FR" dirty="0" smtClean="0">
                          <a:latin typeface="Cursivestandard"/>
                          <a:cs typeface="Cursivestandard"/>
                        </a:rPr>
                        <a:t>cho</a:t>
                      </a:r>
                      <a:endParaRPr lang="fr-FR" dirty="0">
                        <a:latin typeface="Cursivestandard"/>
                        <a:cs typeface="Cursivestandard"/>
                      </a:endParaRPr>
                    </a:p>
                  </a:txBody>
                  <a:tcPr marL="0" marR="0" anchor="ctr">
                    <a:solidFill>
                      <a:schemeClr val="bg1"/>
                    </a:solidFill>
                  </a:tcPr>
                </a:tc>
                <a:tc>
                  <a:txBody>
                    <a:bodyPr/>
                    <a:lstStyle/>
                    <a:p>
                      <a:pPr algn="ctr"/>
                      <a:r>
                        <a:rPr lang="fr-FR" dirty="0" smtClean="0"/>
                        <a:t>ha</a:t>
                      </a:r>
                      <a:endParaRPr lang="fr-FR" dirty="0"/>
                    </a:p>
                  </a:txBody>
                  <a:tcPr marL="0" marR="0" anchor="ctr">
                    <a:solidFill>
                      <a:schemeClr val="bg1"/>
                    </a:solidFill>
                  </a:tcPr>
                </a:tc>
              </a:tr>
              <a:tr h="426738">
                <a:tc>
                  <a:txBody>
                    <a:bodyPr/>
                    <a:lstStyle/>
                    <a:p>
                      <a:pPr algn="ctr"/>
                      <a:r>
                        <a:rPr lang="fr-FR" dirty="0" smtClean="0"/>
                        <a:t>HE</a:t>
                      </a:r>
                      <a:endParaRPr lang="fr-FR" dirty="0"/>
                    </a:p>
                  </a:txBody>
                  <a:tcPr marL="0" marR="0" anchor="ctr">
                    <a:solidFill>
                      <a:schemeClr val="bg1"/>
                    </a:solidFill>
                  </a:tcPr>
                </a:tc>
                <a:tc>
                  <a:txBody>
                    <a:bodyPr/>
                    <a:lstStyle/>
                    <a:p>
                      <a:pPr algn="ctr"/>
                      <a:r>
                        <a:rPr lang="fr-FR" dirty="0" err="1" smtClean="0">
                          <a:latin typeface="Script Ecole 2"/>
                          <a:cs typeface="Script Ecole 2"/>
                        </a:rPr>
                        <a:t>pha</a:t>
                      </a:r>
                      <a:endParaRPr lang="fr-FR" dirty="0">
                        <a:latin typeface="Script Ecole 2"/>
                        <a:cs typeface="Script Ecole 2"/>
                      </a:endParaRPr>
                    </a:p>
                  </a:txBody>
                  <a:tcPr marL="0" marR="0" anchor="ctr">
                    <a:solidFill>
                      <a:schemeClr val="bg1"/>
                    </a:solidFill>
                  </a:tcPr>
                </a:tc>
                <a:tc>
                  <a:txBody>
                    <a:bodyPr/>
                    <a:lstStyle/>
                    <a:p>
                      <a:pPr algn="ctr"/>
                      <a:r>
                        <a:rPr lang="fr-FR" dirty="0" smtClean="0">
                          <a:latin typeface="Script Ecole 2"/>
                          <a:cs typeface="Script Ecole 2"/>
                        </a:rPr>
                        <a:t>chi</a:t>
                      </a:r>
                      <a:endParaRPr lang="fr-FR" dirty="0">
                        <a:latin typeface="Script Ecole 2"/>
                        <a:cs typeface="Script Ecole 2"/>
                      </a:endParaRPr>
                    </a:p>
                  </a:txBody>
                  <a:tcPr marL="0" marR="0" anchor="ctr">
                    <a:solidFill>
                      <a:schemeClr val="bg1"/>
                    </a:solidFill>
                  </a:tcPr>
                </a:tc>
                <a:tc>
                  <a:txBody>
                    <a:bodyPr/>
                    <a:lstStyle/>
                    <a:p>
                      <a:pPr algn="ctr"/>
                      <a:r>
                        <a:rPr lang="fr-FR" dirty="0" smtClean="0">
                          <a:latin typeface="Cursivestandard"/>
                          <a:cs typeface="Cursivestandard"/>
                        </a:rPr>
                        <a:t>Hi</a:t>
                      </a:r>
                      <a:endParaRPr lang="fr-FR" dirty="0">
                        <a:latin typeface="Cursivestandard"/>
                        <a:cs typeface="Cursivestandard"/>
                      </a:endParaRPr>
                    </a:p>
                  </a:txBody>
                  <a:tcPr marL="0" marR="0" anchor="ctr">
                    <a:solidFill>
                      <a:schemeClr val="bg1"/>
                    </a:solidFill>
                  </a:tcPr>
                </a:tc>
                <a:tc>
                  <a:txBody>
                    <a:bodyPr/>
                    <a:lstStyle/>
                    <a:p>
                      <a:pPr algn="ctr"/>
                      <a:r>
                        <a:rPr lang="fr-FR" dirty="0" smtClean="0"/>
                        <a:t>ni</a:t>
                      </a:r>
                      <a:endParaRPr lang="fr-FR" dirty="0"/>
                    </a:p>
                  </a:txBody>
                  <a:tcPr marL="0" marR="0" anchor="ctr">
                    <a:solidFill>
                      <a:schemeClr val="bg1"/>
                    </a:solidFill>
                  </a:tcPr>
                </a:tc>
                <a:tc>
                  <a:txBody>
                    <a:bodyPr/>
                    <a:lstStyle/>
                    <a:p>
                      <a:pPr algn="ctr"/>
                      <a:r>
                        <a:rPr lang="fr-FR" sz="1800" dirty="0" smtClean="0">
                          <a:latin typeface="Cursivestandard"/>
                          <a:cs typeface="Cursivestandard"/>
                        </a:rPr>
                        <a:t>²ph</a:t>
                      </a:r>
                      <a:r>
                        <a:rPr lang="fr-FR" dirty="0" smtClean="0">
                          <a:latin typeface="Cursivestandard"/>
                          <a:cs typeface="Cursivestandard"/>
                        </a:rPr>
                        <a:t>e</a:t>
                      </a:r>
                      <a:endParaRPr lang="fr-FR" dirty="0">
                        <a:latin typeface="Cursivestandard"/>
                        <a:cs typeface="Cursivestandard"/>
                      </a:endParaRPr>
                    </a:p>
                  </a:txBody>
                  <a:tcPr marL="0" marR="0" anchor="ctr">
                    <a:solidFill>
                      <a:schemeClr val="bg1"/>
                    </a:solidFill>
                  </a:tcPr>
                </a:tc>
                <a:tc>
                  <a:txBody>
                    <a:bodyPr/>
                    <a:lstStyle/>
                    <a:p>
                      <a:pPr algn="ctr"/>
                      <a:r>
                        <a:rPr lang="fr-FR" dirty="0" err="1" smtClean="0"/>
                        <a:t>cho</a:t>
                      </a:r>
                      <a:endParaRPr lang="fr-FR" dirty="0"/>
                    </a:p>
                  </a:txBody>
                  <a:tcPr marL="0" marR="0" anchor="ctr">
                    <a:solidFill>
                      <a:schemeClr val="bg1"/>
                    </a:solidFill>
                  </a:tcPr>
                </a:tc>
                <a:tc>
                  <a:txBody>
                    <a:bodyPr/>
                    <a:lstStyle/>
                    <a:p>
                      <a:pPr algn="ctr"/>
                      <a:r>
                        <a:rPr lang="fr-FR" sz="1800" dirty="0" smtClean="0">
                          <a:latin typeface="Cursivestandard"/>
                          <a:cs typeface="Cursivestandard"/>
                        </a:rPr>
                        <a:t>²k</a:t>
                      </a:r>
                      <a:r>
                        <a:rPr lang="fr-FR" dirty="0" smtClean="0">
                          <a:latin typeface="Cursivestandard"/>
                          <a:cs typeface="Cursivestandard"/>
                        </a:rPr>
                        <a:t>u</a:t>
                      </a:r>
                      <a:endParaRPr lang="fr-FR" dirty="0">
                        <a:latin typeface="Cursivestandard"/>
                        <a:cs typeface="Cursivestandard"/>
                      </a:endParaRPr>
                    </a:p>
                  </a:txBody>
                  <a:tcPr marL="0" marR="0" anchor="ctr">
                    <a:solidFill>
                      <a:schemeClr val="bg1"/>
                    </a:solidFill>
                  </a:tcPr>
                </a:tc>
                <a:tc>
                  <a:txBody>
                    <a:bodyPr/>
                    <a:lstStyle/>
                    <a:p>
                      <a:pPr algn="ctr"/>
                      <a:r>
                        <a:rPr lang="fr-FR" dirty="0" smtClean="0"/>
                        <a:t>hu</a:t>
                      </a:r>
                      <a:endParaRPr lang="fr-FR" dirty="0"/>
                    </a:p>
                  </a:txBody>
                  <a:tcPr marL="0" marR="0" anchor="ctr">
                    <a:solidFill>
                      <a:schemeClr val="bg1"/>
                    </a:solidFill>
                  </a:tcPr>
                </a:tc>
                <a:tc>
                  <a:txBody>
                    <a:bodyPr/>
                    <a:lstStyle/>
                    <a:p>
                      <a:pPr algn="ctr"/>
                      <a:r>
                        <a:rPr lang="fr-FR" dirty="0" smtClean="0"/>
                        <a:t>na</a:t>
                      </a:r>
                      <a:endParaRPr lang="fr-FR" dirty="0"/>
                    </a:p>
                  </a:txBody>
                  <a:tcPr marL="0" marR="0" anchor="ctr">
                    <a:solidFill>
                      <a:schemeClr val="bg1"/>
                    </a:solidFill>
                  </a:tcPr>
                </a:tc>
                <a:tc>
                  <a:txBody>
                    <a:bodyPr/>
                    <a:lstStyle/>
                    <a:p>
                      <a:pPr algn="ctr"/>
                      <a:r>
                        <a:rPr lang="fr-FR" dirty="0" smtClean="0"/>
                        <a:t>phi</a:t>
                      </a:r>
                      <a:endParaRPr lang="fr-FR" dirty="0"/>
                    </a:p>
                  </a:txBody>
                  <a:tcPr marL="0" marR="0" anchor="ctr">
                    <a:solidFill>
                      <a:schemeClr val="bg1"/>
                    </a:solidFill>
                  </a:tcPr>
                </a:tc>
                <a:tc>
                  <a:txBody>
                    <a:bodyPr/>
                    <a:lstStyle/>
                    <a:p>
                      <a:pPr algn="ctr"/>
                      <a:r>
                        <a:rPr lang="fr-FR" dirty="0" err="1" smtClean="0"/>
                        <a:t>cha</a:t>
                      </a:r>
                      <a:endParaRPr lang="fr-FR" dirty="0"/>
                    </a:p>
                  </a:txBody>
                  <a:tcPr marL="0" marR="0" anchor="ctr">
                    <a:solidFill>
                      <a:schemeClr val="bg1"/>
                    </a:solidFill>
                  </a:tcPr>
                </a:tc>
                <a:tc>
                  <a:txBody>
                    <a:bodyPr/>
                    <a:lstStyle/>
                    <a:p>
                      <a:pPr algn="ctr"/>
                      <a:r>
                        <a:rPr lang="fr-FR" dirty="0" err="1" smtClean="0"/>
                        <a:t>he</a:t>
                      </a:r>
                      <a:endParaRPr lang="fr-FR" dirty="0"/>
                    </a:p>
                  </a:txBody>
                  <a:tcPr marL="0" marR="0" anchor="ctr">
                    <a:solidFill>
                      <a:schemeClr val="bg1"/>
                    </a:solidFill>
                  </a:tcPr>
                </a:tc>
              </a:tr>
            </a:tbl>
          </a:graphicData>
        </a:graphic>
      </p:graphicFrame>
      <p:sp>
        <p:nvSpPr>
          <p:cNvPr id="20" name="ZoneTexte 19"/>
          <p:cNvSpPr txBox="1"/>
          <p:nvPr/>
        </p:nvSpPr>
        <p:spPr>
          <a:xfrm>
            <a:off x="98482" y="5327815"/>
            <a:ext cx="6708122" cy="2209836"/>
          </a:xfrm>
          <a:prstGeom prst="rect">
            <a:avLst/>
          </a:prstGeom>
          <a:noFill/>
        </p:spPr>
        <p:txBody>
          <a:bodyPr wrap="square" rtlCol="0">
            <a:spAutoFit/>
          </a:bodyPr>
          <a:lstStyle/>
          <a:p>
            <a:r>
              <a:rPr lang="fr-FR" sz="1400" b="1" dirty="0">
                <a:latin typeface="Comic Sans MS"/>
                <a:cs typeface="Comic Sans MS"/>
              </a:rPr>
              <a:t>3</a:t>
            </a:r>
            <a:r>
              <a:rPr lang="fr-FR" sz="1400" b="1" dirty="0" smtClean="0">
                <a:latin typeface="Comic Sans MS"/>
                <a:cs typeface="Comic Sans MS"/>
              </a:rPr>
              <a:t>. </a:t>
            </a:r>
            <a:r>
              <a:rPr lang="fr-FR" sz="3600" dirty="0" err="1" smtClean="0">
                <a:latin typeface="Picto Moustache"/>
                <a:cs typeface="Picto Moustache"/>
              </a:rPr>
              <a:t>t</a:t>
            </a:r>
            <a:r>
              <a:rPr lang="fr-FR" sz="1400" dirty="0" smtClean="0">
                <a:latin typeface="Picto Moustache"/>
                <a:cs typeface="Picto Moustache"/>
              </a:rPr>
              <a:t> </a:t>
            </a:r>
            <a:r>
              <a:rPr lang="fr-FR" sz="1400" b="1" dirty="0" smtClean="0">
                <a:latin typeface="Comic Sans MS"/>
                <a:cs typeface="Comic Sans MS"/>
              </a:rPr>
              <a:t>Lis </a:t>
            </a:r>
            <a:r>
              <a:rPr lang="fr-FR" sz="1400" dirty="0">
                <a:latin typeface="Cursivestandard"/>
                <a:cs typeface="Cursivestandard"/>
              </a:rPr>
              <a:t>²ce ²texte ²et </a:t>
            </a:r>
            <a:r>
              <a:rPr lang="fr-FR" sz="4000" dirty="0" smtClean="0">
                <a:latin typeface="Picto Moustache"/>
                <a:cs typeface="Picto Moustache"/>
              </a:rPr>
              <a:t>h</a:t>
            </a:r>
            <a:r>
              <a:rPr lang="fr-FR" sz="1400" dirty="0" smtClean="0">
                <a:latin typeface="Picto Moustache"/>
                <a:cs typeface="Picto Moustache"/>
              </a:rPr>
              <a:t> </a:t>
            </a:r>
            <a:r>
              <a:rPr lang="fr-FR" sz="1400" b="1" dirty="0" smtClean="0">
                <a:latin typeface="Comic Sans MS"/>
                <a:cs typeface="Comic Sans MS"/>
              </a:rPr>
              <a:t>entoure </a:t>
            </a:r>
            <a:r>
              <a:rPr lang="fr-FR" sz="1400" dirty="0" smtClean="0">
                <a:latin typeface="Cursivestandard"/>
                <a:cs typeface="Cursivestandard"/>
              </a:rPr>
              <a:t>²en </a:t>
            </a:r>
            <a:r>
              <a:rPr lang="fr-FR" sz="1400" dirty="0">
                <a:solidFill>
                  <a:srgbClr val="3366FF"/>
                </a:solidFill>
                <a:latin typeface="Cursivestandard"/>
                <a:cs typeface="Cursivestandard"/>
              </a:rPr>
              <a:t>²</a:t>
            </a:r>
            <a:r>
              <a:rPr lang="fr-FR" sz="1400" dirty="0" smtClean="0">
                <a:solidFill>
                  <a:srgbClr val="3366FF"/>
                </a:solidFill>
                <a:latin typeface="Cursivestandard"/>
                <a:cs typeface="Cursivestandard"/>
              </a:rPr>
              <a:t>bleu </a:t>
            </a:r>
            <a:r>
              <a:rPr lang="fr-FR" sz="1400" dirty="0">
                <a:latin typeface="Cursivestandard"/>
                <a:cs typeface="Cursivestandard"/>
              </a:rPr>
              <a:t>²</a:t>
            </a:r>
            <a:r>
              <a:rPr lang="fr-FR" sz="1400" dirty="0" smtClean="0">
                <a:latin typeface="Cursivestandard"/>
                <a:cs typeface="Cursivestandard"/>
              </a:rPr>
              <a:t>le$ </a:t>
            </a:r>
            <a:r>
              <a:rPr lang="fr-FR" sz="1400" dirty="0">
                <a:latin typeface="Comic Sans MS"/>
                <a:cs typeface="Comic Sans MS"/>
              </a:rPr>
              <a:t>h</a:t>
            </a:r>
            <a:r>
              <a:rPr lang="fr-FR" sz="1400" dirty="0" smtClean="0">
                <a:latin typeface="Cursivestandard"/>
                <a:cs typeface="Cursivestandard"/>
              </a:rPr>
              <a:t> ²qui ²font </a:t>
            </a:r>
            <a:r>
              <a:rPr lang="fr-FR" sz="1400" dirty="0" smtClean="0">
                <a:cs typeface="Cursivestandard"/>
              </a:rPr>
              <a: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en </a:t>
            </a:r>
            <a:r>
              <a:rPr lang="fr-FR" sz="1400" dirty="0" smtClean="0">
                <a:solidFill>
                  <a:srgbClr val="008000"/>
                </a:solidFill>
                <a:latin typeface="Cursivestandard"/>
                <a:cs typeface="Cursivestandard"/>
              </a:rPr>
              <a:t>vert </a:t>
            </a:r>
            <a:r>
              <a:rPr lang="fr-FR" sz="1400" dirty="0" smtClean="0">
                <a:latin typeface="Cursivestandard"/>
                <a:cs typeface="Cursivestandard"/>
              </a:rPr>
              <a:t>²le$ </a:t>
            </a:r>
            <a:r>
              <a:rPr lang="fr-FR" sz="1400" dirty="0" smtClean="0">
                <a:latin typeface="Comic Sans MS"/>
                <a:cs typeface="Comic Sans MS"/>
              </a:rPr>
              <a:t>h</a:t>
            </a:r>
            <a:r>
              <a:rPr lang="fr-FR" sz="1400" dirty="0" smtClean="0">
                <a:latin typeface="Cursivestandard"/>
                <a:cs typeface="Cursivestandard"/>
              </a:rPr>
              <a:t> </a:t>
            </a:r>
            <a:r>
              <a:rPr lang="fr-FR" sz="1400" dirty="0">
                <a:latin typeface="Cursivestandard"/>
                <a:cs typeface="Cursivestandard"/>
              </a:rPr>
              <a:t>²qui </a:t>
            </a:r>
            <a:r>
              <a:rPr lang="fr-FR" sz="1400" dirty="0" smtClean="0">
                <a:latin typeface="Cursivestandard"/>
                <a:cs typeface="Cursivestandard"/>
              </a:rPr>
              <a:t>²font </a:t>
            </a:r>
            <a:r>
              <a:rPr lang="fr-FR" sz="1400" dirty="0" smtClean="0">
                <a:cs typeface="Cursivestandard"/>
              </a:rPr>
              <a:t>[</a:t>
            </a:r>
            <a:r>
              <a:rPr lang="fr-FR" sz="1400" dirty="0">
                <a:cs typeface="Cursivestandard"/>
              </a:rPr>
              <a:t>f</a:t>
            </a:r>
            <a:r>
              <a:rPr lang="fr-FR" sz="1400" dirty="0" smtClean="0">
                <a:cs typeface="Cursivestandard"/>
              </a:rPr>
              <a:t>]</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et </a:t>
            </a:r>
            <a:r>
              <a:rPr lang="fr-FR" sz="1400" dirty="0">
                <a:latin typeface="Cursivestandard"/>
                <a:cs typeface="Cursivestandard"/>
              </a:rPr>
              <a:t>²</a:t>
            </a:r>
            <a:r>
              <a:rPr lang="fr-FR" sz="1400" dirty="0" smtClean="0">
                <a:latin typeface="Cursivestandard"/>
                <a:cs typeface="Cursivestandard"/>
              </a:rPr>
              <a:t>en </a:t>
            </a:r>
            <a:r>
              <a:rPr lang="fr-FR" sz="1400" dirty="0">
                <a:solidFill>
                  <a:srgbClr val="FF0000"/>
                </a:solidFill>
                <a:latin typeface="Cursivestandard"/>
                <a:cs typeface="Cursivestandard"/>
              </a:rPr>
              <a:t>²</a:t>
            </a:r>
            <a:r>
              <a:rPr lang="fr-FR" sz="1400" dirty="0" smtClean="0">
                <a:solidFill>
                  <a:srgbClr val="FF0000"/>
                </a:solidFill>
                <a:latin typeface="Cursivestandard"/>
                <a:cs typeface="Cursivestandard"/>
              </a:rPr>
              <a:t>rouge</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le$ </a:t>
            </a:r>
            <a:r>
              <a:rPr lang="fr-FR" sz="1400" dirty="0" smtClean="0">
                <a:latin typeface="Comic Sans MS"/>
                <a:cs typeface="Comic Sans MS"/>
              </a:rPr>
              <a:t>h</a:t>
            </a:r>
            <a:r>
              <a:rPr lang="fr-FR" sz="1400" dirty="0" smtClean="0">
                <a:latin typeface="Cursivestandard"/>
                <a:cs typeface="Cursivestandard"/>
              </a:rPr>
              <a:t> </a:t>
            </a:r>
            <a:r>
              <a:rPr lang="fr-FR" sz="1400" dirty="0">
                <a:latin typeface="Cursivestandard"/>
                <a:cs typeface="Cursivestandard"/>
              </a:rPr>
              <a:t>²</a:t>
            </a:r>
            <a:r>
              <a:rPr lang="fr-FR" sz="1400" dirty="0" smtClean="0">
                <a:latin typeface="Cursivestandard"/>
                <a:cs typeface="Cursivestandard"/>
              </a:rPr>
              <a:t>que ²l’</a:t>
            </a:r>
            <a:r>
              <a:rPr lang="fr-FR" sz="1400" dirty="0">
                <a:latin typeface="Cursivestandard"/>
                <a:cs typeface="Cursivestandard"/>
              </a:rPr>
              <a:t> </a:t>
            </a:r>
            <a:r>
              <a:rPr lang="fr-FR" sz="1400" dirty="0" smtClean="0">
                <a:latin typeface="Cursivestandard"/>
                <a:cs typeface="Cursivestandard"/>
              </a:rPr>
              <a:t>²on n’²entend ²pa$ : </a:t>
            </a:r>
          </a:p>
          <a:p>
            <a:endParaRPr lang="fr-FR" sz="1200" b="1" dirty="0">
              <a:latin typeface="Cursivestandard"/>
              <a:cs typeface="Cursivestandard"/>
            </a:endParaRPr>
          </a:p>
          <a:p>
            <a:pPr>
              <a:lnSpc>
                <a:spcPct val="120000"/>
              </a:lnSpc>
            </a:pPr>
            <a:r>
              <a:rPr lang="fr-FR" sz="1200" b="1" dirty="0" smtClean="0">
                <a:latin typeface="Script Ecole 2"/>
                <a:cs typeface="Script Ecole 2"/>
              </a:rPr>
              <a:t>Hugo est très heureux, car Papi lui a téléphoné pour l’emmener au zoo. Il est venu le chercher en voiture. Ils ont pu admirer des éléphants, des lions et des panthères. Chez les oiseaux, il y avait aussi des hérons, des hiboux et des flamands. Papi l’a pris en photo dehors, devant les dauphins qui sautaient dans le bassin. Hugo a aussi photographié les petits hérissons piquants et les chevaux courant dans l’herbe. </a:t>
            </a:r>
            <a:endParaRPr lang="fr-FR" sz="1600" b="1" dirty="0">
              <a:latin typeface="Script Ecole 2"/>
              <a:cs typeface="Script Ecole 2"/>
            </a:endParaRPr>
          </a:p>
        </p:txBody>
      </p:sp>
      <p:sp>
        <p:nvSpPr>
          <p:cNvPr id="2" name="Rectangle 1"/>
          <p:cNvSpPr/>
          <p:nvPr/>
        </p:nvSpPr>
        <p:spPr>
          <a:xfrm>
            <a:off x="90382" y="6333067"/>
            <a:ext cx="6716222" cy="1210740"/>
          </a:xfrm>
          <a:prstGeom prst="rect">
            <a:avLst/>
          </a:prstGeom>
          <a:noFill/>
          <a:ln w="6350" cmpd="sng"/>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pic>
        <p:nvPicPr>
          <p:cNvPr id="24" name="Image 23"/>
          <p:cNvPicPr>
            <a:picLocks noChangeAspect="1"/>
          </p:cNvPicPr>
          <p:nvPr/>
        </p:nvPicPr>
        <p:blipFill rotWithShape="1">
          <a:blip r:embed="rId3">
            <a:extLst>
              <a:ext uri="{BEBA8EAE-BF5A-486C-A8C5-ECC9F3942E4B}">
                <a14:imgProps xmlns:a14="http://schemas.microsoft.com/office/drawing/2010/main">
                  <a14:imgLayer r:embed="rId4">
                    <a14:imgEffect>
                      <a14:backgroundRemoval t="8500" b="42000" l="10000" r="33000">
                        <a14:foregroundMark x1="21500" y1="13000" x2="21500" y2="13000"/>
                      </a14:backgroundRemoval>
                    </a14:imgEffect>
                  </a14:imgLayer>
                </a14:imgProps>
              </a:ext>
            </a:extLst>
          </a:blip>
          <a:srcRect l="9333" t="8667" r="65333" b="57158"/>
          <a:stretch/>
        </p:blipFill>
        <p:spPr>
          <a:xfrm>
            <a:off x="5635067" y="3733911"/>
            <a:ext cx="215500" cy="290715"/>
          </a:xfrm>
          <a:prstGeom prst="rect">
            <a:avLst/>
          </a:prstGeom>
        </p:spPr>
      </p:pic>
      <p:cxnSp>
        <p:nvCxnSpPr>
          <p:cNvPr id="25" name="Connecteur droit 24"/>
          <p:cNvCxnSpPr/>
          <p:nvPr/>
        </p:nvCxnSpPr>
        <p:spPr>
          <a:xfrm>
            <a:off x="5635067" y="3718160"/>
            <a:ext cx="202800" cy="287417"/>
          </a:xfrm>
          <a:prstGeom prst="line">
            <a:avLst/>
          </a:prstGeom>
          <a:ln w="19050" cmpd="sng"/>
        </p:spPr>
        <p:style>
          <a:lnRef idx="1">
            <a:schemeClr val="dk1"/>
          </a:lnRef>
          <a:fillRef idx="0">
            <a:schemeClr val="dk1"/>
          </a:fillRef>
          <a:effectRef idx="0">
            <a:schemeClr val="dk1"/>
          </a:effectRef>
          <a:fontRef idx="minor">
            <a:schemeClr val="tx1"/>
          </a:fontRef>
        </p:style>
      </p:cxnSp>
      <p:pic>
        <p:nvPicPr>
          <p:cNvPr id="26" name="Image 25" descr="C:\Users\Catherine\Documents\CP\7 Lecture Pilotis\Gestes BM Pilotis\ch.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1346201" y="3728200"/>
            <a:ext cx="246816" cy="275048"/>
          </a:xfrm>
          <a:prstGeom prst="rect">
            <a:avLst/>
          </a:prstGeom>
          <a:noFill/>
          <a:ln>
            <a:noFill/>
          </a:ln>
        </p:spPr>
      </p:pic>
      <p:pic>
        <p:nvPicPr>
          <p:cNvPr id="27" name="Image 26"/>
          <p:cNvPicPr>
            <a:picLocks noChangeAspect="1"/>
          </p:cNvPicPr>
          <p:nvPr/>
        </p:nvPicPr>
        <p:blipFill>
          <a:blip r:embed="rId6"/>
          <a:stretch>
            <a:fillRect/>
          </a:stretch>
        </p:blipFill>
        <p:spPr>
          <a:xfrm>
            <a:off x="1593017" y="3754278"/>
            <a:ext cx="395500" cy="263187"/>
          </a:xfrm>
          <a:prstGeom prst="rect">
            <a:avLst/>
          </a:prstGeom>
        </p:spPr>
      </p:pic>
      <p:pic>
        <p:nvPicPr>
          <p:cNvPr id="28" name="Image 27" descr="C:\Users\Catherine\Documents\CP\7 Lecture Pilotis\Gestes BM Pilotis\f.PNG"/>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3555997" y="3728877"/>
            <a:ext cx="252116" cy="287999"/>
          </a:xfrm>
          <a:prstGeom prst="rect">
            <a:avLst/>
          </a:prstGeom>
          <a:noFill/>
          <a:ln>
            <a:noFill/>
          </a:ln>
        </p:spPr>
      </p:pic>
      <p:pic>
        <p:nvPicPr>
          <p:cNvPr id="29" name="Image 28"/>
          <p:cNvPicPr>
            <a:picLocks noChangeAspect="1"/>
          </p:cNvPicPr>
          <p:nvPr/>
        </p:nvPicPr>
        <p:blipFill>
          <a:blip r:embed="rId8"/>
          <a:stretch>
            <a:fillRect/>
          </a:stretch>
        </p:blipFill>
        <p:spPr>
          <a:xfrm>
            <a:off x="3868784" y="3736668"/>
            <a:ext cx="280283" cy="287999"/>
          </a:xfrm>
          <a:prstGeom prst="rect">
            <a:avLst/>
          </a:prstGeom>
        </p:spPr>
      </p:pic>
    </p:spTree>
    <p:extLst>
      <p:ext uri="{BB962C8B-B14F-4D97-AF65-F5344CB8AC3E}">
        <p14:creationId xmlns:p14="http://schemas.microsoft.com/office/powerpoint/2010/main" val="4263551015"/>
      </p:ext>
    </p:extLst>
  </p:cSld>
  <p:clrMapOvr>
    <a:masterClrMapping/>
  </p:clrMapOvr>
</p:sld>
</file>

<file path=ppt/theme/theme1.xml><?xml version="1.0" encoding="utf-8"?>
<a:theme xmlns:a="http://schemas.openxmlformats.org/drawingml/2006/main" name="Fiche exerc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Fiche exercice.potx</Template>
  <TotalTime>1858</TotalTime>
  <Words>1623</Words>
  <Application>Microsoft Macintosh PowerPoint</Application>
  <PresentationFormat>Format A4 (210 x 297 mm)</PresentationFormat>
  <Paragraphs>368</Paragraphs>
  <Slides>6</Slides>
  <Notes>0</Notes>
  <HiddenSlides>0</HiddenSlides>
  <MMClips>0</MMClips>
  <ScaleCrop>false</ScaleCrop>
  <HeadingPairs>
    <vt:vector size="4" baseType="variant">
      <vt:variant>
        <vt:lpstr>Thème</vt:lpstr>
      </vt:variant>
      <vt:variant>
        <vt:i4>1</vt:i4>
      </vt:variant>
      <vt:variant>
        <vt:lpstr>Titres des diapositives</vt:lpstr>
      </vt:variant>
      <vt:variant>
        <vt:i4>6</vt:i4>
      </vt:variant>
    </vt:vector>
  </HeadingPairs>
  <TitlesOfParts>
    <vt:vector size="7" baseType="lpstr">
      <vt:lpstr>Fiche exercice</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Marie Gabriel</dc:creator>
  <cp:lastModifiedBy>Marie Gabriel</cp:lastModifiedBy>
  <cp:revision>34</cp:revision>
  <dcterms:created xsi:type="dcterms:W3CDTF">2015-09-08T07:25:30Z</dcterms:created>
  <dcterms:modified xsi:type="dcterms:W3CDTF">2017-02-01T19:49:28Z</dcterms:modified>
</cp:coreProperties>
</file>