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wdp" ContentType="image/vnd.ms-photo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79" r:id="rId2"/>
    <p:sldId id="259" r:id="rId3"/>
    <p:sldId id="277" r:id="rId4"/>
    <p:sldId id="278" r:id="rId5"/>
    <p:sldId id="262" r:id="rId6"/>
    <p:sldId id="280" r:id="rId7"/>
    <p:sldId id="281" r:id="rId8"/>
    <p:sldId id="282" r:id="rId9"/>
    <p:sldId id="284" r:id="rId10"/>
    <p:sldId id="285" r:id="rId11"/>
    <p:sldId id="299" r:id="rId12"/>
    <p:sldId id="300" r:id="rId13"/>
    <p:sldId id="288" r:id="rId14"/>
    <p:sldId id="289" r:id="rId15"/>
    <p:sldId id="290" r:id="rId16"/>
    <p:sldId id="291" r:id="rId17"/>
    <p:sldId id="286" r:id="rId18"/>
    <p:sldId id="287" r:id="rId19"/>
    <p:sldId id="292" r:id="rId20"/>
    <p:sldId id="294" r:id="rId21"/>
    <p:sldId id="295" r:id="rId22"/>
    <p:sldId id="296" r:id="rId23"/>
    <p:sldId id="297" r:id="rId24"/>
    <p:sldId id="298" r:id="rId25"/>
  </p:sldIdLst>
  <p:sldSz cx="6858000" cy="9906000" type="A4"/>
  <p:notesSz cx="6858000" cy="9144000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9813" autoAdjust="0"/>
  </p:normalViewPr>
  <p:slideViewPr>
    <p:cSldViewPr snapToGrid="0" snapToObjects="1" showGuides="1">
      <p:cViewPr varScale="1">
        <p:scale>
          <a:sx n="60" d="100"/>
          <a:sy n="60" d="100"/>
        </p:scale>
        <p:origin x="-2696" y="-96"/>
      </p:cViewPr>
      <p:guideLst>
        <p:guide orient="horz" pos="2765"/>
        <p:guide pos="2085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printerSettings" Target="printerSettings/printerSettings1.bin"/><Relationship Id="rId27" Type="http://schemas.openxmlformats.org/officeDocument/2006/relationships/presProps" Target="presProps.xml"/><Relationship Id="rId28" Type="http://schemas.openxmlformats.org/officeDocument/2006/relationships/viewProps" Target="viewProps.xml"/><Relationship Id="rId29" Type="http://schemas.openxmlformats.org/officeDocument/2006/relationships/theme" Target="theme/theme1.xml"/><Relationship Id="rId30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514350" y="3077283"/>
            <a:ext cx="5829300" cy="2123369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9B458E-9198-E74A-8851-DB75651CA831}" type="datetimeFigureOut">
              <a:rPr lang="fr-FR" smtClean="0"/>
              <a:t>01/02/17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D391B-87CE-DF46-863E-05F7177E7AD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641468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9B458E-9198-E74A-8851-DB75651CA831}" type="datetimeFigureOut">
              <a:rPr lang="fr-FR" smtClean="0"/>
              <a:t>01/02/17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D391B-87CE-DF46-863E-05F7177E7AD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446008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41735" y="6365524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541735" y="4198588"/>
            <a:ext cx="5829300" cy="21669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9B458E-9198-E74A-8851-DB75651CA831}" type="datetimeFigureOut">
              <a:rPr lang="fr-FR" smtClean="0"/>
              <a:t>01/02/17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D391B-87CE-DF46-863E-05F7177E7AD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971720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57176" y="3338691"/>
            <a:ext cx="2257425" cy="944280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628901" y="3338691"/>
            <a:ext cx="2257425" cy="944280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9B458E-9198-E74A-8851-DB75651CA831}" type="datetimeFigureOut">
              <a:rPr lang="fr-FR" smtClean="0"/>
              <a:t>01/02/17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D391B-87CE-DF46-863E-05F7177E7AD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014681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42901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42901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3483770" y="2217385"/>
            <a:ext cx="303133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3483770" y="3141486"/>
            <a:ext cx="303133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9B458E-9198-E74A-8851-DB75651CA831}" type="datetimeFigureOut">
              <a:rPr lang="fr-FR" smtClean="0"/>
              <a:t>01/02/17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D391B-87CE-DF46-863E-05F7177E7AD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728334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9B458E-9198-E74A-8851-DB75651CA831}" type="datetimeFigureOut">
              <a:rPr lang="fr-FR" smtClean="0"/>
              <a:t>01/02/17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D391B-87CE-DF46-863E-05F7177E7AD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144976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9B458E-9198-E74A-8851-DB75651CA831}" type="datetimeFigureOut">
              <a:rPr lang="fr-FR" smtClean="0"/>
              <a:t>01/02/17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D391B-87CE-DF46-863E-05F7177E7AD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891962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42901" y="394405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681288" y="394408"/>
            <a:ext cx="3833813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342901" y="2072924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9B458E-9198-E74A-8851-DB75651CA831}" type="datetimeFigureOut">
              <a:rPr lang="fr-FR" smtClean="0"/>
              <a:t>01/02/17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D391B-87CE-DF46-863E-05F7177E7AD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898661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9B458E-9198-E74A-8851-DB75651CA831}" type="datetimeFigureOut">
              <a:rPr lang="fr-FR" smtClean="0"/>
              <a:t>01/02/17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D391B-87CE-DF46-863E-05F7177E7AD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834028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9B458E-9198-E74A-8851-DB75651CA831}" type="datetimeFigureOut">
              <a:rPr lang="fr-FR" smtClean="0"/>
              <a:t>01/02/17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D391B-87CE-DF46-863E-05F7177E7AD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280326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3729037" y="573264"/>
            <a:ext cx="1157288" cy="12208228"/>
          </a:xfr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257176" y="573264"/>
            <a:ext cx="3357563" cy="12208228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9B458E-9198-E74A-8851-DB75651CA831}" type="datetimeFigureOut">
              <a:rPr lang="fr-FR" smtClean="0"/>
              <a:t>01/02/17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D391B-87CE-DF46-863E-05F7177E7AD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128920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42900" y="2311402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342900" y="9181397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9B458E-9198-E74A-8851-DB75651CA831}" type="datetimeFigureOut">
              <a:rPr lang="fr-FR" smtClean="0"/>
              <a:t>01/02/17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2343150" y="9181397"/>
            <a:ext cx="21717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4914900" y="9181397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3D391B-87CE-DF46-863E-05F7177E7AD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836210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image" Target="../media/image8.png"/><Relationship Id="rId20" Type="http://schemas.microsoft.com/office/2007/relationships/hdphoto" Target="../media/hdphoto4.wdp"/><Relationship Id="rId21" Type="http://schemas.openxmlformats.org/officeDocument/2006/relationships/image" Target="../media/image16.png"/><Relationship Id="rId22" Type="http://schemas.openxmlformats.org/officeDocument/2006/relationships/image" Target="../media/image17.png"/><Relationship Id="rId23" Type="http://schemas.openxmlformats.org/officeDocument/2006/relationships/image" Target="../media/image18.png"/><Relationship Id="rId24" Type="http://schemas.openxmlformats.org/officeDocument/2006/relationships/image" Target="../media/image19.png"/><Relationship Id="rId25" Type="http://schemas.openxmlformats.org/officeDocument/2006/relationships/image" Target="../media/image20.png"/><Relationship Id="rId10" Type="http://schemas.openxmlformats.org/officeDocument/2006/relationships/image" Target="../media/image9.png"/><Relationship Id="rId11" Type="http://schemas.openxmlformats.org/officeDocument/2006/relationships/image" Target="../media/image10.png"/><Relationship Id="rId12" Type="http://schemas.openxmlformats.org/officeDocument/2006/relationships/image" Target="../media/image11.jpeg"/><Relationship Id="rId13" Type="http://schemas.microsoft.com/office/2007/relationships/hdphoto" Target="../media/hdphoto1.wdp"/><Relationship Id="rId14" Type="http://schemas.openxmlformats.org/officeDocument/2006/relationships/image" Target="../media/image12.jpeg"/><Relationship Id="rId15" Type="http://schemas.microsoft.com/office/2007/relationships/hdphoto" Target="../media/hdphoto2.wdp"/><Relationship Id="rId16" Type="http://schemas.openxmlformats.org/officeDocument/2006/relationships/image" Target="../media/image13.png"/><Relationship Id="rId17" Type="http://schemas.microsoft.com/office/2007/relationships/hdphoto" Target="../media/hdphoto3.wdp"/><Relationship Id="rId18" Type="http://schemas.openxmlformats.org/officeDocument/2006/relationships/image" Target="../media/image14.png"/><Relationship Id="rId19" Type="http://schemas.openxmlformats.org/officeDocument/2006/relationships/image" Target="../media/image15.jpe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0.png"/><Relationship Id="rId12" Type="http://schemas.openxmlformats.org/officeDocument/2006/relationships/image" Target="../media/image11.jpeg"/><Relationship Id="rId13" Type="http://schemas.microsoft.com/office/2007/relationships/hdphoto" Target="../media/hdphoto1.wdp"/><Relationship Id="rId14" Type="http://schemas.openxmlformats.org/officeDocument/2006/relationships/image" Target="../media/image12.jpeg"/><Relationship Id="rId15" Type="http://schemas.microsoft.com/office/2007/relationships/hdphoto" Target="../media/hdphoto2.wdp"/><Relationship Id="rId16" Type="http://schemas.openxmlformats.org/officeDocument/2006/relationships/image" Target="../media/image13.png"/><Relationship Id="rId17" Type="http://schemas.microsoft.com/office/2007/relationships/hdphoto" Target="../media/hdphoto5.wdp"/><Relationship Id="rId18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Relationship Id="rId10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image" Target="../media/image25.jpeg"/><Relationship Id="rId20" Type="http://schemas.openxmlformats.org/officeDocument/2006/relationships/image" Target="../media/image34.jpeg"/><Relationship Id="rId21" Type="http://schemas.microsoft.com/office/2007/relationships/hdphoto" Target="../media/hdphoto9.wdp"/><Relationship Id="rId22" Type="http://schemas.openxmlformats.org/officeDocument/2006/relationships/image" Target="../media/image35.png"/><Relationship Id="rId23" Type="http://schemas.openxmlformats.org/officeDocument/2006/relationships/image" Target="../media/image36.png"/><Relationship Id="rId24" Type="http://schemas.openxmlformats.org/officeDocument/2006/relationships/image" Target="../media/image37.png"/><Relationship Id="rId25" Type="http://schemas.openxmlformats.org/officeDocument/2006/relationships/image" Target="../media/image38.png"/><Relationship Id="rId26" Type="http://schemas.openxmlformats.org/officeDocument/2006/relationships/image" Target="../media/image20.png"/><Relationship Id="rId27" Type="http://schemas.openxmlformats.org/officeDocument/2006/relationships/image" Target="../media/image39.png"/><Relationship Id="rId10" Type="http://schemas.microsoft.com/office/2007/relationships/hdphoto" Target="../media/hdphoto7.wdp"/><Relationship Id="rId11" Type="http://schemas.openxmlformats.org/officeDocument/2006/relationships/image" Target="../media/image26.png"/><Relationship Id="rId12" Type="http://schemas.openxmlformats.org/officeDocument/2006/relationships/image" Target="../media/image27.png"/><Relationship Id="rId13" Type="http://schemas.openxmlformats.org/officeDocument/2006/relationships/image" Target="../media/image28.png"/><Relationship Id="rId14" Type="http://schemas.openxmlformats.org/officeDocument/2006/relationships/image" Target="../media/image29.png"/><Relationship Id="rId15" Type="http://schemas.openxmlformats.org/officeDocument/2006/relationships/image" Target="../media/image30.png"/><Relationship Id="rId16" Type="http://schemas.openxmlformats.org/officeDocument/2006/relationships/image" Target="../media/image31.jpeg"/><Relationship Id="rId17" Type="http://schemas.microsoft.com/office/2007/relationships/hdphoto" Target="../media/hdphoto8.wdp"/><Relationship Id="rId18" Type="http://schemas.openxmlformats.org/officeDocument/2006/relationships/image" Target="../media/image32.png"/><Relationship Id="rId19" Type="http://schemas.openxmlformats.org/officeDocument/2006/relationships/image" Target="../media/image33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1.png"/><Relationship Id="rId3" Type="http://schemas.openxmlformats.org/officeDocument/2006/relationships/image" Target="../media/image22.png"/><Relationship Id="rId4" Type="http://schemas.openxmlformats.org/officeDocument/2006/relationships/image" Target="../media/image2.png"/><Relationship Id="rId5" Type="http://schemas.openxmlformats.org/officeDocument/2006/relationships/image" Target="../media/image3.png"/><Relationship Id="rId6" Type="http://schemas.openxmlformats.org/officeDocument/2006/relationships/image" Target="../media/image23.png"/><Relationship Id="rId7" Type="http://schemas.openxmlformats.org/officeDocument/2006/relationships/image" Target="../media/image24.png"/><Relationship Id="rId8" Type="http://schemas.microsoft.com/office/2007/relationships/hdphoto" Target="../media/hdphoto6.wdp"/></Relationships>
</file>

<file path=ppt/slides/_rels/slide4.xml.rels><?xml version="1.0" encoding="UTF-8" standalone="yes"?>
<Relationships xmlns="http://schemas.openxmlformats.org/package/2006/relationships"><Relationship Id="rId9" Type="http://schemas.microsoft.com/office/2007/relationships/hdphoto" Target="../media/hdphoto7.wdp"/><Relationship Id="rId20" Type="http://schemas.microsoft.com/office/2007/relationships/hdphoto" Target="../media/hdphoto9.wdp"/><Relationship Id="rId21" Type="http://schemas.openxmlformats.org/officeDocument/2006/relationships/image" Target="../media/image35.png"/><Relationship Id="rId10" Type="http://schemas.openxmlformats.org/officeDocument/2006/relationships/image" Target="../media/image26.png"/><Relationship Id="rId11" Type="http://schemas.openxmlformats.org/officeDocument/2006/relationships/image" Target="../media/image27.png"/><Relationship Id="rId12" Type="http://schemas.openxmlformats.org/officeDocument/2006/relationships/image" Target="../media/image28.png"/><Relationship Id="rId13" Type="http://schemas.openxmlformats.org/officeDocument/2006/relationships/image" Target="../media/image29.png"/><Relationship Id="rId14" Type="http://schemas.openxmlformats.org/officeDocument/2006/relationships/image" Target="../media/image30.png"/><Relationship Id="rId15" Type="http://schemas.openxmlformats.org/officeDocument/2006/relationships/image" Target="../media/image31.jpeg"/><Relationship Id="rId16" Type="http://schemas.microsoft.com/office/2007/relationships/hdphoto" Target="../media/hdphoto10.wdp"/><Relationship Id="rId17" Type="http://schemas.openxmlformats.org/officeDocument/2006/relationships/image" Target="../media/image32.png"/><Relationship Id="rId18" Type="http://schemas.openxmlformats.org/officeDocument/2006/relationships/image" Target="../media/image33.png"/><Relationship Id="rId19" Type="http://schemas.openxmlformats.org/officeDocument/2006/relationships/image" Target="../media/image34.jpe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1.png"/><Relationship Id="rId3" Type="http://schemas.openxmlformats.org/officeDocument/2006/relationships/image" Target="../media/image22.png"/><Relationship Id="rId4" Type="http://schemas.openxmlformats.org/officeDocument/2006/relationships/image" Target="../media/image2.png"/><Relationship Id="rId5" Type="http://schemas.openxmlformats.org/officeDocument/2006/relationships/image" Target="../media/image3.png"/><Relationship Id="rId6" Type="http://schemas.openxmlformats.org/officeDocument/2006/relationships/image" Target="../media/image24.png"/><Relationship Id="rId7" Type="http://schemas.microsoft.com/office/2007/relationships/hdphoto" Target="../media/hdphoto6.wdp"/><Relationship Id="rId8" Type="http://schemas.openxmlformats.org/officeDocument/2006/relationships/image" Target="../media/image25.jpeg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image" Target="../media/image47.png"/><Relationship Id="rId20" Type="http://schemas.openxmlformats.org/officeDocument/2006/relationships/image" Target="../media/image57.png"/><Relationship Id="rId21" Type="http://schemas.openxmlformats.org/officeDocument/2006/relationships/image" Target="../media/image58.png"/><Relationship Id="rId22" Type="http://schemas.openxmlformats.org/officeDocument/2006/relationships/image" Target="../media/image59.jpeg"/><Relationship Id="rId23" Type="http://schemas.microsoft.com/office/2007/relationships/hdphoto" Target="../media/hdphoto12.wdp"/><Relationship Id="rId24" Type="http://schemas.openxmlformats.org/officeDocument/2006/relationships/image" Target="../media/image60.png"/><Relationship Id="rId10" Type="http://schemas.openxmlformats.org/officeDocument/2006/relationships/image" Target="../media/image48.png"/><Relationship Id="rId11" Type="http://schemas.openxmlformats.org/officeDocument/2006/relationships/image" Target="../media/image49.png"/><Relationship Id="rId12" Type="http://schemas.openxmlformats.org/officeDocument/2006/relationships/image" Target="../media/image50.png"/><Relationship Id="rId13" Type="http://schemas.openxmlformats.org/officeDocument/2006/relationships/image" Target="../media/image51.png"/><Relationship Id="rId14" Type="http://schemas.openxmlformats.org/officeDocument/2006/relationships/image" Target="../media/image52.png"/><Relationship Id="rId15" Type="http://schemas.openxmlformats.org/officeDocument/2006/relationships/image" Target="../media/image53.png"/><Relationship Id="rId16" Type="http://schemas.openxmlformats.org/officeDocument/2006/relationships/image" Target="../media/image54.png"/><Relationship Id="rId17" Type="http://schemas.openxmlformats.org/officeDocument/2006/relationships/image" Target="../media/image55.jpeg"/><Relationship Id="rId18" Type="http://schemas.microsoft.com/office/2007/relationships/hdphoto" Target="../media/hdphoto11.wdp"/><Relationship Id="rId19" Type="http://schemas.openxmlformats.org/officeDocument/2006/relationships/image" Target="../media/image56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0.png"/><Relationship Id="rId3" Type="http://schemas.openxmlformats.org/officeDocument/2006/relationships/image" Target="../media/image41.png"/><Relationship Id="rId4" Type="http://schemas.openxmlformats.org/officeDocument/2006/relationships/image" Target="../media/image42.png"/><Relationship Id="rId5" Type="http://schemas.openxmlformats.org/officeDocument/2006/relationships/image" Target="../media/image43.png"/><Relationship Id="rId6" Type="http://schemas.openxmlformats.org/officeDocument/2006/relationships/image" Target="../media/image44.png"/><Relationship Id="rId7" Type="http://schemas.openxmlformats.org/officeDocument/2006/relationships/image" Target="../media/image45.png"/><Relationship Id="rId8" Type="http://schemas.openxmlformats.org/officeDocument/2006/relationships/image" Target="../media/image46.png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image" Target="../media/image47.png"/><Relationship Id="rId20" Type="http://schemas.openxmlformats.org/officeDocument/2006/relationships/image" Target="../media/image57.png"/><Relationship Id="rId21" Type="http://schemas.openxmlformats.org/officeDocument/2006/relationships/image" Target="../media/image58.png"/><Relationship Id="rId22" Type="http://schemas.openxmlformats.org/officeDocument/2006/relationships/image" Target="../media/image59.jpeg"/><Relationship Id="rId23" Type="http://schemas.microsoft.com/office/2007/relationships/hdphoto" Target="../media/hdphoto13.wdp"/><Relationship Id="rId24" Type="http://schemas.openxmlformats.org/officeDocument/2006/relationships/image" Target="../media/image60.png"/><Relationship Id="rId10" Type="http://schemas.openxmlformats.org/officeDocument/2006/relationships/image" Target="../media/image48.png"/><Relationship Id="rId11" Type="http://schemas.openxmlformats.org/officeDocument/2006/relationships/image" Target="../media/image49.png"/><Relationship Id="rId12" Type="http://schemas.openxmlformats.org/officeDocument/2006/relationships/image" Target="../media/image50.png"/><Relationship Id="rId13" Type="http://schemas.openxmlformats.org/officeDocument/2006/relationships/image" Target="../media/image51.png"/><Relationship Id="rId14" Type="http://schemas.openxmlformats.org/officeDocument/2006/relationships/image" Target="../media/image52.png"/><Relationship Id="rId15" Type="http://schemas.openxmlformats.org/officeDocument/2006/relationships/image" Target="../media/image53.png"/><Relationship Id="rId16" Type="http://schemas.openxmlformats.org/officeDocument/2006/relationships/image" Target="../media/image54.png"/><Relationship Id="rId17" Type="http://schemas.openxmlformats.org/officeDocument/2006/relationships/image" Target="../media/image55.jpeg"/><Relationship Id="rId18" Type="http://schemas.microsoft.com/office/2007/relationships/hdphoto" Target="../media/hdphoto11.wdp"/><Relationship Id="rId19" Type="http://schemas.openxmlformats.org/officeDocument/2006/relationships/image" Target="../media/image56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0.png"/><Relationship Id="rId3" Type="http://schemas.openxmlformats.org/officeDocument/2006/relationships/image" Target="../media/image41.png"/><Relationship Id="rId4" Type="http://schemas.openxmlformats.org/officeDocument/2006/relationships/image" Target="../media/image42.png"/><Relationship Id="rId5" Type="http://schemas.openxmlformats.org/officeDocument/2006/relationships/image" Target="../media/image43.png"/><Relationship Id="rId6" Type="http://schemas.openxmlformats.org/officeDocument/2006/relationships/image" Target="../media/image44.png"/><Relationship Id="rId7" Type="http://schemas.openxmlformats.org/officeDocument/2006/relationships/image" Target="../media/image45.png"/><Relationship Id="rId8" Type="http://schemas.openxmlformats.org/officeDocument/2006/relationships/image" Target="../media/image46.png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image" Target="../media/image62.png"/><Relationship Id="rId20" Type="http://schemas.openxmlformats.org/officeDocument/2006/relationships/image" Target="../media/image70.png"/><Relationship Id="rId21" Type="http://schemas.openxmlformats.org/officeDocument/2006/relationships/image" Target="../media/image71.jpeg"/><Relationship Id="rId22" Type="http://schemas.microsoft.com/office/2007/relationships/hdphoto" Target="../media/hdphoto17.wdp"/><Relationship Id="rId23" Type="http://schemas.openxmlformats.org/officeDocument/2006/relationships/image" Target="../media/image72.jpeg"/><Relationship Id="rId24" Type="http://schemas.microsoft.com/office/2007/relationships/hdphoto" Target="../media/hdphoto18.wdp"/><Relationship Id="rId25" Type="http://schemas.openxmlformats.org/officeDocument/2006/relationships/image" Target="../media/image22.png"/><Relationship Id="rId26" Type="http://schemas.openxmlformats.org/officeDocument/2006/relationships/image" Target="../media/image73.png"/><Relationship Id="rId10" Type="http://schemas.openxmlformats.org/officeDocument/2006/relationships/image" Target="../media/image63.png"/><Relationship Id="rId11" Type="http://schemas.openxmlformats.org/officeDocument/2006/relationships/image" Target="../media/image64.png"/><Relationship Id="rId12" Type="http://schemas.openxmlformats.org/officeDocument/2006/relationships/image" Target="../media/image65.png"/><Relationship Id="rId13" Type="http://schemas.openxmlformats.org/officeDocument/2006/relationships/image" Target="../media/image66.png"/><Relationship Id="rId14" Type="http://schemas.microsoft.com/office/2007/relationships/hdphoto" Target="../media/hdphoto14.wdp"/><Relationship Id="rId15" Type="http://schemas.openxmlformats.org/officeDocument/2006/relationships/image" Target="../media/image67.jpeg"/><Relationship Id="rId16" Type="http://schemas.microsoft.com/office/2007/relationships/hdphoto" Target="../media/hdphoto15.wdp"/><Relationship Id="rId17" Type="http://schemas.openxmlformats.org/officeDocument/2006/relationships/image" Target="../media/image68.jpeg"/><Relationship Id="rId18" Type="http://schemas.microsoft.com/office/2007/relationships/hdphoto" Target="../media/hdphoto16.wdp"/><Relationship Id="rId19" Type="http://schemas.openxmlformats.org/officeDocument/2006/relationships/image" Target="../media/image69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6.png"/><Relationship Id="rId6" Type="http://schemas.openxmlformats.org/officeDocument/2006/relationships/image" Target="../media/image8.png"/><Relationship Id="rId7" Type="http://schemas.openxmlformats.org/officeDocument/2006/relationships/image" Target="../media/image9.png"/><Relationship Id="rId8" Type="http://schemas.openxmlformats.org/officeDocument/2006/relationships/image" Target="../media/image61.png"/></Relationships>
</file>

<file path=ppt/slides/_rels/slide8.xml.rels><?xml version="1.0" encoding="UTF-8" standalone="yes"?>
<Relationships xmlns="http://schemas.openxmlformats.org/package/2006/relationships"><Relationship Id="rId11" Type="http://schemas.openxmlformats.org/officeDocument/2006/relationships/image" Target="../media/image8.png"/><Relationship Id="rId12" Type="http://schemas.openxmlformats.org/officeDocument/2006/relationships/image" Target="../media/image65.png"/><Relationship Id="rId13" Type="http://schemas.openxmlformats.org/officeDocument/2006/relationships/image" Target="../media/image66.png"/><Relationship Id="rId14" Type="http://schemas.microsoft.com/office/2007/relationships/hdphoto" Target="../media/hdphoto19.wdp"/><Relationship Id="rId15" Type="http://schemas.openxmlformats.org/officeDocument/2006/relationships/image" Target="../media/image67.jpeg"/><Relationship Id="rId16" Type="http://schemas.microsoft.com/office/2007/relationships/hdphoto" Target="../media/hdphoto20.wdp"/><Relationship Id="rId17" Type="http://schemas.openxmlformats.org/officeDocument/2006/relationships/image" Target="../media/image68.jpeg"/><Relationship Id="rId18" Type="http://schemas.microsoft.com/office/2007/relationships/hdphoto" Target="../media/hdphoto16.wdp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1.png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3.png"/><Relationship Id="rId6" Type="http://schemas.openxmlformats.org/officeDocument/2006/relationships/image" Target="../media/image6.png"/><Relationship Id="rId7" Type="http://schemas.openxmlformats.org/officeDocument/2006/relationships/image" Target="../media/image9.png"/><Relationship Id="rId8" Type="http://schemas.openxmlformats.org/officeDocument/2006/relationships/image" Target="../media/image62.png"/><Relationship Id="rId9" Type="http://schemas.openxmlformats.org/officeDocument/2006/relationships/image" Target="../media/image63.png"/><Relationship Id="rId10" Type="http://schemas.openxmlformats.org/officeDocument/2006/relationships/image" Target="../media/image64.png"/></Relationships>
</file>

<file path=ppt/slides/_rels/slide9.xml.rels><?xml version="1.0" encoding="UTF-8" standalone="yes"?>
<Relationships xmlns="http://schemas.openxmlformats.org/package/2006/relationships"><Relationship Id="rId9" Type="http://schemas.microsoft.com/office/2007/relationships/hdphoto" Target="../media/hdphoto21.wdp"/><Relationship Id="rId20" Type="http://schemas.microsoft.com/office/2007/relationships/hdphoto" Target="../media/hdphoto23.wdp"/><Relationship Id="rId21" Type="http://schemas.openxmlformats.org/officeDocument/2006/relationships/image" Target="../media/image86.png"/><Relationship Id="rId22" Type="http://schemas.openxmlformats.org/officeDocument/2006/relationships/image" Target="../media/image87.png"/><Relationship Id="rId23" Type="http://schemas.openxmlformats.org/officeDocument/2006/relationships/image" Target="../media/image88.jpeg"/><Relationship Id="rId24" Type="http://schemas.microsoft.com/office/2007/relationships/hdphoto" Target="../media/hdphoto24.wdp"/><Relationship Id="rId25" Type="http://schemas.openxmlformats.org/officeDocument/2006/relationships/image" Target="../media/image89.jpeg"/><Relationship Id="rId26" Type="http://schemas.microsoft.com/office/2007/relationships/hdphoto" Target="../media/hdphoto25.wdp"/><Relationship Id="rId27" Type="http://schemas.openxmlformats.org/officeDocument/2006/relationships/image" Target="../media/image90.jpeg"/><Relationship Id="rId28" Type="http://schemas.microsoft.com/office/2007/relationships/hdphoto" Target="../media/hdphoto26.wdp"/><Relationship Id="rId10" Type="http://schemas.openxmlformats.org/officeDocument/2006/relationships/image" Target="../media/image77.png"/><Relationship Id="rId11" Type="http://schemas.openxmlformats.org/officeDocument/2006/relationships/image" Target="../media/image78.png"/><Relationship Id="rId12" Type="http://schemas.openxmlformats.org/officeDocument/2006/relationships/image" Target="../media/image79.jpeg"/><Relationship Id="rId13" Type="http://schemas.microsoft.com/office/2007/relationships/hdphoto" Target="../media/hdphoto22.wdp"/><Relationship Id="rId14" Type="http://schemas.openxmlformats.org/officeDocument/2006/relationships/image" Target="../media/image80.png"/><Relationship Id="rId15" Type="http://schemas.openxmlformats.org/officeDocument/2006/relationships/image" Target="../media/image81.png"/><Relationship Id="rId16" Type="http://schemas.openxmlformats.org/officeDocument/2006/relationships/image" Target="../media/image82.png"/><Relationship Id="rId17" Type="http://schemas.openxmlformats.org/officeDocument/2006/relationships/image" Target="../media/image83.png"/><Relationship Id="rId18" Type="http://schemas.openxmlformats.org/officeDocument/2006/relationships/image" Target="../media/image84.png"/><Relationship Id="rId19" Type="http://schemas.openxmlformats.org/officeDocument/2006/relationships/image" Target="../media/image85.jpe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5.png"/><Relationship Id="rId5" Type="http://schemas.openxmlformats.org/officeDocument/2006/relationships/image" Target="../media/image7.png"/><Relationship Id="rId6" Type="http://schemas.openxmlformats.org/officeDocument/2006/relationships/image" Target="../media/image74.png"/><Relationship Id="rId7" Type="http://schemas.openxmlformats.org/officeDocument/2006/relationships/image" Target="../media/image75.png"/><Relationship Id="rId8" Type="http://schemas.openxmlformats.org/officeDocument/2006/relationships/image" Target="../media/image76.jpeg"/></Relationships>
</file>

<file path=ppt/slides/_rels/slide10.xml.rels><?xml version="1.0" encoding="UTF-8" standalone="yes"?>
<Relationships xmlns="http://schemas.openxmlformats.org/package/2006/relationships"><Relationship Id="rId11" Type="http://schemas.openxmlformats.org/officeDocument/2006/relationships/image" Target="../media/image79.jpeg"/><Relationship Id="rId12" Type="http://schemas.microsoft.com/office/2007/relationships/hdphoto" Target="../media/hdphoto22.wdp"/><Relationship Id="rId13" Type="http://schemas.openxmlformats.org/officeDocument/2006/relationships/image" Target="../media/image80.png"/><Relationship Id="rId14" Type="http://schemas.openxmlformats.org/officeDocument/2006/relationships/image" Target="../media/image81.png"/><Relationship Id="rId15" Type="http://schemas.openxmlformats.org/officeDocument/2006/relationships/image" Target="../media/image82.png"/><Relationship Id="rId16" Type="http://schemas.openxmlformats.org/officeDocument/2006/relationships/image" Target="../media/image83.png"/><Relationship Id="rId17" Type="http://schemas.openxmlformats.org/officeDocument/2006/relationships/image" Target="../media/image84.png"/><Relationship Id="rId18" Type="http://schemas.openxmlformats.org/officeDocument/2006/relationships/image" Target="../media/image89.jpeg"/><Relationship Id="rId19" Type="http://schemas.microsoft.com/office/2007/relationships/hdphoto" Target="../media/hdphoto28.wdp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5.png"/><Relationship Id="rId5" Type="http://schemas.openxmlformats.org/officeDocument/2006/relationships/image" Target="../media/image7.png"/><Relationship Id="rId6" Type="http://schemas.openxmlformats.org/officeDocument/2006/relationships/image" Target="../media/image74.png"/><Relationship Id="rId7" Type="http://schemas.openxmlformats.org/officeDocument/2006/relationships/image" Target="../media/image76.jpeg"/><Relationship Id="rId8" Type="http://schemas.microsoft.com/office/2007/relationships/hdphoto" Target="../media/hdphoto27.wdp"/><Relationship Id="rId9" Type="http://schemas.openxmlformats.org/officeDocument/2006/relationships/image" Target="../media/image77.png"/><Relationship Id="rId10" Type="http://schemas.openxmlformats.org/officeDocument/2006/relationships/image" Target="../media/image78.png"/></Relationships>
</file>

<file path=ppt/slides/_rels/slide11.xml.rels><?xml version="1.0" encoding="UTF-8" standalone="yes"?>
<Relationships xmlns="http://schemas.openxmlformats.org/package/2006/relationships"><Relationship Id="rId9" Type="http://schemas.microsoft.com/office/2007/relationships/hdphoto" Target="../media/hdphoto29.wdp"/><Relationship Id="rId20" Type="http://schemas.microsoft.com/office/2007/relationships/hdphoto" Target="../media/hdphoto30.wdp"/><Relationship Id="rId10" Type="http://schemas.openxmlformats.org/officeDocument/2006/relationships/image" Target="../media/image94.png"/><Relationship Id="rId11" Type="http://schemas.openxmlformats.org/officeDocument/2006/relationships/image" Target="../media/image95.png"/><Relationship Id="rId12" Type="http://schemas.openxmlformats.org/officeDocument/2006/relationships/image" Target="../media/image96.png"/><Relationship Id="rId13" Type="http://schemas.openxmlformats.org/officeDocument/2006/relationships/image" Target="../media/image97.png"/><Relationship Id="rId14" Type="http://schemas.openxmlformats.org/officeDocument/2006/relationships/image" Target="../media/image98.png"/><Relationship Id="rId15" Type="http://schemas.openxmlformats.org/officeDocument/2006/relationships/image" Target="../media/image99.png"/><Relationship Id="rId16" Type="http://schemas.openxmlformats.org/officeDocument/2006/relationships/image" Target="../media/image100.png"/><Relationship Id="rId17" Type="http://schemas.openxmlformats.org/officeDocument/2006/relationships/image" Target="../media/image101.png"/><Relationship Id="rId18" Type="http://schemas.openxmlformats.org/officeDocument/2006/relationships/image" Target="../media/image102.png"/><Relationship Id="rId19" Type="http://schemas.openxmlformats.org/officeDocument/2006/relationships/image" Target="../media/image103.jpe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5.png"/><Relationship Id="rId4" Type="http://schemas.openxmlformats.org/officeDocument/2006/relationships/image" Target="../media/image74.png"/><Relationship Id="rId5" Type="http://schemas.openxmlformats.org/officeDocument/2006/relationships/image" Target="../media/image91.png"/><Relationship Id="rId6" Type="http://schemas.openxmlformats.org/officeDocument/2006/relationships/image" Target="../media/image92.png"/><Relationship Id="rId7" Type="http://schemas.openxmlformats.org/officeDocument/2006/relationships/image" Target="../media/image58.png"/><Relationship Id="rId8" Type="http://schemas.openxmlformats.org/officeDocument/2006/relationships/image" Target="../media/image93.jpeg"/></Relationships>
</file>

<file path=ppt/slides/_rels/slide12.xml.rels><?xml version="1.0" encoding="UTF-8" standalone="yes"?>
<Relationships xmlns="http://schemas.openxmlformats.org/package/2006/relationships"><Relationship Id="rId11" Type="http://schemas.openxmlformats.org/officeDocument/2006/relationships/image" Target="../media/image99.png"/><Relationship Id="rId12" Type="http://schemas.openxmlformats.org/officeDocument/2006/relationships/image" Target="../media/image100.png"/><Relationship Id="rId13" Type="http://schemas.openxmlformats.org/officeDocument/2006/relationships/image" Target="../media/image101.png"/><Relationship Id="rId14" Type="http://schemas.openxmlformats.org/officeDocument/2006/relationships/image" Target="../media/image102.png"/><Relationship Id="rId15" Type="http://schemas.openxmlformats.org/officeDocument/2006/relationships/image" Target="../media/image103.jpeg"/><Relationship Id="rId16" Type="http://schemas.microsoft.com/office/2007/relationships/hdphoto" Target="../media/hdphoto31.wdp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4.png"/><Relationship Id="rId3" Type="http://schemas.openxmlformats.org/officeDocument/2006/relationships/image" Target="../media/image91.png"/><Relationship Id="rId4" Type="http://schemas.openxmlformats.org/officeDocument/2006/relationships/image" Target="../media/image92.png"/><Relationship Id="rId5" Type="http://schemas.openxmlformats.org/officeDocument/2006/relationships/image" Target="../media/image58.png"/><Relationship Id="rId6" Type="http://schemas.openxmlformats.org/officeDocument/2006/relationships/image" Target="../media/image94.png"/><Relationship Id="rId7" Type="http://schemas.openxmlformats.org/officeDocument/2006/relationships/image" Target="../media/image1.png"/><Relationship Id="rId8" Type="http://schemas.openxmlformats.org/officeDocument/2006/relationships/image" Target="../media/image5.png"/><Relationship Id="rId9" Type="http://schemas.openxmlformats.org/officeDocument/2006/relationships/image" Target="../media/image93.jpeg"/><Relationship Id="rId10" Type="http://schemas.microsoft.com/office/2007/relationships/hdphoto" Target="../media/hdphoto29.wdp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image" Target="../media/image104.png"/><Relationship Id="rId20" Type="http://schemas.openxmlformats.org/officeDocument/2006/relationships/image" Target="../media/image113.png"/><Relationship Id="rId21" Type="http://schemas.openxmlformats.org/officeDocument/2006/relationships/image" Target="../media/image114.jpeg"/><Relationship Id="rId22" Type="http://schemas.microsoft.com/office/2007/relationships/hdphoto" Target="../media/hdphoto33.wdp"/><Relationship Id="rId23" Type="http://schemas.openxmlformats.org/officeDocument/2006/relationships/image" Target="../media/image115.jpeg"/><Relationship Id="rId24" Type="http://schemas.microsoft.com/office/2007/relationships/hdphoto" Target="../media/hdphoto34.wdp"/><Relationship Id="rId25" Type="http://schemas.openxmlformats.org/officeDocument/2006/relationships/image" Target="../media/image16.png"/><Relationship Id="rId10" Type="http://schemas.openxmlformats.org/officeDocument/2006/relationships/image" Target="../media/image105.png"/><Relationship Id="rId11" Type="http://schemas.openxmlformats.org/officeDocument/2006/relationships/image" Target="../media/image106.png"/><Relationship Id="rId12" Type="http://schemas.openxmlformats.org/officeDocument/2006/relationships/image" Target="../media/image107.png"/><Relationship Id="rId13" Type="http://schemas.openxmlformats.org/officeDocument/2006/relationships/image" Target="../media/image108.png"/><Relationship Id="rId14" Type="http://schemas.openxmlformats.org/officeDocument/2006/relationships/image" Target="../media/image109.jpeg"/><Relationship Id="rId15" Type="http://schemas.microsoft.com/office/2007/relationships/hdphoto" Target="../media/hdphoto32.wdp"/><Relationship Id="rId16" Type="http://schemas.openxmlformats.org/officeDocument/2006/relationships/image" Target="../media/image110.png"/><Relationship Id="rId17" Type="http://schemas.openxmlformats.org/officeDocument/2006/relationships/image" Target="../media/image111.png"/><Relationship Id="rId18" Type="http://schemas.openxmlformats.org/officeDocument/2006/relationships/image" Target="../media/image112.png"/><Relationship Id="rId19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3" Type="http://schemas.openxmlformats.org/officeDocument/2006/relationships/image" Target="../media/image5.png"/><Relationship Id="rId4" Type="http://schemas.openxmlformats.org/officeDocument/2006/relationships/image" Target="../media/image7.png"/><Relationship Id="rId5" Type="http://schemas.openxmlformats.org/officeDocument/2006/relationships/image" Target="../media/image78.png"/><Relationship Id="rId6" Type="http://schemas.openxmlformats.org/officeDocument/2006/relationships/image" Target="../media/image79.jpeg"/><Relationship Id="rId7" Type="http://schemas.microsoft.com/office/2007/relationships/hdphoto" Target="../media/hdphoto22.wdp"/><Relationship Id="rId8" Type="http://schemas.openxmlformats.org/officeDocument/2006/relationships/image" Target="../media/image80.png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image" Target="../media/image104.png"/><Relationship Id="rId20" Type="http://schemas.openxmlformats.org/officeDocument/2006/relationships/image" Target="../media/image113.png"/><Relationship Id="rId21" Type="http://schemas.openxmlformats.org/officeDocument/2006/relationships/image" Target="../media/image114.jpeg"/><Relationship Id="rId22" Type="http://schemas.microsoft.com/office/2007/relationships/hdphoto" Target="../media/hdphoto33.wdp"/><Relationship Id="rId23" Type="http://schemas.openxmlformats.org/officeDocument/2006/relationships/image" Target="../media/image115.jpeg"/><Relationship Id="rId24" Type="http://schemas.microsoft.com/office/2007/relationships/hdphoto" Target="../media/hdphoto36.wdp"/><Relationship Id="rId25" Type="http://schemas.openxmlformats.org/officeDocument/2006/relationships/image" Target="../media/image16.png"/><Relationship Id="rId26" Type="http://schemas.openxmlformats.org/officeDocument/2006/relationships/image" Target="../media/image56.png"/><Relationship Id="rId10" Type="http://schemas.openxmlformats.org/officeDocument/2006/relationships/image" Target="../media/image105.png"/><Relationship Id="rId11" Type="http://schemas.openxmlformats.org/officeDocument/2006/relationships/image" Target="../media/image106.png"/><Relationship Id="rId12" Type="http://schemas.openxmlformats.org/officeDocument/2006/relationships/image" Target="../media/image107.png"/><Relationship Id="rId13" Type="http://schemas.openxmlformats.org/officeDocument/2006/relationships/image" Target="../media/image108.png"/><Relationship Id="rId14" Type="http://schemas.openxmlformats.org/officeDocument/2006/relationships/image" Target="../media/image109.jpeg"/><Relationship Id="rId15" Type="http://schemas.microsoft.com/office/2007/relationships/hdphoto" Target="../media/hdphoto35.wdp"/><Relationship Id="rId16" Type="http://schemas.openxmlformats.org/officeDocument/2006/relationships/image" Target="../media/image110.png"/><Relationship Id="rId17" Type="http://schemas.openxmlformats.org/officeDocument/2006/relationships/image" Target="../media/image111.png"/><Relationship Id="rId18" Type="http://schemas.openxmlformats.org/officeDocument/2006/relationships/image" Target="../media/image112.png"/><Relationship Id="rId19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3" Type="http://schemas.openxmlformats.org/officeDocument/2006/relationships/image" Target="../media/image5.png"/><Relationship Id="rId4" Type="http://schemas.openxmlformats.org/officeDocument/2006/relationships/image" Target="../media/image7.png"/><Relationship Id="rId5" Type="http://schemas.openxmlformats.org/officeDocument/2006/relationships/image" Target="../media/image78.png"/><Relationship Id="rId6" Type="http://schemas.openxmlformats.org/officeDocument/2006/relationships/image" Target="../media/image79.jpeg"/><Relationship Id="rId7" Type="http://schemas.microsoft.com/office/2007/relationships/hdphoto" Target="../media/hdphoto22.wdp"/><Relationship Id="rId8" Type="http://schemas.openxmlformats.org/officeDocument/2006/relationships/image" Target="../media/image80.png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image" Target="../media/image120.png"/><Relationship Id="rId20" Type="http://schemas.openxmlformats.org/officeDocument/2006/relationships/image" Target="../media/image127.png"/><Relationship Id="rId21" Type="http://schemas.openxmlformats.org/officeDocument/2006/relationships/image" Target="../media/image128.png"/><Relationship Id="rId22" Type="http://schemas.openxmlformats.org/officeDocument/2006/relationships/image" Target="../media/image129.png"/><Relationship Id="rId23" Type="http://schemas.openxmlformats.org/officeDocument/2006/relationships/image" Target="../media/image130.jpeg"/><Relationship Id="rId24" Type="http://schemas.microsoft.com/office/2007/relationships/hdphoto" Target="../media/hdphoto39.wdp"/><Relationship Id="rId25" Type="http://schemas.openxmlformats.org/officeDocument/2006/relationships/image" Target="../media/image131.jpeg"/><Relationship Id="rId26" Type="http://schemas.microsoft.com/office/2007/relationships/hdphoto" Target="../media/hdphoto40.wdp"/><Relationship Id="rId27" Type="http://schemas.openxmlformats.org/officeDocument/2006/relationships/image" Target="../media/image132.jpeg"/><Relationship Id="rId28" Type="http://schemas.microsoft.com/office/2007/relationships/hdphoto" Target="../media/hdphoto41.wdp"/><Relationship Id="rId10" Type="http://schemas.openxmlformats.org/officeDocument/2006/relationships/image" Target="../media/image25.jpeg"/><Relationship Id="rId11" Type="http://schemas.microsoft.com/office/2007/relationships/hdphoto" Target="../media/hdphoto7.wdp"/><Relationship Id="rId12" Type="http://schemas.openxmlformats.org/officeDocument/2006/relationships/image" Target="../media/image28.png"/><Relationship Id="rId13" Type="http://schemas.openxmlformats.org/officeDocument/2006/relationships/image" Target="../media/image121.png"/><Relationship Id="rId14" Type="http://schemas.openxmlformats.org/officeDocument/2006/relationships/image" Target="../media/image122.png"/><Relationship Id="rId15" Type="http://schemas.openxmlformats.org/officeDocument/2006/relationships/image" Target="../media/image123.jpeg"/><Relationship Id="rId16" Type="http://schemas.microsoft.com/office/2007/relationships/hdphoto" Target="../media/hdphoto38.wdp"/><Relationship Id="rId17" Type="http://schemas.openxmlformats.org/officeDocument/2006/relationships/image" Target="../media/image124.png"/><Relationship Id="rId18" Type="http://schemas.openxmlformats.org/officeDocument/2006/relationships/image" Target="../media/image125.png"/><Relationship Id="rId19" Type="http://schemas.openxmlformats.org/officeDocument/2006/relationships/image" Target="../media/image126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3" Type="http://schemas.openxmlformats.org/officeDocument/2006/relationships/image" Target="../media/image78.png"/><Relationship Id="rId4" Type="http://schemas.openxmlformats.org/officeDocument/2006/relationships/image" Target="../media/image116.png"/><Relationship Id="rId5" Type="http://schemas.microsoft.com/office/2007/relationships/hdphoto" Target="../media/hdphoto37.wdp"/><Relationship Id="rId6" Type="http://schemas.openxmlformats.org/officeDocument/2006/relationships/image" Target="../media/image117.png"/><Relationship Id="rId7" Type="http://schemas.openxmlformats.org/officeDocument/2006/relationships/image" Target="../media/image118.png"/><Relationship Id="rId8" Type="http://schemas.openxmlformats.org/officeDocument/2006/relationships/image" Target="../media/image119.png"/></Relationships>
</file>

<file path=ppt/slides/_rels/slide16.xml.rels><?xml version="1.0" encoding="UTF-8" standalone="yes"?>
<Relationships xmlns="http://schemas.openxmlformats.org/package/2006/relationships"><Relationship Id="rId9" Type="http://schemas.openxmlformats.org/officeDocument/2006/relationships/image" Target="../media/image120.png"/><Relationship Id="rId20" Type="http://schemas.microsoft.com/office/2007/relationships/hdphoto" Target="../media/hdphoto39.wdp"/><Relationship Id="rId10" Type="http://schemas.openxmlformats.org/officeDocument/2006/relationships/image" Target="../media/image25.jpeg"/><Relationship Id="rId11" Type="http://schemas.microsoft.com/office/2007/relationships/hdphoto" Target="../media/hdphoto7.wdp"/><Relationship Id="rId12" Type="http://schemas.openxmlformats.org/officeDocument/2006/relationships/image" Target="../media/image28.png"/><Relationship Id="rId13" Type="http://schemas.openxmlformats.org/officeDocument/2006/relationships/image" Target="../media/image121.png"/><Relationship Id="rId14" Type="http://schemas.openxmlformats.org/officeDocument/2006/relationships/image" Target="../media/image122.png"/><Relationship Id="rId15" Type="http://schemas.openxmlformats.org/officeDocument/2006/relationships/image" Target="../media/image123.jpeg"/><Relationship Id="rId16" Type="http://schemas.microsoft.com/office/2007/relationships/hdphoto" Target="../media/hdphoto38.wdp"/><Relationship Id="rId17" Type="http://schemas.openxmlformats.org/officeDocument/2006/relationships/image" Target="../media/image125.png"/><Relationship Id="rId18" Type="http://schemas.openxmlformats.org/officeDocument/2006/relationships/image" Target="../media/image126.png"/><Relationship Id="rId19" Type="http://schemas.openxmlformats.org/officeDocument/2006/relationships/image" Target="../media/image130.jpe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3" Type="http://schemas.openxmlformats.org/officeDocument/2006/relationships/image" Target="../media/image78.png"/><Relationship Id="rId4" Type="http://schemas.openxmlformats.org/officeDocument/2006/relationships/image" Target="../media/image116.png"/><Relationship Id="rId5" Type="http://schemas.microsoft.com/office/2007/relationships/hdphoto" Target="../media/hdphoto37.wdp"/><Relationship Id="rId6" Type="http://schemas.openxmlformats.org/officeDocument/2006/relationships/image" Target="../media/image117.png"/><Relationship Id="rId7" Type="http://schemas.openxmlformats.org/officeDocument/2006/relationships/image" Target="../media/image118.png"/><Relationship Id="rId8" Type="http://schemas.openxmlformats.org/officeDocument/2006/relationships/image" Target="../media/image119.png"/></Relationships>
</file>

<file path=ppt/slides/_rels/slide17.xml.rels><?xml version="1.0" encoding="UTF-8" standalone="yes"?>
<Relationships xmlns="http://schemas.openxmlformats.org/package/2006/relationships"><Relationship Id="rId9" Type="http://schemas.openxmlformats.org/officeDocument/2006/relationships/image" Target="../media/image135.png"/><Relationship Id="rId20" Type="http://schemas.openxmlformats.org/officeDocument/2006/relationships/image" Target="../media/image72.jpeg"/><Relationship Id="rId21" Type="http://schemas.microsoft.com/office/2007/relationships/hdphoto" Target="../media/hdphoto45.wdp"/><Relationship Id="rId22" Type="http://schemas.openxmlformats.org/officeDocument/2006/relationships/image" Target="../media/image143.png"/><Relationship Id="rId23" Type="http://schemas.openxmlformats.org/officeDocument/2006/relationships/image" Target="../media/image144.png"/><Relationship Id="rId10" Type="http://schemas.openxmlformats.org/officeDocument/2006/relationships/image" Target="../media/image136.png"/><Relationship Id="rId11" Type="http://schemas.openxmlformats.org/officeDocument/2006/relationships/image" Target="../media/image137.png"/><Relationship Id="rId12" Type="http://schemas.microsoft.com/office/2007/relationships/hdphoto" Target="../media/hdphoto42.wdp"/><Relationship Id="rId13" Type="http://schemas.openxmlformats.org/officeDocument/2006/relationships/image" Target="../media/image138.png"/><Relationship Id="rId14" Type="http://schemas.openxmlformats.org/officeDocument/2006/relationships/image" Target="../media/image139.jpeg"/><Relationship Id="rId15" Type="http://schemas.microsoft.com/office/2007/relationships/hdphoto" Target="../media/hdphoto43.wdp"/><Relationship Id="rId16" Type="http://schemas.openxmlformats.org/officeDocument/2006/relationships/image" Target="../media/image140.png"/><Relationship Id="rId17" Type="http://schemas.openxmlformats.org/officeDocument/2006/relationships/image" Target="../media/image141.jpeg"/><Relationship Id="rId18" Type="http://schemas.microsoft.com/office/2007/relationships/hdphoto" Target="../media/hdphoto44.wdp"/><Relationship Id="rId19" Type="http://schemas.openxmlformats.org/officeDocument/2006/relationships/image" Target="../media/image142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7.png"/><Relationship Id="rId4" Type="http://schemas.openxmlformats.org/officeDocument/2006/relationships/image" Target="../media/image78.png"/><Relationship Id="rId5" Type="http://schemas.openxmlformats.org/officeDocument/2006/relationships/image" Target="../media/image79.jpeg"/><Relationship Id="rId6" Type="http://schemas.microsoft.com/office/2007/relationships/hdphoto" Target="../media/hdphoto22.wdp"/><Relationship Id="rId7" Type="http://schemas.openxmlformats.org/officeDocument/2006/relationships/image" Target="../media/image133.png"/><Relationship Id="rId8" Type="http://schemas.openxmlformats.org/officeDocument/2006/relationships/image" Target="../media/image134.png"/></Relationships>
</file>

<file path=ppt/slides/_rels/slide18.xml.rels><?xml version="1.0" encoding="UTF-8" standalone="yes"?>
<Relationships xmlns="http://schemas.openxmlformats.org/package/2006/relationships"><Relationship Id="rId9" Type="http://schemas.openxmlformats.org/officeDocument/2006/relationships/image" Target="../media/image135.png"/><Relationship Id="rId20" Type="http://schemas.openxmlformats.org/officeDocument/2006/relationships/image" Target="../media/image72.jpeg"/><Relationship Id="rId21" Type="http://schemas.microsoft.com/office/2007/relationships/hdphoto" Target="../media/hdphoto45.wdp"/><Relationship Id="rId22" Type="http://schemas.openxmlformats.org/officeDocument/2006/relationships/image" Target="../media/image143.png"/><Relationship Id="rId23" Type="http://schemas.openxmlformats.org/officeDocument/2006/relationships/image" Target="../media/image144.png"/><Relationship Id="rId10" Type="http://schemas.openxmlformats.org/officeDocument/2006/relationships/image" Target="../media/image136.png"/><Relationship Id="rId11" Type="http://schemas.openxmlformats.org/officeDocument/2006/relationships/image" Target="../media/image137.png"/><Relationship Id="rId12" Type="http://schemas.microsoft.com/office/2007/relationships/hdphoto" Target="../media/hdphoto46.wdp"/><Relationship Id="rId13" Type="http://schemas.openxmlformats.org/officeDocument/2006/relationships/image" Target="../media/image138.png"/><Relationship Id="rId14" Type="http://schemas.openxmlformats.org/officeDocument/2006/relationships/image" Target="../media/image139.jpeg"/><Relationship Id="rId15" Type="http://schemas.microsoft.com/office/2007/relationships/hdphoto" Target="../media/hdphoto47.wdp"/><Relationship Id="rId16" Type="http://schemas.openxmlformats.org/officeDocument/2006/relationships/image" Target="../media/image140.png"/><Relationship Id="rId17" Type="http://schemas.openxmlformats.org/officeDocument/2006/relationships/image" Target="../media/image141.jpeg"/><Relationship Id="rId18" Type="http://schemas.microsoft.com/office/2007/relationships/hdphoto" Target="../media/hdphoto48.wdp"/><Relationship Id="rId19" Type="http://schemas.openxmlformats.org/officeDocument/2006/relationships/image" Target="../media/image142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7.png"/><Relationship Id="rId4" Type="http://schemas.openxmlformats.org/officeDocument/2006/relationships/image" Target="../media/image78.png"/><Relationship Id="rId5" Type="http://schemas.openxmlformats.org/officeDocument/2006/relationships/image" Target="../media/image79.jpeg"/><Relationship Id="rId6" Type="http://schemas.microsoft.com/office/2007/relationships/hdphoto" Target="../media/hdphoto22.wdp"/><Relationship Id="rId7" Type="http://schemas.openxmlformats.org/officeDocument/2006/relationships/image" Target="../media/image133.png"/><Relationship Id="rId8" Type="http://schemas.openxmlformats.org/officeDocument/2006/relationships/image" Target="../media/image134.png"/></Relationships>
</file>

<file path=ppt/slides/_rels/slide19.xml.rels><?xml version="1.0" encoding="UTF-8" standalone="yes"?>
<Relationships xmlns="http://schemas.openxmlformats.org/package/2006/relationships"><Relationship Id="rId9" Type="http://schemas.openxmlformats.org/officeDocument/2006/relationships/image" Target="../media/image145.png"/><Relationship Id="rId20" Type="http://schemas.openxmlformats.org/officeDocument/2006/relationships/image" Target="../media/image153.png"/><Relationship Id="rId10" Type="http://schemas.openxmlformats.org/officeDocument/2006/relationships/image" Target="../media/image146.png"/><Relationship Id="rId11" Type="http://schemas.openxmlformats.org/officeDocument/2006/relationships/image" Target="../media/image147.png"/><Relationship Id="rId12" Type="http://schemas.openxmlformats.org/officeDocument/2006/relationships/image" Target="../media/image148.jpeg"/><Relationship Id="rId13" Type="http://schemas.microsoft.com/office/2007/relationships/hdphoto" Target="../media/hdphoto49.wdp"/><Relationship Id="rId14" Type="http://schemas.openxmlformats.org/officeDocument/2006/relationships/image" Target="../media/image75.png"/><Relationship Id="rId15" Type="http://schemas.openxmlformats.org/officeDocument/2006/relationships/image" Target="../media/image29.png"/><Relationship Id="rId16" Type="http://schemas.openxmlformats.org/officeDocument/2006/relationships/image" Target="../media/image149.png"/><Relationship Id="rId17" Type="http://schemas.openxmlformats.org/officeDocument/2006/relationships/image" Target="../media/image150.png"/><Relationship Id="rId18" Type="http://schemas.openxmlformats.org/officeDocument/2006/relationships/image" Target="../media/image151.png"/><Relationship Id="rId19" Type="http://schemas.openxmlformats.org/officeDocument/2006/relationships/image" Target="../media/image152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34.png"/><Relationship Id="rId3" Type="http://schemas.openxmlformats.org/officeDocument/2006/relationships/image" Target="../media/image135.png"/><Relationship Id="rId4" Type="http://schemas.openxmlformats.org/officeDocument/2006/relationships/image" Target="../media/image136.png"/><Relationship Id="rId5" Type="http://schemas.openxmlformats.org/officeDocument/2006/relationships/image" Target="../media/image138.png"/><Relationship Id="rId6" Type="http://schemas.openxmlformats.org/officeDocument/2006/relationships/image" Target="../media/image72.jpeg"/><Relationship Id="rId7" Type="http://schemas.microsoft.com/office/2007/relationships/hdphoto" Target="../media/hdphoto45.wdp"/><Relationship Id="rId8" Type="http://schemas.openxmlformats.org/officeDocument/2006/relationships/image" Target="../media/image144.png"/></Relationships>
</file>

<file path=ppt/slides/_rels/slide20.xml.rels><?xml version="1.0" encoding="UTF-8" standalone="yes"?>
<Relationships xmlns="http://schemas.openxmlformats.org/package/2006/relationships"><Relationship Id="rId9" Type="http://schemas.openxmlformats.org/officeDocument/2006/relationships/image" Target="../media/image145.png"/><Relationship Id="rId20" Type="http://schemas.openxmlformats.org/officeDocument/2006/relationships/image" Target="../media/image153.png"/><Relationship Id="rId10" Type="http://schemas.openxmlformats.org/officeDocument/2006/relationships/image" Target="../media/image146.png"/><Relationship Id="rId11" Type="http://schemas.openxmlformats.org/officeDocument/2006/relationships/image" Target="../media/image147.png"/><Relationship Id="rId12" Type="http://schemas.openxmlformats.org/officeDocument/2006/relationships/image" Target="../media/image148.jpeg"/><Relationship Id="rId13" Type="http://schemas.microsoft.com/office/2007/relationships/hdphoto" Target="../media/hdphoto49.wdp"/><Relationship Id="rId14" Type="http://schemas.openxmlformats.org/officeDocument/2006/relationships/image" Target="../media/image75.png"/><Relationship Id="rId15" Type="http://schemas.openxmlformats.org/officeDocument/2006/relationships/image" Target="../media/image29.png"/><Relationship Id="rId16" Type="http://schemas.openxmlformats.org/officeDocument/2006/relationships/image" Target="../media/image149.png"/><Relationship Id="rId17" Type="http://schemas.openxmlformats.org/officeDocument/2006/relationships/image" Target="../media/image150.png"/><Relationship Id="rId18" Type="http://schemas.openxmlformats.org/officeDocument/2006/relationships/image" Target="../media/image151.png"/><Relationship Id="rId19" Type="http://schemas.openxmlformats.org/officeDocument/2006/relationships/image" Target="../media/image152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34.png"/><Relationship Id="rId3" Type="http://schemas.openxmlformats.org/officeDocument/2006/relationships/image" Target="../media/image135.png"/><Relationship Id="rId4" Type="http://schemas.openxmlformats.org/officeDocument/2006/relationships/image" Target="../media/image136.png"/><Relationship Id="rId5" Type="http://schemas.openxmlformats.org/officeDocument/2006/relationships/image" Target="../media/image138.png"/><Relationship Id="rId6" Type="http://schemas.openxmlformats.org/officeDocument/2006/relationships/image" Target="../media/image72.jpeg"/><Relationship Id="rId7" Type="http://schemas.microsoft.com/office/2007/relationships/hdphoto" Target="../media/hdphoto45.wdp"/><Relationship Id="rId8" Type="http://schemas.openxmlformats.org/officeDocument/2006/relationships/image" Target="../media/image144.png"/></Relationships>
</file>

<file path=ppt/slides/_rels/slide21.xml.rels><?xml version="1.0" encoding="UTF-8" standalone="yes"?>
<Relationships xmlns="http://schemas.openxmlformats.org/package/2006/relationships"><Relationship Id="rId11" Type="http://schemas.microsoft.com/office/2007/relationships/hdphoto" Target="../media/hdphoto37.wdp"/><Relationship Id="rId12" Type="http://schemas.openxmlformats.org/officeDocument/2006/relationships/image" Target="../media/image154.jpeg"/><Relationship Id="rId13" Type="http://schemas.microsoft.com/office/2007/relationships/hdphoto" Target="../media/hdphoto50.wdp"/><Relationship Id="rId14" Type="http://schemas.openxmlformats.org/officeDocument/2006/relationships/image" Target="../media/image155.jpeg"/><Relationship Id="rId15" Type="http://schemas.microsoft.com/office/2007/relationships/hdphoto" Target="../media/hdphoto51.wdp"/><Relationship Id="rId16" Type="http://schemas.openxmlformats.org/officeDocument/2006/relationships/image" Target="../media/image156.jpeg"/><Relationship Id="rId17" Type="http://schemas.microsoft.com/office/2007/relationships/hdphoto" Target="../media/hdphoto52.wdp"/><Relationship Id="rId18" Type="http://schemas.openxmlformats.org/officeDocument/2006/relationships/image" Target="../media/image157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34.png"/><Relationship Id="rId3" Type="http://schemas.openxmlformats.org/officeDocument/2006/relationships/image" Target="../media/image72.jpeg"/><Relationship Id="rId4" Type="http://schemas.microsoft.com/office/2007/relationships/hdphoto" Target="../media/hdphoto45.wdp"/><Relationship Id="rId5" Type="http://schemas.openxmlformats.org/officeDocument/2006/relationships/image" Target="../media/image144.png"/><Relationship Id="rId6" Type="http://schemas.openxmlformats.org/officeDocument/2006/relationships/image" Target="../media/image75.png"/><Relationship Id="rId7" Type="http://schemas.openxmlformats.org/officeDocument/2006/relationships/image" Target="../media/image152.png"/><Relationship Id="rId8" Type="http://schemas.openxmlformats.org/officeDocument/2006/relationships/image" Target="../media/image153.png"/><Relationship Id="rId9" Type="http://schemas.openxmlformats.org/officeDocument/2006/relationships/image" Target="../media/image133.png"/><Relationship Id="rId10" Type="http://schemas.openxmlformats.org/officeDocument/2006/relationships/image" Target="../media/image116.png"/></Relationships>
</file>

<file path=ppt/slides/_rels/slide22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55.jpeg"/><Relationship Id="rId12" Type="http://schemas.microsoft.com/office/2007/relationships/hdphoto" Target="../media/hdphoto51.wdp"/><Relationship Id="rId13" Type="http://schemas.openxmlformats.org/officeDocument/2006/relationships/image" Target="../media/image156.jpeg"/><Relationship Id="rId14" Type="http://schemas.microsoft.com/office/2007/relationships/hdphoto" Target="../media/hdphoto52.wdp"/><Relationship Id="rId15" Type="http://schemas.openxmlformats.org/officeDocument/2006/relationships/image" Target="../media/image157.png"/><Relationship Id="rId16" Type="http://schemas.openxmlformats.org/officeDocument/2006/relationships/image" Target="../media/image133.png"/><Relationship Id="rId17" Type="http://schemas.openxmlformats.org/officeDocument/2006/relationships/image" Target="../media/image116.png"/><Relationship Id="rId18" Type="http://schemas.microsoft.com/office/2007/relationships/hdphoto" Target="../media/hdphoto37.wdp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34.png"/><Relationship Id="rId3" Type="http://schemas.openxmlformats.org/officeDocument/2006/relationships/image" Target="../media/image72.jpeg"/><Relationship Id="rId4" Type="http://schemas.microsoft.com/office/2007/relationships/hdphoto" Target="../media/hdphoto45.wdp"/><Relationship Id="rId5" Type="http://schemas.openxmlformats.org/officeDocument/2006/relationships/image" Target="../media/image144.png"/><Relationship Id="rId6" Type="http://schemas.openxmlformats.org/officeDocument/2006/relationships/image" Target="../media/image75.png"/><Relationship Id="rId7" Type="http://schemas.openxmlformats.org/officeDocument/2006/relationships/image" Target="../media/image152.png"/><Relationship Id="rId8" Type="http://schemas.openxmlformats.org/officeDocument/2006/relationships/image" Target="../media/image153.png"/><Relationship Id="rId9" Type="http://schemas.openxmlformats.org/officeDocument/2006/relationships/image" Target="../media/image154.jpeg"/><Relationship Id="rId10" Type="http://schemas.microsoft.com/office/2007/relationships/hdphoto" Target="../media/hdphoto50.wdp"/></Relationships>
</file>

<file path=ppt/slides/_rels/slide23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59.png"/><Relationship Id="rId12" Type="http://schemas.openxmlformats.org/officeDocument/2006/relationships/image" Target="../media/image160.png"/><Relationship Id="rId13" Type="http://schemas.openxmlformats.org/officeDocument/2006/relationships/image" Target="../media/image161.png"/><Relationship Id="rId14" Type="http://schemas.openxmlformats.org/officeDocument/2006/relationships/image" Target="../media/image162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2.jpeg"/><Relationship Id="rId3" Type="http://schemas.microsoft.com/office/2007/relationships/hdphoto" Target="../media/hdphoto45.wdp"/><Relationship Id="rId4" Type="http://schemas.openxmlformats.org/officeDocument/2006/relationships/image" Target="../media/image144.png"/><Relationship Id="rId5" Type="http://schemas.openxmlformats.org/officeDocument/2006/relationships/image" Target="../media/image152.png"/><Relationship Id="rId6" Type="http://schemas.openxmlformats.org/officeDocument/2006/relationships/image" Target="../media/image153.png"/><Relationship Id="rId7" Type="http://schemas.openxmlformats.org/officeDocument/2006/relationships/image" Target="../media/image154.jpeg"/><Relationship Id="rId8" Type="http://schemas.microsoft.com/office/2007/relationships/hdphoto" Target="../media/hdphoto50.wdp"/><Relationship Id="rId9" Type="http://schemas.openxmlformats.org/officeDocument/2006/relationships/image" Target="../media/image157.png"/><Relationship Id="rId10" Type="http://schemas.openxmlformats.org/officeDocument/2006/relationships/image" Target="../media/image158.png"/></Relationships>
</file>

<file path=ppt/slides/_rels/slide24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59.png"/><Relationship Id="rId12" Type="http://schemas.openxmlformats.org/officeDocument/2006/relationships/image" Target="../media/image160.png"/><Relationship Id="rId13" Type="http://schemas.openxmlformats.org/officeDocument/2006/relationships/image" Target="../media/image161.png"/><Relationship Id="rId14" Type="http://schemas.openxmlformats.org/officeDocument/2006/relationships/image" Target="../media/image162.png"/><Relationship Id="rId15" Type="http://schemas.openxmlformats.org/officeDocument/2006/relationships/image" Target="../media/image163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2.jpeg"/><Relationship Id="rId3" Type="http://schemas.microsoft.com/office/2007/relationships/hdphoto" Target="../media/hdphoto45.wdp"/><Relationship Id="rId4" Type="http://schemas.openxmlformats.org/officeDocument/2006/relationships/image" Target="../media/image144.png"/><Relationship Id="rId5" Type="http://schemas.openxmlformats.org/officeDocument/2006/relationships/image" Target="../media/image152.png"/><Relationship Id="rId6" Type="http://schemas.openxmlformats.org/officeDocument/2006/relationships/image" Target="../media/image153.png"/><Relationship Id="rId7" Type="http://schemas.openxmlformats.org/officeDocument/2006/relationships/image" Target="../media/image154.jpeg"/><Relationship Id="rId8" Type="http://schemas.microsoft.com/office/2007/relationships/hdphoto" Target="../media/hdphoto50.wdp"/><Relationship Id="rId9" Type="http://schemas.openxmlformats.org/officeDocument/2006/relationships/image" Target="../media/image157.png"/><Relationship Id="rId10" Type="http://schemas.openxmlformats.org/officeDocument/2006/relationships/image" Target="../media/image15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Tableau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9837619"/>
              </p:ext>
            </p:extLst>
          </p:nvPr>
        </p:nvGraphicFramePr>
        <p:xfrm>
          <a:off x="2634367" y="288990"/>
          <a:ext cx="2381860" cy="586311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tableStyleId>{5940675A-B579-460E-94D1-54222C63F5DA}</a:tableStyleId>
              </a:tblPr>
              <a:tblGrid>
                <a:gridCol w="597819"/>
                <a:gridCol w="1784041"/>
              </a:tblGrid>
              <a:tr h="586311">
                <a:tc>
                  <a:txBody>
                    <a:bodyPr/>
                    <a:lstStyle/>
                    <a:p>
                      <a:endParaRPr lang="fr-FR" sz="2600" dirty="0"/>
                    </a:p>
                  </a:txBody>
                  <a:tcPr marL="63305" marR="63305" marT="66040" marB="66040">
                    <a:lnL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3200" b="1" dirty="0" err="1" smtClean="0">
                          <a:solidFill>
                            <a:srgbClr val="008000"/>
                          </a:solidFill>
                          <a:latin typeface="Script Ecole 2"/>
                          <a:cs typeface="Script Ecole 2"/>
                        </a:rPr>
                        <a:t>oi</a:t>
                      </a:r>
                      <a:r>
                        <a:rPr lang="fr-FR" sz="3200" b="1" dirty="0" smtClean="0">
                          <a:solidFill>
                            <a:srgbClr val="008000"/>
                          </a:solidFill>
                        </a:rPr>
                        <a:t>  </a:t>
                      </a:r>
                      <a:r>
                        <a:rPr lang="fr-FR" sz="3200" b="1" dirty="0" smtClean="0">
                          <a:solidFill>
                            <a:srgbClr val="008000"/>
                          </a:solidFill>
                          <a:latin typeface="Cursivestandard"/>
                          <a:cs typeface="Cursivestandard"/>
                        </a:rPr>
                        <a:t> ²oi</a:t>
                      </a:r>
                      <a:endParaRPr lang="fr-FR" sz="3200" b="1" dirty="0" smtClean="0">
                        <a:solidFill>
                          <a:srgbClr val="008000"/>
                        </a:solidFill>
                      </a:endParaRPr>
                    </a:p>
                  </a:txBody>
                  <a:tcPr marL="72000" marR="63305" marT="18000" marB="18000" anchor="ctr">
                    <a:lnL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1" name="Rectangle à coins arrondis 92"/>
          <p:cNvSpPr>
            <a:spLocks noChangeArrowheads="1"/>
          </p:cNvSpPr>
          <p:nvPr/>
        </p:nvSpPr>
        <p:spPr bwMode="auto">
          <a:xfrm>
            <a:off x="217340" y="281448"/>
            <a:ext cx="2365375" cy="566342"/>
          </a:xfrm>
          <a:prstGeom prst="roundRect">
            <a:avLst>
              <a:gd name="adj" fmla="val 16667"/>
            </a:avLst>
          </a:prstGeom>
          <a:solidFill>
            <a:srgbClr val="BFBFBF"/>
          </a:solidFill>
          <a:ln w="12700">
            <a:solidFill>
              <a:srgbClr val="000000"/>
            </a:solidFill>
            <a:prstDash val="dash"/>
            <a:round/>
            <a:headEnd/>
            <a:tailEnd/>
          </a:ln>
          <a:effectLst>
            <a:outerShdw blurRad="50800" dist="38100" dir="2700000" algn="tl" rotWithShape="0">
              <a:srgbClr val="000000">
                <a:alpha val="39999"/>
              </a:srgbClr>
            </a:outerShdw>
          </a:effectLst>
        </p:spPr>
        <p:txBody>
          <a:bodyPr vert="horz" wrap="square" lIns="91440" tIns="0" rIns="91440" bIns="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mic Sans MS" charset="0"/>
                <a:ea typeface="ÇlÇr ñæí©" charset="0"/>
              </a:rPr>
              <a:t>Prénom </a:t>
            </a: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mic Sans MS" charset="0"/>
                <a:ea typeface="ÇlÇr ñæí©" charset="0"/>
              </a:rPr>
              <a:t>:</a:t>
            </a:r>
            <a:endParaRPr kumimoji="0" lang="fr-FR" sz="10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Comic Sans MS" charset="0"/>
              <a:ea typeface="ÇlÇr ñæí©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mic Sans MS" charset="0"/>
                <a:ea typeface="ÇlÇr ñæí©" charset="0"/>
              </a:rPr>
              <a:t>Date : </a:t>
            </a:r>
            <a:endParaRPr kumimoji="0" lang="fr-FR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2" name="Carré corné 93"/>
          <p:cNvSpPr>
            <a:spLocks noChangeArrowheads="1"/>
          </p:cNvSpPr>
          <p:nvPr/>
        </p:nvSpPr>
        <p:spPr bwMode="auto">
          <a:xfrm rot="314074">
            <a:off x="5357509" y="352187"/>
            <a:ext cx="1292225" cy="465137"/>
          </a:xfrm>
          <a:prstGeom prst="foldedCorner">
            <a:avLst>
              <a:gd name="adj" fmla="val 16667"/>
            </a:avLst>
          </a:prstGeom>
          <a:gradFill rotWithShape="1">
            <a:gsLst>
              <a:gs pos="0">
                <a:srgbClr val="BFBFBF"/>
              </a:gs>
              <a:gs pos="100000">
                <a:srgbClr val="FFFFFF"/>
              </a:gs>
            </a:gsLst>
            <a:path path="rect">
              <a:fillToRect l="50000" t="50000" r="50000" b="50000"/>
            </a:path>
          </a:gradFill>
          <a:ln w="9525">
            <a:solidFill>
              <a:srgbClr val="000000"/>
            </a:solidFill>
            <a:round/>
            <a:headEnd/>
            <a:tailEnd/>
          </a:ln>
          <a:effectLst>
            <a:outerShdw blurRad="76200" sy="23000" kx="-1199993" algn="bl" rotWithShape="0">
              <a:srgbClr val="000000">
                <a:alpha val="20000"/>
              </a:srgb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mic Sans MS" charset="0"/>
                <a:ea typeface="ÇlÇr ñæí©" charset="0"/>
              </a:rPr>
              <a:t>Phonologie</a:t>
            </a:r>
            <a:endParaRPr kumimoji="0" lang="fr-FR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254341" y="794891"/>
            <a:ext cx="645091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 smtClean="0">
                <a:latin typeface="Comic Sans MS"/>
                <a:cs typeface="Comic Sans MS"/>
              </a:rPr>
              <a:t>1. </a:t>
            </a:r>
            <a:r>
              <a:rPr lang="fr-FR" sz="4000" dirty="0" smtClean="0">
                <a:latin typeface="Picto Moustache"/>
                <a:cs typeface="Picto Moustache"/>
              </a:rPr>
              <a:t>j</a:t>
            </a:r>
            <a:r>
              <a:rPr lang="fr-FR" dirty="0" smtClean="0">
                <a:latin typeface="Picto Moustache"/>
                <a:cs typeface="Picto Moustache"/>
              </a:rPr>
              <a:t> </a:t>
            </a:r>
            <a:r>
              <a:rPr lang="fr-FR" sz="1400" b="1" dirty="0" smtClean="0">
                <a:latin typeface="Comic Sans MS"/>
                <a:cs typeface="Comic Sans MS"/>
              </a:rPr>
              <a:t>Colorie </a:t>
            </a:r>
            <a:r>
              <a:rPr lang="fr-FR" sz="1400" dirty="0" smtClean="0">
                <a:latin typeface="Cursivestandard"/>
                <a:cs typeface="Cursivestandard"/>
              </a:rPr>
              <a:t>²le$ ²image$ ²si ²tu ²entend$ ²le ²son </a:t>
            </a:r>
            <a:r>
              <a:rPr lang="fr-FR" sz="1400" b="1" dirty="0" smtClean="0">
                <a:latin typeface="Comic Sans MS"/>
                <a:cs typeface="Comic Sans MS"/>
              </a:rPr>
              <a:t>[</a:t>
            </a:r>
            <a:r>
              <a:rPr lang="fr-FR" sz="1400" b="1" dirty="0" err="1" smtClean="0">
                <a:latin typeface="Comic Sans MS"/>
                <a:cs typeface="Comic Sans MS"/>
              </a:rPr>
              <a:t>wa</a:t>
            </a:r>
            <a:r>
              <a:rPr lang="fr-FR" sz="1400" b="1" dirty="0" smtClean="0">
                <a:latin typeface="Comic Sans MS"/>
                <a:cs typeface="Comic Sans MS"/>
              </a:rPr>
              <a:t>] : </a:t>
            </a:r>
            <a:endParaRPr lang="fr-FR" b="1" dirty="0">
              <a:latin typeface="Comic Sans MS"/>
              <a:cs typeface="Comic Sans MS"/>
            </a:endParaRPr>
          </a:p>
        </p:txBody>
      </p:sp>
      <p:sp>
        <p:nvSpPr>
          <p:cNvPr id="15" name="ZoneTexte 14"/>
          <p:cNvSpPr txBox="1"/>
          <p:nvPr/>
        </p:nvSpPr>
        <p:spPr>
          <a:xfrm>
            <a:off x="217341" y="2075103"/>
            <a:ext cx="645091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 smtClean="0">
                <a:latin typeface="Comic Sans MS"/>
                <a:cs typeface="Comic Sans MS"/>
              </a:rPr>
              <a:t>2. </a:t>
            </a:r>
            <a:r>
              <a:rPr lang="fr-FR" sz="4000" dirty="0" smtClean="0">
                <a:latin typeface="Picto Moustache"/>
                <a:cs typeface="Picto Moustache"/>
              </a:rPr>
              <a:t>p</a:t>
            </a:r>
            <a:r>
              <a:rPr lang="fr-FR" dirty="0" smtClean="0">
                <a:latin typeface="Picto Moustache"/>
                <a:cs typeface="Picto Moustache"/>
              </a:rPr>
              <a:t> </a:t>
            </a:r>
            <a:r>
              <a:rPr lang="fr-FR" sz="1400" b="1" dirty="0" smtClean="0">
                <a:latin typeface="Comic Sans MS"/>
                <a:cs typeface="Comic Sans MS"/>
              </a:rPr>
              <a:t>Ecris </a:t>
            </a:r>
            <a:r>
              <a:rPr lang="fr-FR" sz="1400" dirty="0" smtClean="0">
                <a:latin typeface="Cursivestandard"/>
                <a:cs typeface="Cursivestandard"/>
              </a:rPr>
              <a:t>²la ²syllabe ²que ²tu ²entend$ :  </a:t>
            </a:r>
            <a:r>
              <a:rPr lang="fr-FR" dirty="0" err="1">
                <a:latin typeface="Cursivestandard"/>
                <a:cs typeface="Cursivestandard"/>
              </a:rPr>
              <a:t>v</a:t>
            </a:r>
            <a:r>
              <a:rPr lang="fr-FR" dirty="0" err="1" smtClean="0">
                <a:latin typeface="Cursivestandard"/>
                <a:cs typeface="Cursivestandard"/>
              </a:rPr>
              <a:t>oi</a:t>
            </a:r>
            <a:r>
              <a:rPr lang="fr-FR" dirty="0" smtClean="0">
                <a:latin typeface="Cursivestandard"/>
                <a:cs typeface="Cursivestandard"/>
              </a:rPr>
              <a:t>   ²</a:t>
            </a:r>
            <a:r>
              <a:rPr lang="fr-FR" dirty="0">
                <a:latin typeface="Cursivestandard"/>
                <a:cs typeface="Cursivestandard"/>
              </a:rPr>
              <a:t>t</a:t>
            </a:r>
            <a:r>
              <a:rPr lang="fr-FR" dirty="0" smtClean="0">
                <a:latin typeface="Cursivestandard"/>
                <a:cs typeface="Cursivestandard"/>
              </a:rPr>
              <a:t>oi   moi  ²</a:t>
            </a:r>
            <a:r>
              <a:rPr lang="fr-FR" dirty="0">
                <a:latin typeface="Cursivestandard"/>
                <a:cs typeface="Cursivestandard"/>
              </a:rPr>
              <a:t>c</a:t>
            </a:r>
            <a:r>
              <a:rPr lang="fr-FR" dirty="0" smtClean="0">
                <a:latin typeface="Cursivestandard"/>
                <a:cs typeface="Cursivestandard"/>
              </a:rPr>
              <a:t>oi  </a:t>
            </a:r>
            <a:r>
              <a:rPr lang="fr-FR" dirty="0" err="1" smtClean="0">
                <a:latin typeface="Cursivestandard"/>
                <a:cs typeface="Cursivestandard"/>
              </a:rPr>
              <a:t>voi</a:t>
            </a:r>
            <a:r>
              <a:rPr lang="fr-FR" dirty="0" smtClean="0">
                <a:latin typeface="Cursivestandard"/>
                <a:cs typeface="Cursivestandard"/>
              </a:rPr>
              <a:t>    </a:t>
            </a:r>
            <a:endParaRPr lang="fr-FR" b="1" dirty="0">
              <a:latin typeface="Comic Sans MS"/>
              <a:cs typeface="Comic Sans MS"/>
            </a:endParaRPr>
          </a:p>
        </p:txBody>
      </p:sp>
      <p:sp>
        <p:nvSpPr>
          <p:cNvPr id="16" name="ZoneTexte 15"/>
          <p:cNvSpPr txBox="1"/>
          <p:nvPr/>
        </p:nvSpPr>
        <p:spPr>
          <a:xfrm>
            <a:off x="288209" y="4110133"/>
            <a:ext cx="645091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 smtClean="0">
                <a:latin typeface="Comic Sans MS"/>
                <a:cs typeface="Comic Sans MS"/>
              </a:rPr>
              <a:t>3. </a:t>
            </a:r>
            <a:r>
              <a:rPr lang="fr-FR" sz="4000" dirty="0" smtClean="0">
                <a:latin typeface="Picto Moustache"/>
                <a:cs typeface="Picto Moustache"/>
              </a:rPr>
              <a:t>j</a:t>
            </a:r>
            <a:r>
              <a:rPr lang="fr-FR" sz="1400" dirty="0" smtClean="0">
                <a:latin typeface="Picto Moustache"/>
                <a:cs typeface="Picto Moustache"/>
              </a:rPr>
              <a:t> </a:t>
            </a:r>
            <a:r>
              <a:rPr lang="fr-FR" sz="1400" b="1" dirty="0" smtClean="0">
                <a:latin typeface="Comic Sans MS"/>
                <a:cs typeface="Comic Sans MS"/>
              </a:rPr>
              <a:t>Colorie </a:t>
            </a:r>
            <a:r>
              <a:rPr lang="fr-FR" sz="1400" dirty="0" smtClean="0">
                <a:latin typeface="Cursivestandard"/>
                <a:cs typeface="Cursivestandard"/>
              </a:rPr>
              <a:t>²le$ ²lettre$ </a:t>
            </a:r>
            <a:r>
              <a:rPr lang="fr-FR" sz="1400" b="1" i="1" dirty="0" err="1" smtClean="0">
                <a:solidFill>
                  <a:srgbClr val="7F7F7F"/>
                </a:solidFill>
                <a:latin typeface="Comic Sans MS"/>
                <a:cs typeface="Comic Sans MS"/>
              </a:rPr>
              <a:t>oi</a:t>
            </a:r>
            <a:r>
              <a:rPr lang="fr-FR" sz="1400" b="1" dirty="0" smtClean="0">
                <a:latin typeface="Comic Sans MS"/>
                <a:cs typeface="Comic Sans MS"/>
              </a:rPr>
              <a:t> : </a:t>
            </a:r>
            <a:endParaRPr lang="fr-FR" b="1" dirty="0">
              <a:latin typeface="Comic Sans MS"/>
              <a:cs typeface="Comic Sans MS"/>
            </a:endParaRPr>
          </a:p>
        </p:txBody>
      </p:sp>
      <p:graphicFrame>
        <p:nvGraphicFramePr>
          <p:cNvPr id="3" name="Tableau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1485273"/>
              </p:ext>
            </p:extLst>
          </p:nvPr>
        </p:nvGraphicFramePr>
        <p:xfrm>
          <a:off x="93133" y="2825318"/>
          <a:ext cx="6612126" cy="128481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04042"/>
                <a:gridCol w="2204042"/>
                <a:gridCol w="2204042"/>
              </a:tblGrid>
              <a:tr h="642408">
                <a:tc>
                  <a:txBody>
                    <a:bodyPr/>
                    <a:lstStyle/>
                    <a:p>
                      <a:pPr algn="r"/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anchor="ctr"/>
                </a:tc>
              </a:tr>
              <a:tr h="642408">
                <a:tc>
                  <a:txBody>
                    <a:bodyPr/>
                    <a:lstStyle/>
                    <a:p>
                      <a:pPr algn="r"/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35" name="ZoneTexte 34"/>
          <p:cNvSpPr txBox="1"/>
          <p:nvPr/>
        </p:nvSpPr>
        <p:spPr>
          <a:xfrm>
            <a:off x="288209" y="5713690"/>
            <a:ext cx="645091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>
                <a:latin typeface="Comic Sans MS"/>
                <a:cs typeface="Comic Sans MS"/>
              </a:rPr>
              <a:t>4</a:t>
            </a:r>
            <a:r>
              <a:rPr lang="fr-FR" sz="1400" b="1" dirty="0" smtClean="0">
                <a:latin typeface="Comic Sans MS"/>
                <a:cs typeface="Comic Sans MS"/>
              </a:rPr>
              <a:t>. </a:t>
            </a:r>
            <a:r>
              <a:rPr lang="fr-FR" sz="4000" dirty="0">
                <a:latin typeface="Picto Moustache"/>
                <a:cs typeface="Picto Moustache"/>
              </a:rPr>
              <a:t>h</a:t>
            </a:r>
            <a:r>
              <a:rPr lang="fr-FR" sz="1400" dirty="0" smtClean="0">
                <a:latin typeface="Picto Moustache"/>
                <a:cs typeface="Picto Moustache"/>
              </a:rPr>
              <a:t> </a:t>
            </a:r>
            <a:r>
              <a:rPr lang="fr-FR" sz="1400" b="1" dirty="0" smtClean="0">
                <a:latin typeface="Comic Sans MS"/>
                <a:cs typeface="Comic Sans MS"/>
              </a:rPr>
              <a:t>Lis et entoure </a:t>
            </a:r>
            <a:r>
              <a:rPr lang="fr-FR" sz="1400" dirty="0" smtClean="0">
                <a:latin typeface="Cursivestandard"/>
                <a:cs typeface="Cursivestandard"/>
              </a:rPr>
              <a:t>²le$ mot$ ²comme ²sur ²le modèle :</a:t>
            </a:r>
            <a:endParaRPr lang="fr-FR" b="1" dirty="0">
              <a:latin typeface="Comic Sans MS"/>
              <a:cs typeface="Comic Sans MS"/>
            </a:endParaRPr>
          </a:p>
        </p:txBody>
      </p:sp>
      <p:sp>
        <p:nvSpPr>
          <p:cNvPr id="36" name="ZoneTexte 35"/>
          <p:cNvSpPr txBox="1"/>
          <p:nvPr/>
        </p:nvSpPr>
        <p:spPr>
          <a:xfrm>
            <a:off x="305827" y="7720990"/>
            <a:ext cx="645091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>
                <a:latin typeface="Comic Sans MS"/>
                <a:cs typeface="Comic Sans MS"/>
              </a:rPr>
              <a:t>5</a:t>
            </a:r>
            <a:r>
              <a:rPr lang="fr-FR" sz="1400" b="1" dirty="0" smtClean="0">
                <a:latin typeface="Comic Sans MS"/>
                <a:cs typeface="Comic Sans MS"/>
              </a:rPr>
              <a:t>. </a:t>
            </a:r>
            <a:r>
              <a:rPr lang="fr-FR" sz="4000" dirty="0">
                <a:latin typeface="Picto Moustache"/>
                <a:cs typeface="Picto Moustache"/>
              </a:rPr>
              <a:t>e</a:t>
            </a:r>
            <a:r>
              <a:rPr lang="fr-FR" sz="1400" dirty="0" smtClean="0">
                <a:latin typeface="Picto Moustache"/>
                <a:cs typeface="Picto Moustache"/>
              </a:rPr>
              <a:t> </a:t>
            </a:r>
            <a:r>
              <a:rPr lang="fr-FR" sz="1400" b="1" dirty="0" smtClean="0">
                <a:latin typeface="Comic Sans MS"/>
                <a:cs typeface="Comic Sans MS"/>
              </a:rPr>
              <a:t>Coche </a:t>
            </a:r>
            <a:r>
              <a:rPr lang="fr-FR" sz="1400" dirty="0" smtClean="0">
                <a:latin typeface="Cursivestandard"/>
                <a:cs typeface="Cursivestandard"/>
              </a:rPr>
              <a:t>²la ²syllabe ²où ²tu </a:t>
            </a:r>
            <a:r>
              <a:rPr lang="fr-FR" sz="1400" dirty="0">
                <a:latin typeface="Cursivestandard"/>
                <a:cs typeface="Cursivestandard"/>
              </a:rPr>
              <a:t>²</a:t>
            </a:r>
            <a:r>
              <a:rPr lang="fr-FR" sz="1400" dirty="0" smtClean="0">
                <a:latin typeface="Cursivestandard"/>
                <a:cs typeface="Cursivestandard"/>
              </a:rPr>
              <a:t>entend$ </a:t>
            </a:r>
            <a:r>
              <a:rPr lang="fr-FR" sz="1400" dirty="0">
                <a:latin typeface="Cursivestandard"/>
                <a:cs typeface="Cursivestandard"/>
              </a:rPr>
              <a:t>²le ²son </a:t>
            </a:r>
            <a:r>
              <a:rPr lang="fr-FR" sz="1400" b="1" dirty="0" smtClean="0">
                <a:latin typeface="Comic Sans MS"/>
                <a:cs typeface="Comic Sans MS"/>
              </a:rPr>
              <a:t>[</a:t>
            </a:r>
            <a:r>
              <a:rPr lang="fr-FR" sz="1400" b="1" dirty="0" err="1" smtClean="0">
                <a:latin typeface="Comic Sans MS"/>
                <a:cs typeface="Comic Sans MS"/>
              </a:rPr>
              <a:t>wa</a:t>
            </a:r>
            <a:r>
              <a:rPr lang="fr-FR" sz="1400" b="1" dirty="0" smtClean="0">
                <a:latin typeface="Comic Sans MS"/>
                <a:cs typeface="Comic Sans MS"/>
              </a:rPr>
              <a:t>] </a:t>
            </a:r>
            <a:r>
              <a:rPr lang="fr-FR" sz="1400" dirty="0" smtClean="0">
                <a:latin typeface="Cursivestandard"/>
                <a:cs typeface="Cursivestandard"/>
              </a:rPr>
              <a:t>:</a:t>
            </a:r>
            <a:endParaRPr lang="fr-FR" b="1" dirty="0">
              <a:latin typeface="Comic Sans MS"/>
              <a:cs typeface="Comic Sans MS"/>
            </a:endParaRPr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133" y="1418585"/>
            <a:ext cx="569480" cy="804503"/>
          </a:xfrm>
          <a:prstGeom prst="rect">
            <a:avLst/>
          </a:prstGeom>
        </p:spPr>
      </p:pic>
      <p:grpSp>
        <p:nvGrpSpPr>
          <p:cNvPr id="49" name="Grouper 48"/>
          <p:cNvGrpSpPr/>
          <p:nvPr/>
        </p:nvGrpSpPr>
        <p:grpSpPr>
          <a:xfrm>
            <a:off x="1405466" y="2952159"/>
            <a:ext cx="773724" cy="419100"/>
            <a:chOff x="0" y="0"/>
            <a:chExt cx="1541780" cy="419100"/>
          </a:xfrm>
        </p:grpSpPr>
        <p:cxnSp>
          <p:nvCxnSpPr>
            <p:cNvPr id="50" name="Connecteur droit 49"/>
            <p:cNvCxnSpPr/>
            <p:nvPr/>
          </p:nvCxnSpPr>
          <p:spPr>
            <a:xfrm>
              <a:off x="0" y="411480"/>
              <a:ext cx="1541780" cy="7620"/>
            </a:xfrm>
            <a:prstGeom prst="line">
              <a:avLst/>
            </a:prstGeom>
            <a:ln>
              <a:solidFill>
                <a:schemeClr val="accent4">
                  <a:lumMod val="75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Connecteur droit 50"/>
            <p:cNvCxnSpPr/>
            <p:nvPr/>
          </p:nvCxnSpPr>
          <p:spPr>
            <a:xfrm>
              <a:off x="0" y="0"/>
              <a:ext cx="1541780" cy="7620"/>
            </a:xfrm>
            <a:prstGeom prst="line">
              <a:avLst/>
            </a:prstGeom>
            <a:ln>
              <a:solidFill>
                <a:srgbClr val="604A7B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Connecteur droit 51"/>
            <p:cNvCxnSpPr/>
            <p:nvPr/>
          </p:nvCxnSpPr>
          <p:spPr>
            <a:xfrm>
              <a:off x="0" y="308610"/>
              <a:ext cx="1541780" cy="7620"/>
            </a:xfrm>
            <a:prstGeom prst="line">
              <a:avLst/>
            </a:prstGeom>
            <a:ln w="12700" cmpd="sng"/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Connecteur droit 52"/>
            <p:cNvCxnSpPr/>
            <p:nvPr/>
          </p:nvCxnSpPr>
          <p:spPr>
            <a:xfrm>
              <a:off x="0" y="205740"/>
              <a:ext cx="1541780" cy="7620"/>
            </a:xfrm>
            <a:prstGeom prst="line">
              <a:avLst/>
            </a:prstGeom>
            <a:ln w="12700" cmpd="sng"/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Connecteur droit 53"/>
            <p:cNvCxnSpPr/>
            <p:nvPr/>
          </p:nvCxnSpPr>
          <p:spPr>
            <a:xfrm>
              <a:off x="0" y="102870"/>
              <a:ext cx="1541780" cy="7620"/>
            </a:xfrm>
            <a:prstGeom prst="line">
              <a:avLst/>
            </a:prstGeom>
            <a:ln w="12700" cmpd="sng"/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7" name="Grouper 56"/>
          <p:cNvGrpSpPr/>
          <p:nvPr/>
        </p:nvGrpSpPr>
        <p:grpSpPr>
          <a:xfrm>
            <a:off x="3508456" y="3603669"/>
            <a:ext cx="773724" cy="419100"/>
            <a:chOff x="0" y="0"/>
            <a:chExt cx="1541780" cy="419100"/>
          </a:xfrm>
        </p:grpSpPr>
        <p:cxnSp>
          <p:nvCxnSpPr>
            <p:cNvPr id="58" name="Connecteur droit 57"/>
            <p:cNvCxnSpPr/>
            <p:nvPr/>
          </p:nvCxnSpPr>
          <p:spPr>
            <a:xfrm>
              <a:off x="0" y="411480"/>
              <a:ext cx="1541780" cy="7620"/>
            </a:xfrm>
            <a:prstGeom prst="line">
              <a:avLst/>
            </a:prstGeom>
            <a:ln>
              <a:solidFill>
                <a:schemeClr val="accent4">
                  <a:lumMod val="75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Connecteur droit 58"/>
            <p:cNvCxnSpPr/>
            <p:nvPr/>
          </p:nvCxnSpPr>
          <p:spPr>
            <a:xfrm>
              <a:off x="0" y="0"/>
              <a:ext cx="1541780" cy="7620"/>
            </a:xfrm>
            <a:prstGeom prst="line">
              <a:avLst/>
            </a:prstGeom>
            <a:ln>
              <a:solidFill>
                <a:srgbClr val="604A7B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Connecteur droit 59"/>
            <p:cNvCxnSpPr/>
            <p:nvPr/>
          </p:nvCxnSpPr>
          <p:spPr>
            <a:xfrm>
              <a:off x="0" y="308610"/>
              <a:ext cx="1541780" cy="7620"/>
            </a:xfrm>
            <a:prstGeom prst="line">
              <a:avLst/>
            </a:prstGeom>
            <a:ln w="12700" cmpd="sng"/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Connecteur droit 60"/>
            <p:cNvCxnSpPr/>
            <p:nvPr/>
          </p:nvCxnSpPr>
          <p:spPr>
            <a:xfrm>
              <a:off x="0" y="205740"/>
              <a:ext cx="1541780" cy="7620"/>
            </a:xfrm>
            <a:prstGeom prst="line">
              <a:avLst/>
            </a:prstGeom>
            <a:ln w="12700" cmpd="sng"/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Connecteur droit 61"/>
            <p:cNvCxnSpPr/>
            <p:nvPr/>
          </p:nvCxnSpPr>
          <p:spPr>
            <a:xfrm>
              <a:off x="0" y="102870"/>
              <a:ext cx="1541780" cy="7620"/>
            </a:xfrm>
            <a:prstGeom prst="line">
              <a:avLst/>
            </a:prstGeom>
            <a:ln w="12700" cmpd="sng"/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3" name="Grouper 62"/>
          <p:cNvGrpSpPr/>
          <p:nvPr/>
        </p:nvGrpSpPr>
        <p:grpSpPr>
          <a:xfrm>
            <a:off x="3513666" y="2967399"/>
            <a:ext cx="773724" cy="419100"/>
            <a:chOff x="0" y="0"/>
            <a:chExt cx="1541780" cy="419100"/>
          </a:xfrm>
        </p:grpSpPr>
        <p:cxnSp>
          <p:nvCxnSpPr>
            <p:cNvPr id="64" name="Connecteur droit 63"/>
            <p:cNvCxnSpPr/>
            <p:nvPr/>
          </p:nvCxnSpPr>
          <p:spPr>
            <a:xfrm>
              <a:off x="0" y="411480"/>
              <a:ext cx="1541780" cy="7620"/>
            </a:xfrm>
            <a:prstGeom prst="line">
              <a:avLst/>
            </a:prstGeom>
            <a:ln>
              <a:solidFill>
                <a:schemeClr val="accent4">
                  <a:lumMod val="75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Connecteur droit 64"/>
            <p:cNvCxnSpPr/>
            <p:nvPr/>
          </p:nvCxnSpPr>
          <p:spPr>
            <a:xfrm>
              <a:off x="0" y="0"/>
              <a:ext cx="1541780" cy="7620"/>
            </a:xfrm>
            <a:prstGeom prst="line">
              <a:avLst/>
            </a:prstGeom>
            <a:ln>
              <a:solidFill>
                <a:srgbClr val="604A7B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Connecteur droit 65"/>
            <p:cNvCxnSpPr/>
            <p:nvPr/>
          </p:nvCxnSpPr>
          <p:spPr>
            <a:xfrm>
              <a:off x="0" y="308610"/>
              <a:ext cx="1541780" cy="7620"/>
            </a:xfrm>
            <a:prstGeom prst="line">
              <a:avLst/>
            </a:prstGeom>
            <a:ln w="12700" cmpd="sng"/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Connecteur droit 66"/>
            <p:cNvCxnSpPr/>
            <p:nvPr/>
          </p:nvCxnSpPr>
          <p:spPr>
            <a:xfrm>
              <a:off x="0" y="205740"/>
              <a:ext cx="1541780" cy="7620"/>
            </a:xfrm>
            <a:prstGeom prst="line">
              <a:avLst/>
            </a:prstGeom>
            <a:ln w="12700" cmpd="sng"/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Connecteur droit 67"/>
            <p:cNvCxnSpPr/>
            <p:nvPr/>
          </p:nvCxnSpPr>
          <p:spPr>
            <a:xfrm>
              <a:off x="0" y="102870"/>
              <a:ext cx="1541780" cy="7620"/>
            </a:xfrm>
            <a:prstGeom prst="line">
              <a:avLst/>
            </a:prstGeom>
            <a:ln w="12700" cmpd="sng"/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9" name="Grouper 68"/>
          <p:cNvGrpSpPr/>
          <p:nvPr/>
        </p:nvGrpSpPr>
        <p:grpSpPr>
          <a:xfrm>
            <a:off x="5851641" y="3611289"/>
            <a:ext cx="773724" cy="419100"/>
            <a:chOff x="0" y="0"/>
            <a:chExt cx="1541780" cy="419100"/>
          </a:xfrm>
        </p:grpSpPr>
        <p:cxnSp>
          <p:nvCxnSpPr>
            <p:cNvPr id="70" name="Connecteur droit 69"/>
            <p:cNvCxnSpPr/>
            <p:nvPr/>
          </p:nvCxnSpPr>
          <p:spPr>
            <a:xfrm>
              <a:off x="0" y="411480"/>
              <a:ext cx="1541780" cy="7620"/>
            </a:xfrm>
            <a:prstGeom prst="line">
              <a:avLst/>
            </a:prstGeom>
            <a:ln>
              <a:solidFill>
                <a:schemeClr val="accent4">
                  <a:lumMod val="75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Connecteur droit 70"/>
            <p:cNvCxnSpPr/>
            <p:nvPr/>
          </p:nvCxnSpPr>
          <p:spPr>
            <a:xfrm>
              <a:off x="0" y="0"/>
              <a:ext cx="1541780" cy="7620"/>
            </a:xfrm>
            <a:prstGeom prst="line">
              <a:avLst/>
            </a:prstGeom>
            <a:ln>
              <a:solidFill>
                <a:srgbClr val="604A7B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Connecteur droit 71"/>
            <p:cNvCxnSpPr/>
            <p:nvPr/>
          </p:nvCxnSpPr>
          <p:spPr>
            <a:xfrm>
              <a:off x="0" y="308610"/>
              <a:ext cx="1541780" cy="7620"/>
            </a:xfrm>
            <a:prstGeom prst="line">
              <a:avLst/>
            </a:prstGeom>
            <a:ln w="12700" cmpd="sng"/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Connecteur droit 72"/>
            <p:cNvCxnSpPr/>
            <p:nvPr/>
          </p:nvCxnSpPr>
          <p:spPr>
            <a:xfrm>
              <a:off x="0" y="205740"/>
              <a:ext cx="1541780" cy="7620"/>
            </a:xfrm>
            <a:prstGeom prst="line">
              <a:avLst/>
            </a:prstGeom>
            <a:ln w="12700" cmpd="sng"/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Connecteur droit 73"/>
            <p:cNvCxnSpPr/>
            <p:nvPr/>
          </p:nvCxnSpPr>
          <p:spPr>
            <a:xfrm>
              <a:off x="0" y="102870"/>
              <a:ext cx="1541780" cy="7620"/>
            </a:xfrm>
            <a:prstGeom prst="line">
              <a:avLst/>
            </a:prstGeom>
            <a:ln w="12700" cmpd="sng"/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5" name="Grouper 74"/>
          <p:cNvGrpSpPr/>
          <p:nvPr/>
        </p:nvGrpSpPr>
        <p:grpSpPr>
          <a:xfrm>
            <a:off x="5848386" y="2959779"/>
            <a:ext cx="773724" cy="419100"/>
            <a:chOff x="0" y="0"/>
            <a:chExt cx="1541780" cy="419100"/>
          </a:xfrm>
        </p:grpSpPr>
        <p:cxnSp>
          <p:nvCxnSpPr>
            <p:cNvPr id="76" name="Connecteur droit 75"/>
            <p:cNvCxnSpPr/>
            <p:nvPr/>
          </p:nvCxnSpPr>
          <p:spPr>
            <a:xfrm>
              <a:off x="0" y="411480"/>
              <a:ext cx="1541780" cy="7620"/>
            </a:xfrm>
            <a:prstGeom prst="line">
              <a:avLst/>
            </a:prstGeom>
            <a:ln>
              <a:solidFill>
                <a:schemeClr val="accent4">
                  <a:lumMod val="75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Connecteur droit 76"/>
            <p:cNvCxnSpPr/>
            <p:nvPr/>
          </p:nvCxnSpPr>
          <p:spPr>
            <a:xfrm>
              <a:off x="0" y="0"/>
              <a:ext cx="1541780" cy="7620"/>
            </a:xfrm>
            <a:prstGeom prst="line">
              <a:avLst/>
            </a:prstGeom>
            <a:ln>
              <a:solidFill>
                <a:srgbClr val="604A7B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Connecteur droit 77"/>
            <p:cNvCxnSpPr/>
            <p:nvPr/>
          </p:nvCxnSpPr>
          <p:spPr>
            <a:xfrm>
              <a:off x="0" y="308610"/>
              <a:ext cx="1541780" cy="7620"/>
            </a:xfrm>
            <a:prstGeom prst="line">
              <a:avLst/>
            </a:prstGeom>
            <a:ln w="12700" cmpd="sng"/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Connecteur droit 78"/>
            <p:cNvCxnSpPr/>
            <p:nvPr/>
          </p:nvCxnSpPr>
          <p:spPr>
            <a:xfrm>
              <a:off x="0" y="205740"/>
              <a:ext cx="1541780" cy="7620"/>
            </a:xfrm>
            <a:prstGeom prst="line">
              <a:avLst/>
            </a:prstGeom>
            <a:ln w="12700" cmpd="sng"/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Connecteur droit 79"/>
            <p:cNvCxnSpPr/>
            <p:nvPr/>
          </p:nvCxnSpPr>
          <p:spPr>
            <a:xfrm>
              <a:off x="0" y="102870"/>
              <a:ext cx="1541780" cy="7620"/>
            </a:xfrm>
            <a:prstGeom prst="line">
              <a:avLst/>
            </a:prstGeom>
            <a:ln w="12700" cmpd="sng"/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1" name="Grouper 80"/>
          <p:cNvGrpSpPr/>
          <p:nvPr/>
        </p:nvGrpSpPr>
        <p:grpSpPr>
          <a:xfrm>
            <a:off x="1405466" y="3603669"/>
            <a:ext cx="773724" cy="419100"/>
            <a:chOff x="0" y="0"/>
            <a:chExt cx="1541780" cy="419100"/>
          </a:xfrm>
        </p:grpSpPr>
        <p:cxnSp>
          <p:nvCxnSpPr>
            <p:cNvPr id="82" name="Connecteur droit 81"/>
            <p:cNvCxnSpPr/>
            <p:nvPr/>
          </p:nvCxnSpPr>
          <p:spPr>
            <a:xfrm>
              <a:off x="0" y="411480"/>
              <a:ext cx="1541780" cy="7620"/>
            </a:xfrm>
            <a:prstGeom prst="line">
              <a:avLst/>
            </a:prstGeom>
            <a:ln>
              <a:solidFill>
                <a:schemeClr val="accent4">
                  <a:lumMod val="75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Connecteur droit 82"/>
            <p:cNvCxnSpPr/>
            <p:nvPr/>
          </p:nvCxnSpPr>
          <p:spPr>
            <a:xfrm>
              <a:off x="0" y="0"/>
              <a:ext cx="1541780" cy="7620"/>
            </a:xfrm>
            <a:prstGeom prst="line">
              <a:avLst/>
            </a:prstGeom>
            <a:ln>
              <a:solidFill>
                <a:srgbClr val="604A7B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Connecteur droit 83"/>
            <p:cNvCxnSpPr/>
            <p:nvPr/>
          </p:nvCxnSpPr>
          <p:spPr>
            <a:xfrm>
              <a:off x="0" y="308610"/>
              <a:ext cx="1541780" cy="7620"/>
            </a:xfrm>
            <a:prstGeom prst="line">
              <a:avLst/>
            </a:prstGeom>
            <a:ln w="12700" cmpd="sng"/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Connecteur droit 84"/>
            <p:cNvCxnSpPr/>
            <p:nvPr/>
          </p:nvCxnSpPr>
          <p:spPr>
            <a:xfrm>
              <a:off x="0" y="205740"/>
              <a:ext cx="1541780" cy="7620"/>
            </a:xfrm>
            <a:prstGeom prst="line">
              <a:avLst/>
            </a:prstGeom>
            <a:ln w="12700" cmpd="sng"/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Connecteur droit 85"/>
            <p:cNvCxnSpPr/>
            <p:nvPr/>
          </p:nvCxnSpPr>
          <p:spPr>
            <a:xfrm>
              <a:off x="0" y="102870"/>
              <a:ext cx="1541780" cy="7620"/>
            </a:xfrm>
            <a:prstGeom prst="line">
              <a:avLst/>
            </a:prstGeom>
            <a:ln w="12700" cmpd="sng"/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0" name="Image 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18046" y="1437561"/>
            <a:ext cx="766551" cy="766551"/>
          </a:xfrm>
          <a:prstGeom prst="rect">
            <a:avLst/>
          </a:prstGeom>
        </p:spPr>
      </p:pic>
      <p:pic>
        <p:nvPicPr>
          <p:cNvPr id="22" name="Image 21"/>
          <p:cNvPicPr>
            <a:picLocks noChangeAspect="1"/>
          </p:cNvPicPr>
          <p:nvPr/>
        </p:nvPicPr>
        <p:blipFill rotWithShape="1">
          <a:blip r:embed="rId4"/>
          <a:srcRect l="11147" r="11147"/>
          <a:stretch/>
        </p:blipFill>
        <p:spPr>
          <a:xfrm>
            <a:off x="5080129" y="1443431"/>
            <a:ext cx="586522" cy="754810"/>
          </a:xfrm>
          <a:prstGeom prst="rect">
            <a:avLst/>
          </a:prstGeom>
        </p:spPr>
      </p:pic>
      <p:graphicFrame>
        <p:nvGraphicFramePr>
          <p:cNvPr id="99" name="Tableau 9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6783629"/>
              </p:ext>
            </p:extLst>
          </p:nvPr>
        </p:nvGraphicFramePr>
        <p:xfrm>
          <a:off x="93127" y="4818019"/>
          <a:ext cx="6612164" cy="85347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08628"/>
                <a:gridCol w="508628"/>
                <a:gridCol w="508628"/>
                <a:gridCol w="508628"/>
                <a:gridCol w="508628"/>
                <a:gridCol w="508628"/>
                <a:gridCol w="508628"/>
                <a:gridCol w="508628"/>
                <a:gridCol w="508628"/>
                <a:gridCol w="508628"/>
                <a:gridCol w="508628"/>
                <a:gridCol w="508628"/>
                <a:gridCol w="508628"/>
              </a:tblGrid>
              <a:tr h="426738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ou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oi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>
                          <a:latin typeface="Cursivestandard"/>
                          <a:cs typeface="Cursivestandard"/>
                        </a:rPr>
                        <a:t>oi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ai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oj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>
                          <a:latin typeface="Script Ecole 2"/>
                          <a:cs typeface="Script Ecole 2"/>
                        </a:rPr>
                        <a:t>oi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io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ai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oi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>
                          <a:latin typeface="Cursivestandard"/>
                          <a:cs typeface="Cursivestandard"/>
                        </a:rPr>
                        <a:t>oi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>
                          <a:latin typeface="Cursivestandard"/>
                          <a:cs typeface="Cursivestandard"/>
                        </a:rPr>
                        <a:t>oi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on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ou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  <a:tr h="426738"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Oi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ou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ai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>
                          <a:latin typeface="Cursivestandard"/>
                          <a:cs typeface="Cursivestandard"/>
                        </a:rPr>
                        <a:t>oi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ou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ai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oi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>
                          <a:latin typeface="Cursivestandard"/>
                          <a:cs typeface="Cursivestandard"/>
                        </a:rPr>
                        <a:t>io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io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oi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ou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io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oi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00" name="Tableau 9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2081668"/>
              </p:ext>
            </p:extLst>
          </p:nvPr>
        </p:nvGraphicFramePr>
        <p:xfrm>
          <a:off x="93133" y="6421576"/>
          <a:ext cx="6612154" cy="129941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34538"/>
                <a:gridCol w="912936"/>
                <a:gridCol w="912936"/>
                <a:gridCol w="912936"/>
                <a:gridCol w="912936"/>
                <a:gridCol w="912936"/>
                <a:gridCol w="912936"/>
              </a:tblGrid>
              <a:tr h="433138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Picto Moustache"/>
                          <a:cs typeface="Picto Moustache"/>
                        </a:rPr>
                        <a:t>s </a:t>
                      </a:r>
                      <a:r>
                        <a:rPr lang="fr-FR" sz="1400" dirty="0" smtClean="0">
                          <a:latin typeface="Script Ecole 2"/>
                          <a:cs typeface="Script Ecole 2"/>
                        </a:rPr>
                        <a:t>poire</a:t>
                      </a:r>
                      <a:endParaRPr lang="fr-FR" sz="1400" dirty="0">
                        <a:latin typeface="Script Ecole 2"/>
                        <a:cs typeface="Script Ecole 2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 smtClean="0">
                          <a:latin typeface="Script Ecole 2"/>
                          <a:cs typeface="Script Ecole 2"/>
                        </a:rPr>
                        <a:t>poire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 smtClean="0">
                          <a:latin typeface="Script Ecole 2"/>
                          <a:cs typeface="Script Ecole 2"/>
                        </a:rPr>
                        <a:t>foire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 smtClean="0">
                          <a:latin typeface="Script Ecole 2"/>
                          <a:cs typeface="Script Ecole 2"/>
                        </a:rPr>
                        <a:t>poire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 smtClean="0">
                          <a:latin typeface="Script Ecole 2"/>
                          <a:cs typeface="Script Ecole 2"/>
                        </a:rPr>
                        <a:t>boire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Script Ecole 2"/>
                          <a:cs typeface="Script Ecole 2"/>
                        </a:rPr>
                        <a:t>paire</a:t>
                      </a:r>
                      <a:endParaRPr lang="fr-FR" sz="1400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Script Ecole 2"/>
                          <a:cs typeface="Script Ecole 2"/>
                        </a:rPr>
                        <a:t>poire</a:t>
                      </a:r>
                      <a:endParaRPr lang="fr-FR" sz="1400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</a:tr>
              <a:tr h="433138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 smtClean="0">
                          <a:latin typeface="Picto Moustache"/>
                          <a:cs typeface="Picto Moustache"/>
                        </a:rPr>
                        <a:t>s   </a:t>
                      </a:r>
                      <a:r>
                        <a:rPr lang="fr-FR" sz="1400" dirty="0" smtClean="0">
                          <a:latin typeface="Script Ecole 2"/>
                          <a:cs typeface="Script Ecole 2"/>
                        </a:rPr>
                        <a:t>joie</a:t>
                      </a: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Script Ecole 2"/>
                          <a:cs typeface="Script Ecole 2"/>
                        </a:rPr>
                        <a:t>foie</a:t>
                      </a:r>
                      <a:endParaRPr lang="fr-FR" sz="1400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Script Ecole 2"/>
                          <a:cs typeface="Script Ecole 2"/>
                        </a:rPr>
                        <a:t>joie</a:t>
                      </a:r>
                      <a:endParaRPr lang="fr-FR" sz="1400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Script Ecole 2"/>
                          <a:cs typeface="Script Ecole 2"/>
                        </a:rPr>
                        <a:t>pois</a:t>
                      </a:r>
                      <a:endParaRPr lang="fr-FR" sz="1400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Script Ecole 2"/>
                          <a:cs typeface="Script Ecole 2"/>
                        </a:rPr>
                        <a:t>roi</a:t>
                      </a:r>
                      <a:endParaRPr lang="fr-FR" sz="1400" dirty="0">
                        <a:latin typeface="Script Ecole 2"/>
                        <a:cs typeface="Script Ecole 2"/>
                      </a:endParaRP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Script Ecole 2"/>
                          <a:cs typeface="Script Ecole 2"/>
                        </a:rPr>
                        <a:t>joie</a:t>
                      </a:r>
                      <a:endParaRPr lang="fr-FR" sz="1400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Script Ecole 2"/>
                          <a:cs typeface="Script Ecole 2"/>
                        </a:rPr>
                        <a:t>joie</a:t>
                      </a:r>
                      <a:endParaRPr lang="fr-FR" sz="1400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</a:tr>
              <a:tr h="433138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 smtClean="0">
                          <a:latin typeface="Picto Moustache"/>
                          <a:cs typeface="Picto Moustache"/>
                        </a:rPr>
                        <a:t>s </a:t>
                      </a:r>
                      <a:r>
                        <a:rPr lang="fr-FR" sz="1800" dirty="0" smtClean="0">
                          <a:latin typeface="Cursivestandard"/>
                          <a:cs typeface="Cursivestandard"/>
                        </a:rPr>
                        <a:t>noix</a:t>
                      </a: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 smtClean="0">
                          <a:latin typeface="Cursivestandard"/>
                          <a:cs typeface="Cursivestandard"/>
                        </a:rPr>
                        <a:t>noix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 smtClean="0">
                          <a:latin typeface="Cursivestandard"/>
                          <a:cs typeface="Cursivestandard"/>
                        </a:rPr>
                        <a:t>²foie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 smtClean="0">
                          <a:latin typeface="Cursivestandard"/>
                          <a:cs typeface="Cursivestandard"/>
                        </a:rPr>
                        <a:t>moi$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 smtClean="0">
                          <a:latin typeface="Cursivestandard"/>
                          <a:cs typeface="Cursivestandard"/>
                        </a:rPr>
                        <a:t>noix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 smtClean="0">
                          <a:latin typeface="Cursivestandard"/>
                          <a:cs typeface="Cursivestandard"/>
                        </a:rPr>
                        <a:t>noix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 smtClean="0">
                          <a:latin typeface="Cursivestandard"/>
                          <a:cs typeface="Cursivestandard"/>
                        </a:rPr>
                        <a:t>²poix</a:t>
                      </a: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101" name="ZoneTexte 100"/>
          <p:cNvSpPr txBox="1"/>
          <p:nvPr/>
        </p:nvSpPr>
        <p:spPr>
          <a:xfrm>
            <a:off x="244721" y="9492420"/>
            <a:ext cx="6976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dirty="0" smtClean="0"/>
              <a:t>⚪️⚪️</a:t>
            </a:r>
            <a:endParaRPr lang="fr-FR" sz="2000" dirty="0"/>
          </a:p>
        </p:txBody>
      </p:sp>
      <p:sp>
        <p:nvSpPr>
          <p:cNvPr id="102" name="ZoneTexte 101"/>
          <p:cNvSpPr txBox="1"/>
          <p:nvPr/>
        </p:nvSpPr>
        <p:spPr>
          <a:xfrm>
            <a:off x="1258651" y="9492420"/>
            <a:ext cx="9541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dirty="0" smtClean="0"/>
              <a:t>⚪️⚪️⚪️</a:t>
            </a:r>
            <a:endParaRPr lang="fr-FR" sz="2000" dirty="0"/>
          </a:p>
        </p:txBody>
      </p:sp>
      <p:sp>
        <p:nvSpPr>
          <p:cNvPr id="103" name="ZoneTexte 102"/>
          <p:cNvSpPr txBox="1"/>
          <p:nvPr/>
        </p:nvSpPr>
        <p:spPr>
          <a:xfrm>
            <a:off x="2529061" y="9492420"/>
            <a:ext cx="7522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/>
              <a:t>⚪️</a:t>
            </a:r>
            <a:r>
              <a:rPr lang="fr-FR" sz="2000" dirty="0" smtClean="0"/>
              <a:t>⚪️</a:t>
            </a:r>
            <a:endParaRPr lang="fr-FR" sz="2000" dirty="0"/>
          </a:p>
        </p:txBody>
      </p:sp>
      <p:sp>
        <p:nvSpPr>
          <p:cNvPr id="104" name="ZoneTexte 103"/>
          <p:cNvSpPr txBox="1"/>
          <p:nvPr/>
        </p:nvSpPr>
        <p:spPr>
          <a:xfrm>
            <a:off x="4868014" y="9492582"/>
            <a:ext cx="739844" cy="3999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smtClean="0"/>
              <a:t>⚪️⚪️</a:t>
            </a:r>
            <a:endParaRPr lang="fr-FR" sz="2000" dirty="0"/>
          </a:p>
        </p:txBody>
      </p:sp>
      <p:sp>
        <p:nvSpPr>
          <p:cNvPr id="108" name="ZoneTexte 107"/>
          <p:cNvSpPr txBox="1"/>
          <p:nvPr/>
        </p:nvSpPr>
        <p:spPr>
          <a:xfrm>
            <a:off x="3597604" y="9492420"/>
            <a:ext cx="9541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dirty="0" smtClean="0"/>
              <a:t>⚪️⚪️⚪️</a:t>
            </a:r>
            <a:endParaRPr lang="fr-FR" sz="2000" dirty="0"/>
          </a:p>
        </p:txBody>
      </p:sp>
      <p:sp>
        <p:nvSpPr>
          <p:cNvPr id="111" name="ZoneTexte 110"/>
          <p:cNvSpPr txBox="1"/>
          <p:nvPr/>
        </p:nvSpPr>
        <p:spPr>
          <a:xfrm>
            <a:off x="5924162" y="9492582"/>
            <a:ext cx="739844" cy="3999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smtClean="0"/>
              <a:t>⚪️⚪️</a:t>
            </a:r>
            <a:endParaRPr lang="fr-FR" sz="2000" dirty="0"/>
          </a:p>
        </p:txBody>
      </p:sp>
      <p:pic>
        <p:nvPicPr>
          <p:cNvPr id="87" name="Image 86" descr="C:\Users\Catherine\Documents\CP\6 Lecture Pilotis\Gestes BM Pilotis\oi.PN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6635" y="302676"/>
            <a:ext cx="386033" cy="5535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0119" y="1498166"/>
            <a:ext cx="645341" cy="645341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62966" y="1543811"/>
            <a:ext cx="627574" cy="554051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8"/>
          <a:srcRect l="10521" t="1455" r="10097" b="31815"/>
          <a:stretch/>
        </p:blipFill>
        <p:spPr>
          <a:xfrm>
            <a:off x="3212103" y="1480885"/>
            <a:ext cx="605821" cy="679902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945430" y="1532582"/>
            <a:ext cx="1007193" cy="576508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5400000">
            <a:off x="5971651" y="1327016"/>
            <a:ext cx="632652" cy="987640"/>
          </a:xfrm>
          <a:prstGeom prst="rect">
            <a:avLst/>
          </a:prstGeom>
        </p:spPr>
      </p:pic>
      <p:sp>
        <p:nvSpPr>
          <p:cNvPr id="9" name="Étoile à 5 branches 8"/>
          <p:cNvSpPr/>
          <p:nvPr/>
        </p:nvSpPr>
        <p:spPr>
          <a:xfrm>
            <a:off x="414867" y="2892890"/>
            <a:ext cx="527481" cy="510708"/>
          </a:xfrm>
          <a:prstGeom prst="star5">
            <a:avLst/>
          </a:prstGeom>
          <a:ln w="12700" cmpd="sng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4" name="Image 13"/>
          <p:cNvPicPr>
            <a:picLocks noChangeAspect="1"/>
          </p:cNvPicPr>
          <p:nvPr/>
        </p:nvPicPr>
        <p:blipFill rotWithShape="1">
          <a:blip r:embed="rId11"/>
          <a:srcRect b="6533"/>
          <a:stretch/>
        </p:blipFill>
        <p:spPr>
          <a:xfrm>
            <a:off x="406400" y="3520960"/>
            <a:ext cx="677333" cy="553945"/>
          </a:xfrm>
          <a:prstGeom prst="rect">
            <a:avLst/>
          </a:prstGeom>
        </p:spPr>
      </p:pic>
      <p:pic>
        <p:nvPicPr>
          <p:cNvPr id="18" name="Image 17"/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867357" y="2859186"/>
            <a:ext cx="515030" cy="578280"/>
          </a:xfrm>
          <a:prstGeom prst="rect">
            <a:avLst/>
          </a:prstGeom>
        </p:spPr>
      </p:pic>
      <p:pic>
        <p:nvPicPr>
          <p:cNvPr id="19" name="Image 18"/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491337" y="3487380"/>
            <a:ext cx="720766" cy="603090"/>
          </a:xfrm>
          <a:prstGeom prst="rect">
            <a:avLst/>
          </a:prstGeom>
        </p:spPr>
      </p:pic>
      <p:pic>
        <p:nvPicPr>
          <p:cNvPr id="21" name="Image 20"/>
          <p:cNvPicPr>
            <a:picLocks noChangeAspect="1"/>
          </p:cNvPicPr>
          <p:nvPr/>
        </p:nvPicPr>
        <p:blipFill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1619" b="94332" l="4902" r="98039">
                        <a14:foregroundMark x1="45588" y1="76923" x2="45588" y2="76923"/>
                        <a14:foregroundMark x1="42647" y1="79352" x2="42647" y2="79352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917065" y="3507947"/>
            <a:ext cx="465322" cy="563404"/>
          </a:xfrm>
          <a:prstGeom prst="rect">
            <a:avLst/>
          </a:prstGeom>
        </p:spPr>
      </p:pic>
      <p:pic>
        <p:nvPicPr>
          <p:cNvPr id="23" name="Image 22"/>
          <p:cNvPicPr>
            <a:picLocks noChangeAspect="1"/>
          </p:cNvPicPr>
          <p:nvPr/>
        </p:nvPicPr>
        <p:blipFill rotWithShape="1">
          <a:blip r:embed="rId18"/>
          <a:srcRect t="11386"/>
          <a:stretch/>
        </p:blipFill>
        <p:spPr>
          <a:xfrm>
            <a:off x="2538371" y="2859186"/>
            <a:ext cx="594297" cy="590981"/>
          </a:xfrm>
          <a:prstGeom prst="rect">
            <a:avLst/>
          </a:prstGeom>
        </p:spPr>
      </p:pic>
      <p:pic>
        <p:nvPicPr>
          <p:cNvPr id="24" name="Image 23"/>
          <p:cNvPicPr>
            <a:picLocks noChangeAspect="1"/>
          </p:cNvPicPr>
          <p:nvPr/>
        </p:nvPicPr>
        <p:blipFill>
          <a:blip r:embed="rId19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sharpenSoften amount="50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27745" y="8566526"/>
            <a:ext cx="792176" cy="897299"/>
          </a:xfrm>
          <a:prstGeom prst="rect">
            <a:avLst/>
          </a:prstGeom>
        </p:spPr>
      </p:pic>
      <p:pic>
        <p:nvPicPr>
          <p:cNvPr id="26" name="Image 25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2491337" y="8625743"/>
            <a:ext cx="799103" cy="799103"/>
          </a:xfrm>
          <a:prstGeom prst="rect">
            <a:avLst/>
          </a:prstGeom>
        </p:spPr>
      </p:pic>
      <p:pic>
        <p:nvPicPr>
          <p:cNvPr id="27" name="Image 26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270122" y="8498832"/>
            <a:ext cx="637793" cy="1011275"/>
          </a:xfrm>
          <a:prstGeom prst="rect">
            <a:avLst/>
          </a:prstGeom>
        </p:spPr>
      </p:pic>
      <p:pic>
        <p:nvPicPr>
          <p:cNvPr id="28" name="Image 27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3744719" y="8643916"/>
            <a:ext cx="630596" cy="814187"/>
          </a:xfrm>
          <a:prstGeom prst="rect">
            <a:avLst/>
          </a:prstGeom>
        </p:spPr>
      </p:pic>
      <p:pic>
        <p:nvPicPr>
          <p:cNvPr id="29" name="Image 28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4773207" y="8802651"/>
            <a:ext cx="834651" cy="541476"/>
          </a:xfrm>
          <a:prstGeom prst="rect">
            <a:avLst/>
          </a:prstGeom>
        </p:spPr>
      </p:pic>
      <p:pic>
        <p:nvPicPr>
          <p:cNvPr id="112" name="Image 111"/>
          <p:cNvPicPr>
            <a:picLocks noChangeAspect="1"/>
          </p:cNvPicPr>
          <p:nvPr/>
        </p:nvPicPr>
        <p:blipFill rotWithShape="1">
          <a:blip r:embed="rId25"/>
          <a:srcRect l="2597" t="10222" r="2884" b="10667"/>
          <a:stretch/>
        </p:blipFill>
        <p:spPr>
          <a:xfrm>
            <a:off x="5886476" y="8839660"/>
            <a:ext cx="738889" cy="618443"/>
          </a:xfrm>
          <a:prstGeom prst="rect">
            <a:avLst/>
          </a:prstGeom>
        </p:spPr>
      </p:pic>
      <p:sp>
        <p:nvSpPr>
          <p:cNvPr id="88" name="Étoile à 5 branches 87"/>
          <p:cNvSpPr/>
          <p:nvPr/>
        </p:nvSpPr>
        <p:spPr>
          <a:xfrm>
            <a:off x="5080129" y="484749"/>
            <a:ext cx="180000" cy="180000"/>
          </a:xfrm>
          <a:prstGeom prst="star5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0" name="ZoneTexte 89"/>
          <p:cNvSpPr txBox="1"/>
          <p:nvPr/>
        </p:nvSpPr>
        <p:spPr>
          <a:xfrm rot="16200000">
            <a:off x="6226066" y="9280878"/>
            <a:ext cx="101941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00" i="1" dirty="0" err="1" smtClean="0">
                <a:solidFill>
                  <a:srgbClr val="008000"/>
                </a:solidFill>
              </a:rPr>
              <a:t>grainesdelivres.fr</a:t>
            </a:r>
            <a:endParaRPr lang="fr-FR" sz="900" i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80954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Tableau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0189126"/>
              </p:ext>
            </p:extLst>
          </p:nvPr>
        </p:nvGraphicFramePr>
        <p:xfrm>
          <a:off x="2634367" y="288990"/>
          <a:ext cx="2381860" cy="586311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tableStyleId>{5940675A-B579-460E-94D1-54222C63F5DA}</a:tableStyleId>
              </a:tblPr>
              <a:tblGrid>
                <a:gridCol w="597819"/>
                <a:gridCol w="1784041"/>
              </a:tblGrid>
              <a:tr h="586311">
                <a:tc>
                  <a:txBody>
                    <a:bodyPr/>
                    <a:lstStyle/>
                    <a:p>
                      <a:endParaRPr lang="fr-FR" sz="2600" dirty="0"/>
                    </a:p>
                  </a:txBody>
                  <a:tcPr marL="63305" marR="63305" marT="66040" marB="66040">
                    <a:lnL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3200" b="1" dirty="0" err="1" smtClean="0">
                          <a:solidFill>
                            <a:srgbClr val="008000"/>
                          </a:solidFill>
                          <a:latin typeface="Script Ecole 2"/>
                          <a:cs typeface="Script Ecole 2"/>
                        </a:rPr>
                        <a:t>oi</a:t>
                      </a:r>
                      <a:r>
                        <a:rPr lang="fr-FR" sz="3200" b="1" dirty="0" smtClean="0">
                          <a:solidFill>
                            <a:srgbClr val="008000"/>
                          </a:solidFill>
                        </a:rPr>
                        <a:t>  </a:t>
                      </a:r>
                      <a:r>
                        <a:rPr lang="fr-FR" sz="3200" b="1" dirty="0" smtClean="0">
                          <a:solidFill>
                            <a:srgbClr val="008000"/>
                          </a:solidFill>
                          <a:latin typeface="Cursivestandard"/>
                          <a:cs typeface="Cursivestandard"/>
                        </a:rPr>
                        <a:t> ²oi</a:t>
                      </a:r>
                      <a:endParaRPr lang="fr-FR" sz="3200" b="1" dirty="0" smtClean="0">
                        <a:solidFill>
                          <a:srgbClr val="008000"/>
                        </a:solidFill>
                      </a:endParaRPr>
                    </a:p>
                  </a:txBody>
                  <a:tcPr marL="72000" marR="63305" marT="18000" marB="18000" anchor="ctr">
                    <a:lnL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1" name="Rectangle à coins arrondis 92"/>
          <p:cNvSpPr>
            <a:spLocks noChangeArrowheads="1"/>
          </p:cNvSpPr>
          <p:nvPr/>
        </p:nvSpPr>
        <p:spPr bwMode="auto">
          <a:xfrm>
            <a:off x="217340" y="281448"/>
            <a:ext cx="2365375" cy="566342"/>
          </a:xfrm>
          <a:prstGeom prst="roundRect">
            <a:avLst>
              <a:gd name="adj" fmla="val 16667"/>
            </a:avLst>
          </a:prstGeom>
          <a:solidFill>
            <a:srgbClr val="BFBFBF"/>
          </a:solidFill>
          <a:ln w="12700">
            <a:solidFill>
              <a:srgbClr val="000000"/>
            </a:solidFill>
            <a:prstDash val="dash"/>
            <a:round/>
            <a:headEnd/>
            <a:tailEnd/>
          </a:ln>
          <a:effectLst>
            <a:outerShdw blurRad="50800" dist="38100" dir="2700000" algn="tl" rotWithShape="0">
              <a:srgbClr val="000000">
                <a:alpha val="39999"/>
              </a:srgbClr>
            </a:outerShdw>
          </a:effectLst>
        </p:spPr>
        <p:txBody>
          <a:bodyPr vert="horz" wrap="square" lIns="91440" tIns="0" rIns="91440" bIns="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mic Sans MS" charset="0"/>
                <a:ea typeface="ÇlÇr ñæí©" charset="0"/>
              </a:rPr>
              <a:t>Prénom </a:t>
            </a: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mic Sans MS" charset="0"/>
                <a:ea typeface="ÇlÇr ñæí©" charset="0"/>
              </a:rPr>
              <a:t>:</a:t>
            </a:r>
            <a:endParaRPr kumimoji="0" lang="fr-FR" sz="10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Comic Sans MS" charset="0"/>
              <a:ea typeface="ÇlÇr ñæí©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mic Sans MS" charset="0"/>
                <a:ea typeface="ÇlÇr ñæí©" charset="0"/>
              </a:rPr>
              <a:t>Date : </a:t>
            </a:r>
            <a:endParaRPr kumimoji="0" lang="fr-FR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2" name="Carré corné 93"/>
          <p:cNvSpPr>
            <a:spLocks noChangeArrowheads="1"/>
          </p:cNvSpPr>
          <p:nvPr/>
        </p:nvSpPr>
        <p:spPr bwMode="auto">
          <a:xfrm rot="314074">
            <a:off x="5357509" y="352187"/>
            <a:ext cx="1292225" cy="465137"/>
          </a:xfrm>
          <a:prstGeom prst="foldedCorner">
            <a:avLst>
              <a:gd name="adj" fmla="val 16667"/>
            </a:avLst>
          </a:prstGeom>
          <a:gradFill rotWithShape="1">
            <a:gsLst>
              <a:gs pos="0">
                <a:srgbClr val="BFBFBF"/>
              </a:gs>
              <a:gs pos="100000">
                <a:srgbClr val="FFFFFF"/>
              </a:gs>
            </a:gsLst>
            <a:path path="rect">
              <a:fillToRect l="50000" t="50000" r="50000" b="50000"/>
            </a:path>
          </a:gradFill>
          <a:ln w="9525">
            <a:solidFill>
              <a:srgbClr val="000000"/>
            </a:solidFill>
            <a:round/>
            <a:headEnd/>
            <a:tailEnd/>
          </a:ln>
          <a:effectLst>
            <a:outerShdw blurRad="76200" sy="23000" kx="-1199993" algn="bl" rotWithShape="0">
              <a:srgbClr val="000000">
                <a:alpha val="20000"/>
              </a:srgb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mic Sans MS" charset="0"/>
                <a:ea typeface="ÇlÇr ñæí©" charset="0"/>
              </a:rPr>
              <a:t>Phonologie</a:t>
            </a:r>
            <a:endParaRPr kumimoji="0" lang="fr-FR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254341" y="794891"/>
            <a:ext cx="645091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 smtClean="0">
                <a:latin typeface="Comic Sans MS"/>
                <a:cs typeface="Comic Sans MS"/>
              </a:rPr>
              <a:t>1. </a:t>
            </a:r>
            <a:r>
              <a:rPr lang="fr-FR" sz="4000" dirty="0" smtClean="0">
                <a:latin typeface="Picto Moustache"/>
                <a:cs typeface="Picto Moustache"/>
              </a:rPr>
              <a:t>j</a:t>
            </a:r>
            <a:r>
              <a:rPr lang="fr-FR" dirty="0" smtClean="0">
                <a:latin typeface="Picto Moustache"/>
                <a:cs typeface="Picto Moustache"/>
              </a:rPr>
              <a:t> </a:t>
            </a:r>
            <a:r>
              <a:rPr lang="fr-FR" sz="1400" b="1" dirty="0" smtClean="0">
                <a:latin typeface="Comic Sans MS"/>
                <a:cs typeface="Comic Sans MS"/>
              </a:rPr>
              <a:t>Colorie </a:t>
            </a:r>
            <a:r>
              <a:rPr lang="fr-FR" sz="1400" dirty="0" smtClean="0">
                <a:latin typeface="Cursivestandard"/>
                <a:cs typeface="Cursivestandard"/>
              </a:rPr>
              <a:t>²le$ ²image$ ²si ²tu ²entend$ ²le ²son </a:t>
            </a:r>
            <a:r>
              <a:rPr lang="fr-FR" sz="1400" b="1" dirty="0" smtClean="0">
                <a:latin typeface="Comic Sans MS"/>
                <a:cs typeface="Comic Sans MS"/>
              </a:rPr>
              <a:t>[</a:t>
            </a:r>
            <a:r>
              <a:rPr lang="fr-FR" sz="1400" b="1" dirty="0" err="1" smtClean="0">
                <a:latin typeface="Comic Sans MS"/>
                <a:cs typeface="Comic Sans MS"/>
              </a:rPr>
              <a:t>wa</a:t>
            </a:r>
            <a:r>
              <a:rPr lang="fr-FR" sz="1400" b="1" dirty="0" smtClean="0">
                <a:latin typeface="Comic Sans MS"/>
                <a:cs typeface="Comic Sans MS"/>
              </a:rPr>
              <a:t>] : </a:t>
            </a:r>
            <a:endParaRPr lang="fr-FR" b="1" dirty="0">
              <a:latin typeface="Comic Sans MS"/>
              <a:cs typeface="Comic Sans MS"/>
            </a:endParaRPr>
          </a:p>
        </p:txBody>
      </p:sp>
      <p:sp>
        <p:nvSpPr>
          <p:cNvPr id="15" name="ZoneTexte 14"/>
          <p:cNvSpPr txBox="1"/>
          <p:nvPr/>
        </p:nvSpPr>
        <p:spPr>
          <a:xfrm>
            <a:off x="217341" y="2075103"/>
            <a:ext cx="645091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 smtClean="0">
                <a:latin typeface="Comic Sans MS"/>
                <a:cs typeface="Comic Sans MS"/>
              </a:rPr>
              <a:t>2. </a:t>
            </a:r>
            <a:r>
              <a:rPr lang="fr-FR" sz="4000" dirty="0" smtClean="0">
                <a:latin typeface="Picto Moustache"/>
                <a:cs typeface="Picto Moustache"/>
              </a:rPr>
              <a:t>p</a:t>
            </a:r>
            <a:r>
              <a:rPr lang="fr-FR" dirty="0" smtClean="0">
                <a:latin typeface="Picto Moustache"/>
                <a:cs typeface="Picto Moustache"/>
              </a:rPr>
              <a:t> </a:t>
            </a:r>
            <a:r>
              <a:rPr lang="fr-FR" sz="1400" b="1" dirty="0" smtClean="0">
                <a:latin typeface="Comic Sans MS"/>
                <a:cs typeface="Comic Sans MS"/>
              </a:rPr>
              <a:t>Ecris </a:t>
            </a:r>
            <a:r>
              <a:rPr lang="fr-FR" sz="1400" dirty="0">
                <a:latin typeface="Cursivestandard"/>
                <a:cs typeface="Cursivestandard"/>
              </a:rPr>
              <a:t>²le mot ²comme ²tu ²l’²entend$ </a:t>
            </a:r>
            <a:r>
              <a:rPr lang="fr-FR" sz="1400" dirty="0" smtClean="0">
                <a:latin typeface="Cursivestandard"/>
                <a:cs typeface="Cursivestandard"/>
              </a:rPr>
              <a:t>: </a:t>
            </a:r>
            <a:endParaRPr lang="fr-FR" b="1" dirty="0">
              <a:latin typeface="Comic Sans MS"/>
              <a:cs typeface="Comic Sans MS"/>
            </a:endParaRPr>
          </a:p>
        </p:txBody>
      </p:sp>
      <p:sp>
        <p:nvSpPr>
          <p:cNvPr id="16" name="ZoneTexte 15"/>
          <p:cNvSpPr txBox="1"/>
          <p:nvPr/>
        </p:nvSpPr>
        <p:spPr>
          <a:xfrm>
            <a:off x="288209" y="4110133"/>
            <a:ext cx="645091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 smtClean="0">
                <a:latin typeface="Comic Sans MS"/>
                <a:cs typeface="Comic Sans MS"/>
              </a:rPr>
              <a:t>3. </a:t>
            </a:r>
            <a:r>
              <a:rPr lang="fr-FR" sz="4000" dirty="0" smtClean="0">
                <a:latin typeface="Picto Moustache"/>
                <a:cs typeface="Picto Moustache"/>
              </a:rPr>
              <a:t>j</a:t>
            </a:r>
            <a:r>
              <a:rPr lang="fr-FR" sz="1400" dirty="0" smtClean="0">
                <a:latin typeface="Picto Moustache"/>
                <a:cs typeface="Picto Moustache"/>
              </a:rPr>
              <a:t> </a:t>
            </a:r>
            <a:r>
              <a:rPr lang="fr-FR" sz="1400" b="1" dirty="0" smtClean="0">
                <a:latin typeface="Comic Sans MS"/>
                <a:cs typeface="Comic Sans MS"/>
              </a:rPr>
              <a:t>Colorie </a:t>
            </a:r>
            <a:r>
              <a:rPr lang="fr-FR" sz="1400" dirty="0" smtClean="0">
                <a:latin typeface="Cursivestandard"/>
                <a:cs typeface="Cursivestandard"/>
              </a:rPr>
              <a:t>²le$ ²lettre$ </a:t>
            </a:r>
            <a:r>
              <a:rPr lang="fr-FR" sz="1400" b="1" i="1" dirty="0" err="1" smtClean="0">
                <a:solidFill>
                  <a:srgbClr val="7F7F7F"/>
                </a:solidFill>
                <a:latin typeface="Comic Sans MS"/>
                <a:cs typeface="Comic Sans MS"/>
              </a:rPr>
              <a:t>oi</a:t>
            </a:r>
            <a:r>
              <a:rPr lang="fr-FR" sz="1400" b="1" dirty="0" smtClean="0">
                <a:latin typeface="Comic Sans MS"/>
                <a:cs typeface="Comic Sans MS"/>
              </a:rPr>
              <a:t> : </a:t>
            </a:r>
            <a:endParaRPr lang="fr-FR" b="1" dirty="0">
              <a:latin typeface="Comic Sans MS"/>
              <a:cs typeface="Comic Sans MS"/>
            </a:endParaRPr>
          </a:p>
        </p:txBody>
      </p:sp>
      <p:graphicFrame>
        <p:nvGraphicFramePr>
          <p:cNvPr id="3" name="Tableau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09358321"/>
              </p:ext>
            </p:extLst>
          </p:nvPr>
        </p:nvGraphicFramePr>
        <p:xfrm>
          <a:off x="93133" y="2825318"/>
          <a:ext cx="6612126" cy="128481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04042"/>
                <a:gridCol w="2204042"/>
                <a:gridCol w="2204042"/>
              </a:tblGrid>
              <a:tr h="642408">
                <a:tc>
                  <a:txBody>
                    <a:bodyPr/>
                    <a:lstStyle/>
                    <a:p>
                      <a:pPr marL="0" marR="0" indent="0" algn="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solidFill>
                            <a:srgbClr val="A6A6A6"/>
                          </a:solidFill>
                          <a:latin typeface="Cursivestandard"/>
                          <a:cs typeface="Cursivestandard"/>
                        </a:rPr>
                        <a:t>_________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solidFill>
                            <a:srgbClr val="A6A6A6"/>
                          </a:solidFill>
                          <a:latin typeface="Cursivestandard"/>
                          <a:cs typeface="Cursivestandard"/>
                        </a:rPr>
                        <a:t>_________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solidFill>
                            <a:srgbClr val="A6A6A6"/>
                          </a:solidFill>
                          <a:latin typeface="Cursivestandard"/>
                          <a:cs typeface="Cursivestandard"/>
                        </a:rPr>
                        <a:t>_________</a:t>
                      </a:r>
                    </a:p>
                  </a:txBody>
                  <a:tcPr anchor="ctr"/>
                </a:tc>
              </a:tr>
              <a:tr h="642408">
                <a:tc>
                  <a:txBody>
                    <a:bodyPr/>
                    <a:lstStyle/>
                    <a:p>
                      <a:pPr marL="0" marR="0" indent="0" algn="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solidFill>
                            <a:srgbClr val="A6A6A6"/>
                          </a:solidFill>
                          <a:latin typeface="Cursivestandard"/>
                          <a:cs typeface="Cursivestandard"/>
                        </a:rPr>
                        <a:t>_________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solidFill>
                            <a:srgbClr val="A6A6A6"/>
                          </a:solidFill>
                          <a:latin typeface="Cursivestandard"/>
                          <a:cs typeface="Cursivestandard"/>
                        </a:rPr>
                        <a:t>_________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solidFill>
                            <a:srgbClr val="A6A6A6"/>
                          </a:solidFill>
                          <a:latin typeface="Cursivestandard"/>
                          <a:cs typeface="Cursivestandard"/>
                        </a:rPr>
                        <a:t>_________</a:t>
                      </a: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35" name="ZoneTexte 34"/>
          <p:cNvSpPr txBox="1"/>
          <p:nvPr/>
        </p:nvSpPr>
        <p:spPr>
          <a:xfrm>
            <a:off x="288209" y="5552817"/>
            <a:ext cx="645091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>
                <a:latin typeface="Comic Sans MS"/>
                <a:cs typeface="Comic Sans MS"/>
              </a:rPr>
              <a:t>4</a:t>
            </a:r>
            <a:r>
              <a:rPr lang="fr-FR" sz="1400" b="1" dirty="0" smtClean="0">
                <a:latin typeface="Comic Sans MS"/>
                <a:cs typeface="Comic Sans MS"/>
              </a:rPr>
              <a:t>. </a:t>
            </a:r>
            <a:r>
              <a:rPr lang="fr-FR" sz="4000" dirty="0">
                <a:latin typeface="Picto Moustache"/>
                <a:cs typeface="Picto Moustache"/>
              </a:rPr>
              <a:t>h</a:t>
            </a:r>
            <a:r>
              <a:rPr lang="fr-FR" sz="1400" dirty="0" smtClean="0">
                <a:latin typeface="Picto Moustache"/>
                <a:cs typeface="Picto Moustache"/>
              </a:rPr>
              <a:t> </a:t>
            </a:r>
            <a:r>
              <a:rPr lang="fr-FR" sz="1400" b="1" dirty="0" smtClean="0">
                <a:latin typeface="Comic Sans MS"/>
                <a:cs typeface="Comic Sans MS"/>
              </a:rPr>
              <a:t>Lis et entoure </a:t>
            </a:r>
            <a:r>
              <a:rPr lang="fr-FR" sz="1400" dirty="0" smtClean="0">
                <a:latin typeface="Cursivestandard"/>
                <a:cs typeface="Cursivestandard"/>
              </a:rPr>
              <a:t>²le$ mot$ ²comme ²sur ²le modèle :</a:t>
            </a:r>
            <a:endParaRPr lang="fr-FR" b="1" dirty="0">
              <a:latin typeface="Comic Sans MS"/>
              <a:cs typeface="Comic Sans MS"/>
            </a:endParaRPr>
          </a:p>
        </p:txBody>
      </p:sp>
      <p:sp>
        <p:nvSpPr>
          <p:cNvPr id="39" name="Étoile à 5 branches 38"/>
          <p:cNvSpPr/>
          <p:nvPr/>
        </p:nvSpPr>
        <p:spPr>
          <a:xfrm>
            <a:off x="5080000" y="378875"/>
            <a:ext cx="180000" cy="180000"/>
          </a:xfrm>
          <a:prstGeom prst="star5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133" y="1418585"/>
            <a:ext cx="569480" cy="804503"/>
          </a:xfrm>
          <a:prstGeom prst="rect">
            <a:avLst/>
          </a:prstGeom>
        </p:spPr>
      </p:pic>
      <p:pic>
        <p:nvPicPr>
          <p:cNvPr id="20" name="Image 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18046" y="1437561"/>
            <a:ext cx="766551" cy="766551"/>
          </a:xfrm>
          <a:prstGeom prst="rect">
            <a:avLst/>
          </a:prstGeom>
        </p:spPr>
      </p:pic>
      <p:pic>
        <p:nvPicPr>
          <p:cNvPr id="22" name="Image 21"/>
          <p:cNvPicPr>
            <a:picLocks noChangeAspect="1"/>
          </p:cNvPicPr>
          <p:nvPr/>
        </p:nvPicPr>
        <p:blipFill rotWithShape="1">
          <a:blip r:embed="rId4"/>
          <a:srcRect l="11147" r="11147"/>
          <a:stretch/>
        </p:blipFill>
        <p:spPr>
          <a:xfrm>
            <a:off x="5080129" y="1443431"/>
            <a:ext cx="586522" cy="754810"/>
          </a:xfrm>
          <a:prstGeom prst="rect">
            <a:avLst/>
          </a:prstGeom>
        </p:spPr>
      </p:pic>
      <p:graphicFrame>
        <p:nvGraphicFramePr>
          <p:cNvPr id="99" name="Tableau 9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8588004"/>
              </p:ext>
            </p:extLst>
          </p:nvPr>
        </p:nvGraphicFramePr>
        <p:xfrm>
          <a:off x="93127" y="4818019"/>
          <a:ext cx="6612164" cy="85347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08628"/>
                <a:gridCol w="508628"/>
                <a:gridCol w="508628"/>
                <a:gridCol w="508628"/>
                <a:gridCol w="508628"/>
                <a:gridCol w="508628"/>
                <a:gridCol w="508628"/>
                <a:gridCol w="508628"/>
                <a:gridCol w="508628"/>
                <a:gridCol w="508628"/>
                <a:gridCol w="508628"/>
                <a:gridCol w="508628"/>
                <a:gridCol w="508628"/>
              </a:tblGrid>
              <a:tr h="426738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ou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oi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>
                          <a:latin typeface="Cursivestandard"/>
                          <a:cs typeface="Cursivestandard"/>
                        </a:rPr>
                        <a:t>oi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ai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oj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>
                          <a:latin typeface="Script Ecole 2"/>
                          <a:cs typeface="Script Ecole 2"/>
                        </a:rPr>
                        <a:t>oi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io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ai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oi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>
                          <a:latin typeface="Cursivestandard"/>
                          <a:cs typeface="Cursivestandard"/>
                        </a:rPr>
                        <a:t>oi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>
                          <a:latin typeface="Cursivestandard"/>
                          <a:cs typeface="Cursivestandard"/>
                        </a:rPr>
                        <a:t>oi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on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ou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  <a:tr h="426738"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Oi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ou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ai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>
                          <a:latin typeface="Cursivestandard"/>
                          <a:cs typeface="Cursivestandard"/>
                        </a:rPr>
                        <a:t>oi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ou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ai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oi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>
                          <a:latin typeface="Cursivestandard"/>
                          <a:cs typeface="Cursivestandard"/>
                        </a:rPr>
                        <a:t>io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io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oi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ou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io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oi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00" name="Tableau 9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797322"/>
              </p:ext>
            </p:extLst>
          </p:nvPr>
        </p:nvGraphicFramePr>
        <p:xfrm>
          <a:off x="93133" y="6260703"/>
          <a:ext cx="6612154" cy="129941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34538"/>
                <a:gridCol w="912936"/>
                <a:gridCol w="912936"/>
                <a:gridCol w="912936"/>
                <a:gridCol w="912936"/>
                <a:gridCol w="912936"/>
                <a:gridCol w="912936"/>
              </a:tblGrid>
              <a:tr h="433138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Picto Moustache"/>
                          <a:cs typeface="Picto Moustache"/>
                        </a:rPr>
                        <a:t>s </a:t>
                      </a:r>
                      <a:r>
                        <a:rPr lang="fr-FR" sz="1400" dirty="0" smtClean="0">
                          <a:latin typeface="Script Ecole 2"/>
                          <a:cs typeface="Script Ecole 2"/>
                        </a:rPr>
                        <a:t>poire</a:t>
                      </a:r>
                      <a:endParaRPr lang="fr-FR" sz="1400" dirty="0">
                        <a:latin typeface="Script Ecole 2"/>
                        <a:cs typeface="Script Ecole 2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 smtClean="0">
                          <a:latin typeface="Script Ecole 2"/>
                          <a:cs typeface="Script Ecole 2"/>
                        </a:rPr>
                        <a:t>poire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 smtClean="0">
                          <a:latin typeface="Script Ecole 2"/>
                          <a:cs typeface="Script Ecole 2"/>
                        </a:rPr>
                        <a:t>foire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 smtClean="0">
                          <a:latin typeface="Script Ecole 2"/>
                          <a:cs typeface="Script Ecole 2"/>
                        </a:rPr>
                        <a:t>poire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 smtClean="0">
                          <a:latin typeface="Script Ecole 2"/>
                          <a:cs typeface="Script Ecole 2"/>
                        </a:rPr>
                        <a:t>boire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Script Ecole 2"/>
                          <a:cs typeface="Script Ecole 2"/>
                        </a:rPr>
                        <a:t>paire</a:t>
                      </a:r>
                      <a:endParaRPr lang="fr-FR" sz="1400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Script Ecole 2"/>
                          <a:cs typeface="Script Ecole 2"/>
                        </a:rPr>
                        <a:t>poire</a:t>
                      </a:r>
                      <a:endParaRPr lang="fr-FR" sz="1400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</a:tr>
              <a:tr h="433138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 smtClean="0">
                          <a:latin typeface="Picto Moustache"/>
                          <a:cs typeface="Picto Moustache"/>
                        </a:rPr>
                        <a:t>s   </a:t>
                      </a:r>
                      <a:r>
                        <a:rPr lang="fr-FR" sz="1400" dirty="0" smtClean="0">
                          <a:latin typeface="Script Ecole 2"/>
                          <a:cs typeface="Script Ecole 2"/>
                        </a:rPr>
                        <a:t>joie</a:t>
                      </a: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Script Ecole 2"/>
                          <a:cs typeface="Script Ecole 2"/>
                        </a:rPr>
                        <a:t>foie</a:t>
                      </a:r>
                      <a:endParaRPr lang="fr-FR" sz="1400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Script Ecole 2"/>
                          <a:cs typeface="Script Ecole 2"/>
                        </a:rPr>
                        <a:t>joie</a:t>
                      </a:r>
                      <a:endParaRPr lang="fr-FR" sz="1400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Script Ecole 2"/>
                          <a:cs typeface="Script Ecole 2"/>
                        </a:rPr>
                        <a:t>pois</a:t>
                      </a:r>
                      <a:endParaRPr lang="fr-FR" sz="1400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Script Ecole 2"/>
                          <a:cs typeface="Script Ecole 2"/>
                        </a:rPr>
                        <a:t>roi</a:t>
                      </a:r>
                      <a:endParaRPr lang="fr-FR" sz="1400" dirty="0">
                        <a:latin typeface="Script Ecole 2"/>
                        <a:cs typeface="Script Ecole 2"/>
                      </a:endParaRP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Script Ecole 2"/>
                          <a:cs typeface="Script Ecole 2"/>
                        </a:rPr>
                        <a:t>joie</a:t>
                      </a:r>
                      <a:endParaRPr lang="fr-FR" sz="1400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Script Ecole 2"/>
                          <a:cs typeface="Script Ecole 2"/>
                        </a:rPr>
                        <a:t>joie</a:t>
                      </a:r>
                      <a:endParaRPr lang="fr-FR" sz="1400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</a:tr>
              <a:tr h="433138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 smtClean="0">
                          <a:latin typeface="Picto Moustache"/>
                          <a:cs typeface="Picto Moustache"/>
                        </a:rPr>
                        <a:t>s </a:t>
                      </a:r>
                      <a:r>
                        <a:rPr lang="fr-FR" sz="1800" dirty="0" smtClean="0">
                          <a:latin typeface="Cursivestandard"/>
                          <a:cs typeface="Cursivestandard"/>
                        </a:rPr>
                        <a:t>noix</a:t>
                      </a: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 smtClean="0">
                          <a:latin typeface="Cursivestandard"/>
                          <a:cs typeface="Cursivestandard"/>
                        </a:rPr>
                        <a:t>noix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 smtClean="0">
                          <a:latin typeface="Cursivestandard"/>
                          <a:cs typeface="Cursivestandard"/>
                        </a:rPr>
                        <a:t>²foie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 smtClean="0">
                          <a:latin typeface="Cursivestandard"/>
                          <a:cs typeface="Cursivestandard"/>
                        </a:rPr>
                        <a:t>moi$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 smtClean="0">
                          <a:latin typeface="Cursivestandard"/>
                          <a:cs typeface="Cursivestandard"/>
                        </a:rPr>
                        <a:t>noix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 smtClean="0">
                          <a:latin typeface="Cursivestandard"/>
                          <a:cs typeface="Cursivestandard"/>
                        </a:rPr>
                        <a:t>noix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 smtClean="0">
                          <a:latin typeface="Cursivestandard"/>
                          <a:cs typeface="Cursivestandard"/>
                        </a:rPr>
                        <a:t>²poix</a:t>
                      </a:r>
                    </a:p>
                  </a:txBody>
                  <a:tcPr anchor="ctr"/>
                </a:tc>
              </a:tr>
            </a:tbl>
          </a:graphicData>
        </a:graphic>
      </p:graphicFrame>
      <p:pic>
        <p:nvPicPr>
          <p:cNvPr id="87" name="Image 86" descr="C:\Users\Catherine\Documents\CP\6 Lecture Pilotis\Gestes BM Pilotis\oi.PN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6635" y="302676"/>
            <a:ext cx="386033" cy="5535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0119" y="1498166"/>
            <a:ext cx="645341" cy="645341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62966" y="1543811"/>
            <a:ext cx="627574" cy="554051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8"/>
          <a:srcRect l="10521" t="1455" r="10097" b="31815"/>
          <a:stretch/>
        </p:blipFill>
        <p:spPr>
          <a:xfrm>
            <a:off x="3212103" y="1480885"/>
            <a:ext cx="605821" cy="679902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945430" y="1532582"/>
            <a:ext cx="1007193" cy="576508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5400000">
            <a:off x="5971651" y="1327016"/>
            <a:ext cx="632652" cy="987640"/>
          </a:xfrm>
          <a:prstGeom prst="rect">
            <a:avLst/>
          </a:prstGeom>
        </p:spPr>
      </p:pic>
      <p:sp>
        <p:nvSpPr>
          <p:cNvPr id="9" name="Étoile à 5 branches 8"/>
          <p:cNvSpPr/>
          <p:nvPr/>
        </p:nvSpPr>
        <p:spPr>
          <a:xfrm>
            <a:off x="194725" y="2892890"/>
            <a:ext cx="527481" cy="510708"/>
          </a:xfrm>
          <a:prstGeom prst="star5">
            <a:avLst/>
          </a:prstGeom>
          <a:ln w="12700" cmpd="sng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4" name="Image 13"/>
          <p:cNvPicPr>
            <a:picLocks noChangeAspect="1"/>
          </p:cNvPicPr>
          <p:nvPr/>
        </p:nvPicPr>
        <p:blipFill rotWithShape="1">
          <a:blip r:embed="rId11"/>
          <a:srcRect b="6533"/>
          <a:stretch/>
        </p:blipFill>
        <p:spPr>
          <a:xfrm>
            <a:off x="186258" y="3520960"/>
            <a:ext cx="677333" cy="553945"/>
          </a:xfrm>
          <a:prstGeom prst="rect">
            <a:avLst/>
          </a:prstGeom>
        </p:spPr>
      </p:pic>
      <p:pic>
        <p:nvPicPr>
          <p:cNvPr id="18" name="Image 17"/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537264" y="2863732"/>
            <a:ext cx="515030" cy="578280"/>
          </a:xfrm>
          <a:prstGeom prst="rect">
            <a:avLst/>
          </a:prstGeom>
        </p:spPr>
      </p:pic>
      <p:pic>
        <p:nvPicPr>
          <p:cNvPr id="19" name="Image 18"/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347398" y="3487380"/>
            <a:ext cx="720766" cy="603090"/>
          </a:xfrm>
          <a:prstGeom prst="rect">
            <a:avLst/>
          </a:prstGeom>
        </p:spPr>
      </p:pic>
      <p:pic>
        <p:nvPicPr>
          <p:cNvPr id="21" name="Image 20"/>
          <p:cNvPicPr>
            <a:picLocks noChangeAspect="1"/>
          </p:cNvPicPr>
          <p:nvPr/>
        </p:nvPicPr>
        <p:blipFill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1619" b="94332" l="4902" r="98039">
                        <a14:foregroundMark x1="45588" y1="76923" x2="45588" y2="76923"/>
                        <a14:foregroundMark x1="42647" y1="79352" x2="42647" y2="79352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586972" y="3512493"/>
            <a:ext cx="465322" cy="563404"/>
          </a:xfrm>
          <a:prstGeom prst="rect">
            <a:avLst/>
          </a:prstGeom>
        </p:spPr>
      </p:pic>
      <p:pic>
        <p:nvPicPr>
          <p:cNvPr id="23" name="Image 22"/>
          <p:cNvPicPr>
            <a:picLocks noChangeAspect="1"/>
          </p:cNvPicPr>
          <p:nvPr/>
        </p:nvPicPr>
        <p:blipFill rotWithShape="1">
          <a:blip r:embed="rId18"/>
          <a:srcRect t="11386"/>
          <a:stretch/>
        </p:blipFill>
        <p:spPr>
          <a:xfrm>
            <a:off x="2394432" y="2859186"/>
            <a:ext cx="594297" cy="590981"/>
          </a:xfrm>
          <a:prstGeom prst="rect">
            <a:avLst/>
          </a:prstGeom>
        </p:spPr>
      </p:pic>
      <p:sp>
        <p:nvSpPr>
          <p:cNvPr id="113" name="Étoile à 5 branches 112"/>
          <p:cNvSpPr/>
          <p:nvPr/>
        </p:nvSpPr>
        <p:spPr>
          <a:xfrm>
            <a:off x="5080129" y="608521"/>
            <a:ext cx="180000" cy="180000"/>
          </a:xfrm>
          <a:prstGeom prst="star5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aphicFrame>
        <p:nvGraphicFramePr>
          <p:cNvPr id="114" name="Tableau 1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3987994"/>
              </p:ext>
            </p:extLst>
          </p:nvPr>
        </p:nvGraphicFramePr>
        <p:xfrm>
          <a:off x="1308931" y="8274170"/>
          <a:ext cx="1949960" cy="156409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43745"/>
                <a:gridCol w="243745"/>
                <a:gridCol w="243745"/>
                <a:gridCol w="243745"/>
                <a:gridCol w="243745"/>
                <a:gridCol w="243745"/>
                <a:gridCol w="243745"/>
                <a:gridCol w="243745"/>
              </a:tblGrid>
              <a:tr h="260683"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smtClean="0"/>
                        <a:t>N</a:t>
                      </a:r>
                      <a:endParaRPr lang="fr-FR" sz="11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smtClean="0"/>
                        <a:t>O</a:t>
                      </a:r>
                      <a:endParaRPr lang="fr-FR" sz="11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smtClean="0"/>
                        <a:t>I</a:t>
                      </a:r>
                      <a:endParaRPr lang="fr-FR" sz="11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smtClean="0"/>
                        <a:t>S</a:t>
                      </a:r>
                      <a:endParaRPr lang="fr-FR" sz="11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smtClean="0"/>
                        <a:t>E</a:t>
                      </a:r>
                      <a:endParaRPr lang="fr-FR" sz="11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err="1" smtClean="0"/>
                        <a:t>T</a:t>
                      </a:r>
                      <a:endParaRPr lang="fr-FR" sz="11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smtClean="0"/>
                        <a:t>T</a:t>
                      </a:r>
                      <a:endParaRPr lang="fr-FR" sz="11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smtClean="0"/>
                        <a:t>E</a:t>
                      </a:r>
                      <a:endParaRPr lang="fr-FR" sz="1100" dirty="0"/>
                    </a:p>
                  </a:txBody>
                  <a:tcPr marT="0" marB="0" anchor="ctr"/>
                </a:tc>
              </a:tr>
              <a:tr h="260683"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smtClean="0"/>
                        <a:t>O</a:t>
                      </a:r>
                      <a:endParaRPr lang="fr-FR" sz="11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smtClean="0"/>
                        <a:t>F</a:t>
                      </a:r>
                      <a:endParaRPr lang="fr-FR" sz="11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smtClean="0"/>
                        <a:t>A</a:t>
                      </a:r>
                      <a:endParaRPr lang="fr-FR" sz="11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smtClean="0"/>
                        <a:t>O</a:t>
                      </a:r>
                      <a:endParaRPr lang="fr-FR" sz="11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err="1" smtClean="0"/>
                        <a:t>T</a:t>
                      </a:r>
                      <a:endParaRPr lang="fr-FR" sz="11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smtClean="0"/>
                        <a:t>I</a:t>
                      </a:r>
                      <a:endParaRPr lang="fr-FR" sz="11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smtClean="0"/>
                        <a:t>M</a:t>
                      </a:r>
                      <a:endParaRPr lang="fr-FR" sz="11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smtClean="0"/>
                        <a:t>E</a:t>
                      </a:r>
                      <a:endParaRPr lang="fr-FR" sz="1100" dirty="0"/>
                    </a:p>
                  </a:txBody>
                  <a:tcPr marT="0" marB="0" anchor="ctr"/>
                </a:tc>
              </a:tr>
              <a:tr h="260683"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smtClean="0"/>
                        <a:t>I</a:t>
                      </a:r>
                      <a:endParaRPr lang="fr-FR" sz="11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smtClean="0"/>
                        <a:t>M</a:t>
                      </a:r>
                      <a:endParaRPr lang="fr-FR" sz="11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smtClean="0"/>
                        <a:t>D</a:t>
                      </a:r>
                      <a:endParaRPr lang="fr-FR" sz="11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smtClean="0"/>
                        <a:t>I</a:t>
                      </a:r>
                      <a:endParaRPr lang="fr-FR" sz="11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smtClean="0"/>
                        <a:t>A</a:t>
                      </a:r>
                      <a:endParaRPr lang="fr-FR" sz="11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smtClean="0"/>
                        <a:t>R</a:t>
                      </a:r>
                      <a:endParaRPr lang="fr-FR" sz="11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smtClean="0"/>
                        <a:t>V</a:t>
                      </a:r>
                      <a:endParaRPr lang="fr-FR" sz="11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smtClean="0"/>
                        <a:t>N</a:t>
                      </a:r>
                      <a:endParaRPr lang="fr-FR" sz="1100" dirty="0"/>
                    </a:p>
                  </a:txBody>
                  <a:tcPr marT="0" marB="0" anchor="ctr"/>
                </a:tc>
              </a:tr>
              <a:tr h="260683"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smtClean="0"/>
                        <a:t>R</a:t>
                      </a:r>
                      <a:endParaRPr lang="fr-FR" sz="11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smtClean="0"/>
                        <a:t>G</a:t>
                      </a:r>
                      <a:endParaRPr lang="fr-FR" sz="11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smtClean="0"/>
                        <a:t>R</a:t>
                      </a:r>
                      <a:endParaRPr lang="fr-FR" sz="11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smtClean="0"/>
                        <a:t>R</a:t>
                      </a:r>
                      <a:endParaRPr lang="fr-FR" sz="11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err="1" smtClean="0"/>
                        <a:t>V</a:t>
                      </a:r>
                      <a:endParaRPr lang="fr-FR" sz="11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smtClean="0"/>
                        <a:t>O</a:t>
                      </a:r>
                      <a:endParaRPr lang="fr-FR" sz="11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smtClean="0"/>
                        <a:t>I</a:t>
                      </a:r>
                      <a:endParaRPr lang="fr-FR" sz="11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smtClean="0"/>
                        <a:t>R</a:t>
                      </a:r>
                      <a:endParaRPr lang="fr-FR" sz="1100" dirty="0"/>
                    </a:p>
                  </a:txBody>
                  <a:tcPr marT="0" marB="0" anchor="ctr"/>
                </a:tc>
              </a:tr>
              <a:tr h="260683"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smtClean="0"/>
                        <a:t>N</a:t>
                      </a:r>
                      <a:endParaRPr lang="fr-FR" sz="11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smtClean="0"/>
                        <a:t>H</a:t>
                      </a:r>
                      <a:endParaRPr lang="fr-FR" sz="11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smtClean="0"/>
                        <a:t>E</a:t>
                      </a:r>
                      <a:endParaRPr lang="fr-FR" sz="11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smtClean="0"/>
                        <a:t>D</a:t>
                      </a:r>
                      <a:endParaRPr lang="fr-FR" sz="11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smtClean="0"/>
                        <a:t>T</a:t>
                      </a:r>
                      <a:endParaRPr lang="fr-FR" sz="11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err="1" smtClean="0"/>
                        <a:t>I</a:t>
                      </a:r>
                      <a:endParaRPr lang="fr-FR" sz="11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smtClean="0"/>
                        <a:t>W</a:t>
                      </a:r>
                      <a:endParaRPr lang="fr-FR" sz="11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smtClean="0"/>
                        <a:t>O</a:t>
                      </a:r>
                      <a:endParaRPr lang="fr-FR" sz="1100" dirty="0"/>
                    </a:p>
                  </a:txBody>
                  <a:tcPr marT="0" marB="0" anchor="ctr"/>
                </a:tc>
              </a:tr>
              <a:tr h="260683"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err="1" smtClean="0"/>
                        <a:t>T</a:t>
                      </a:r>
                      <a:endParaRPr lang="fr-FR" sz="11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smtClean="0"/>
                        <a:t>U</a:t>
                      </a:r>
                      <a:endParaRPr lang="fr-FR" sz="11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smtClean="0"/>
                        <a:t>B</a:t>
                      </a:r>
                      <a:endParaRPr lang="fr-FR" sz="11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smtClean="0"/>
                        <a:t>O</a:t>
                      </a:r>
                      <a:endParaRPr lang="fr-FR" sz="11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err="1" smtClean="0"/>
                        <a:t>I</a:t>
                      </a:r>
                      <a:endParaRPr lang="fr-FR" sz="11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smtClean="0"/>
                        <a:t>R</a:t>
                      </a:r>
                      <a:endParaRPr lang="fr-FR" sz="11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smtClean="0"/>
                        <a:t>E</a:t>
                      </a:r>
                      <a:endParaRPr lang="fr-FR" sz="11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smtClean="0"/>
                        <a:t>J</a:t>
                      </a:r>
                      <a:endParaRPr lang="fr-FR" sz="1100" dirty="0"/>
                    </a:p>
                  </a:txBody>
                  <a:tcPr marT="0" marB="0" anchor="ctr"/>
                </a:tc>
              </a:tr>
            </a:tbl>
          </a:graphicData>
        </a:graphic>
      </p:graphicFrame>
      <p:sp>
        <p:nvSpPr>
          <p:cNvPr id="115" name="ZoneTexte 114"/>
          <p:cNvSpPr txBox="1"/>
          <p:nvPr/>
        </p:nvSpPr>
        <p:spPr>
          <a:xfrm>
            <a:off x="3544140" y="8437339"/>
            <a:ext cx="795635" cy="120032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sz="1200" dirty="0" smtClean="0"/>
              <a:t>BOIRE</a:t>
            </a:r>
          </a:p>
          <a:p>
            <a:r>
              <a:rPr lang="fr-FR" sz="1200" dirty="0" smtClean="0"/>
              <a:t>NOIR</a:t>
            </a:r>
          </a:p>
          <a:p>
            <a:r>
              <a:rPr lang="fr-FR" sz="1200" dirty="0" smtClean="0"/>
              <a:t>NOISETTE</a:t>
            </a:r>
          </a:p>
          <a:p>
            <a:r>
              <a:rPr lang="fr-FR" sz="1200" dirty="0" smtClean="0"/>
              <a:t>TIROIR</a:t>
            </a:r>
          </a:p>
          <a:p>
            <a:r>
              <a:rPr lang="fr-FR" sz="1200" dirty="0" smtClean="0"/>
              <a:t>SOIR</a:t>
            </a:r>
          </a:p>
          <a:p>
            <a:r>
              <a:rPr lang="fr-FR" sz="1200" dirty="0" smtClean="0"/>
              <a:t>VOIR</a:t>
            </a:r>
          </a:p>
        </p:txBody>
      </p:sp>
      <p:sp>
        <p:nvSpPr>
          <p:cNvPr id="116" name="ZoneTexte 115"/>
          <p:cNvSpPr txBox="1"/>
          <p:nvPr/>
        </p:nvSpPr>
        <p:spPr>
          <a:xfrm>
            <a:off x="305827" y="7534716"/>
            <a:ext cx="645091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>
                <a:latin typeface="Comic Sans MS"/>
                <a:cs typeface="Comic Sans MS"/>
              </a:rPr>
              <a:t>5</a:t>
            </a:r>
            <a:r>
              <a:rPr lang="fr-FR" sz="1400" b="1" dirty="0" smtClean="0">
                <a:latin typeface="Comic Sans MS"/>
                <a:cs typeface="Comic Sans MS"/>
              </a:rPr>
              <a:t>. </a:t>
            </a:r>
            <a:r>
              <a:rPr lang="fr-FR" sz="4000" dirty="0">
                <a:latin typeface="Picto Moustache"/>
                <a:cs typeface="Picto Moustache"/>
              </a:rPr>
              <a:t>h</a:t>
            </a:r>
            <a:r>
              <a:rPr lang="fr-FR" sz="1400" dirty="0" smtClean="0">
                <a:latin typeface="Picto Moustache"/>
                <a:cs typeface="Picto Moustache"/>
              </a:rPr>
              <a:t> </a:t>
            </a:r>
            <a:r>
              <a:rPr lang="fr-FR" sz="1400" b="1" dirty="0" smtClean="0">
                <a:latin typeface="Comic Sans MS"/>
                <a:cs typeface="Comic Sans MS"/>
              </a:rPr>
              <a:t>Retrouve </a:t>
            </a:r>
            <a:r>
              <a:rPr lang="fr-FR" sz="1600" dirty="0">
                <a:latin typeface="Cursivestandard"/>
                <a:cs typeface="Cursivestandard"/>
              </a:rPr>
              <a:t>²et</a:t>
            </a:r>
            <a:r>
              <a:rPr lang="fr-FR" sz="1400" b="1" dirty="0" smtClean="0">
                <a:latin typeface="Comic Sans MS"/>
                <a:cs typeface="Comic Sans MS"/>
              </a:rPr>
              <a:t> entoure </a:t>
            </a:r>
            <a:r>
              <a:rPr lang="fr-FR" sz="1400" dirty="0" smtClean="0">
                <a:latin typeface="Cursivestandard"/>
                <a:cs typeface="Cursivestandard"/>
              </a:rPr>
              <a:t>²le$ mot$ ²suivant$ : </a:t>
            </a:r>
            <a:endParaRPr lang="fr-FR" b="1" dirty="0">
              <a:latin typeface="Comic Sans MS"/>
              <a:cs typeface="Comic Sans MS"/>
            </a:endParaRPr>
          </a:p>
        </p:txBody>
      </p:sp>
    </p:spTree>
    <p:extLst>
      <p:ext uri="{BB962C8B-B14F-4D97-AF65-F5344CB8AC3E}">
        <p14:creationId xmlns:p14="http://schemas.microsoft.com/office/powerpoint/2010/main" val="26414201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Tableau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0666639"/>
              </p:ext>
            </p:extLst>
          </p:nvPr>
        </p:nvGraphicFramePr>
        <p:xfrm>
          <a:off x="2634367" y="288990"/>
          <a:ext cx="2381860" cy="682752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tableStyleId>{5940675A-B579-460E-94D1-54222C63F5DA}</a:tableStyleId>
              </a:tblPr>
              <a:tblGrid>
                <a:gridCol w="597819"/>
                <a:gridCol w="1784041"/>
              </a:tblGrid>
              <a:tr h="586311">
                <a:tc>
                  <a:txBody>
                    <a:bodyPr/>
                    <a:lstStyle/>
                    <a:p>
                      <a:pPr>
                        <a:lnSpc>
                          <a:spcPct val="70000"/>
                        </a:lnSpc>
                      </a:pPr>
                      <a:endParaRPr lang="fr-FR" sz="2600" dirty="0"/>
                    </a:p>
                  </a:txBody>
                  <a:tcPr marL="63305" marR="63305" marT="0" marB="0">
                    <a:lnL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3200" b="1" dirty="0" smtClean="0">
                          <a:solidFill>
                            <a:srgbClr val="008000"/>
                          </a:solidFill>
                          <a:latin typeface="Script Ecole 2"/>
                          <a:cs typeface="Script Ecole 2"/>
                        </a:rPr>
                        <a:t>an</a:t>
                      </a:r>
                      <a:r>
                        <a:rPr lang="fr-FR" sz="3200" b="1" dirty="0" smtClean="0">
                          <a:solidFill>
                            <a:srgbClr val="008000"/>
                          </a:solidFill>
                        </a:rPr>
                        <a:t>  </a:t>
                      </a:r>
                      <a:r>
                        <a:rPr lang="fr-FR" sz="3200" b="1" dirty="0" smtClean="0">
                          <a:solidFill>
                            <a:srgbClr val="008000"/>
                          </a:solidFill>
                          <a:latin typeface="Cursivestandard"/>
                          <a:cs typeface="Cursivestandard"/>
                        </a:rPr>
                        <a:t> ²an</a:t>
                      </a:r>
                    </a:p>
                    <a:p>
                      <a:pPr marL="0" marR="0" indent="0" algn="ctr" defTabSz="457200" rtl="0" eaLnBrk="1" fontAlgn="auto" latinLnBrk="0" hangingPunct="1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3200" b="1" dirty="0" smtClean="0">
                          <a:solidFill>
                            <a:srgbClr val="008000"/>
                          </a:solidFill>
                          <a:latin typeface="Script Ecole 2"/>
                          <a:cs typeface="Script Ecole 2"/>
                        </a:rPr>
                        <a:t>en</a:t>
                      </a:r>
                      <a:r>
                        <a:rPr lang="fr-FR" sz="3200" b="1" dirty="0" smtClean="0">
                          <a:solidFill>
                            <a:srgbClr val="008000"/>
                          </a:solidFill>
                        </a:rPr>
                        <a:t>  </a:t>
                      </a:r>
                      <a:r>
                        <a:rPr lang="fr-FR" sz="3200" b="1" dirty="0" smtClean="0">
                          <a:solidFill>
                            <a:srgbClr val="008000"/>
                          </a:solidFill>
                          <a:latin typeface="Cursivestandard"/>
                          <a:cs typeface="Cursivestandard"/>
                        </a:rPr>
                        <a:t> ²en</a:t>
                      </a:r>
                    </a:p>
                  </a:txBody>
                  <a:tcPr marL="72000" marR="63305" marT="0" marB="0" anchor="ctr">
                    <a:lnL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1" name="Rectangle à coins arrondis 92"/>
          <p:cNvSpPr>
            <a:spLocks noChangeArrowheads="1"/>
          </p:cNvSpPr>
          <p:nvPr/>
        </p:nvSpPr>
        <p:spPr bwMode="auto">
          <a:xfrm>
            <a:off x="217340" y="281448"/>
            <a:ext cx="2365375" cy="566342"/>
          </a:xfrm>
          <a:prstGeom prst="roundRect">
            <a:avLst>
              <a:gd name="adj" fmla="val 16667"/>
            </a:avLst>
          </a:prstGeom>
          <a:solidFill>
            <a:srgbClr val="BFBFBF"/>
          </a:solidFill>
          <a:ln w="12700">
            <a:solidFill>
              <a:srgbClr val="000000"/>
            </a:solidFill>
            <a:prstDash val="dash"/>
            <a:round/>
            <a:headEnd/>
            <a:tailEnd/>
          </a:ln>
          <a:effectLst>
            <a:outerShdw blurRad="50800" dist="38100" dir="2700000" algn="tl" rotWithShape="0">
              <a:srgbClr val="000000">
                <a:alpha val="39999"/>
              </a:srgbClr>
            </a:outerShdw>
          </a:effectLst>
        </p:spPr>
        <p:txBody>
          <a:bodyPr vert="horz" wrap="square" lIns="91440" tIns="0" rIns="91440" bIns="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mic Sans MS" charset="0"/>
                <a:ea typeface="ÇlÇr ñæí©" charset="0"/>
              </a:rPr>
              <a:t>Prénom </a:t>
            </a: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mic Sans MS" charset="0"/>
                <a:ea typeface="ÇlÇr ñæí©" charset="0"/>
              </a:rPr>
              <a:t>:</a:t>
            </a:r>
            <a:endParaRPr kumimoji="0" lang="fr-FR" sz="10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Comic Sans MS" charset="0"/>
              <a:ea typeface="ÇlÇr ñæí©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mic Sans MS" charset="0"/>
                <a:ea typeface="ÇlÇr ñæí©" charset="0"/>
              </a:rPr>
              <a:t>Date : </a:t>
            </a:r>
            <a:endParaRPr kumimoji="0" lang="fr-FR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2" name="Carré corné 93"/>
          <p:cNvSpPr>
            <a:spLocks noChangeArrowheads="1"/>
          </p:cNvSpPr>
          <p:nvPr/>
        </p:nvSpPr>
        <p:spPr bwMode="auto">
          <a:xfrm rot="314074">
            <a:off x="5357509" y="352187"/>
            <a:ext cx="1292225" cy="465137"/>
          </a:xfrm>
          <a:prstGeom prst="foldedCorner">
            <a:avLst>
              <a:gd name="adj" fmla="val 16667"/>
            </a:avLst>
          </a:prstGeom>
          <a:gradFill rotWithShape="1">
            <a:gsLst>
              <a:gs pos="0">
                <a:srgbClr val="BFBFBF"/>
              </a:gs>
              <a:gs pos="100000">
                <a:srgbClr val="FFFFFF"/>
              </a:gs>
            </a:gsLst>
            <a:path path="rect">
              <a:fillToRect l="50000" t="50000" r="50000" b="50000"/>
            </a:path>
          </a:gradFill>
          <a:ln w="9525">
            <a:solidFill>
              <a:srgbClr val="000000"/>
            </a:solidFill>
            <a:round/>
            <a:headEnd/>
            <a:tailEnd/>
          </a:ln>
          <a:effectLst>
            <a:outerShdw blurRad="76200" sy="23000" kx="-1199993" algn="bl" rotWithShape="0">
              <a:srgbClr val="000000">
                <a:alpha val="20000"/>
              </a:srgb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mic Sans MS" charset="0"/>
                <a:ea typeface="ÇlÇr ñæí©" charset="0"/>
              </a:rPr>
              <a:t>Phonologie</a:t>
            </a:r>
            <a:endParaRPr kumimoji="0" lang="fr-FR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254341" y="794891"/>
            <a:ext cx="645091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 smtClean="0">
                <a:latin typeface="Comic Sans MS"/>
                <a:cs typeface="Comic Sans MS"/>
              </a:rPr>
              <a:t>1. </a:t>
            </a:r>
            <a:r>
              <a:rPr lang="fr-FR" sz="4000" dirty="0" smtClean="0">
                <a:latin typeface="Picto Moustache"/>
                <a:cs typeface="Picto Moustache"/>
              </a:rPr>
              <a:t>j</a:t>
            </a:r>
            <a:r>
              <a:rPr lang="fr-FR" dirty="0" smtClean="0">
                <a:latin typeface="Picto Moustache"/>
                <a:cs typeface="Picto Moustache"/>
              </a:rPr>
              <a:t> </a:t>
            </a:r>
            <a:r>
              <a:rPr lang="fr-FR" sz="1400" b="1" dirty="0" smtClean="0">
                <a:latin typeface="Comic Sans MS"/>
                <a:cs typeface="Comic Sans MS"/>
              </a:rPr>
              <a:t>Colorie </a:t>
            </a:r>
            <a:r>
              <a:rPr lang="fr-FR" sz="1400" dirty="0" smtClean="0">
                <a:latin typeface="Cursivestandard"/>
                <a:cs typeface="Cursivestandard"/>
              </a:rPr>
              <a:t>²le$ ²image$ ²si ²tu ²entend$ ²le ²son </a:t>
            </a:r>
            <a:r>
              <a:rPr lang="fr-FR" sz="1400" b="1" dirty="0">
                <a:cs typeface="Cursivestandard"/>
              </a:rPr>
              <a:t>[</a:t>
            </a:r>
            <a:r>
              <a:rPr lang="fr-FR" sz="1400" b="1" dirty="0" err="1"/>
              <a:t>ɑ</a:t>
            </a:r>
            <a:r>
              <a:rPr lang="fr-FR" sz="1400" b="1" dirty="0"/>
              <a:t>̃</a:t>
            </a:r>
            <a:r>
              <a:rPr lang="fr-FR" sz="1400" b="1" dirty="0" smtClean="0">
                <a:cs typeface="Cursivestandard"/>
              </a:rPr>
              <a:t>] </a:t>
            </a:r>
            <a:r>
              <a:rPr lang="fr-FR" sz="1400" dirty="0" smtClean="0">
                <a:cs typeface="Cursivestandard"/>
              </a:rPr>
              <a:t>: </a:t>
            </a:r>
            <a:endParaRPr lang="fr-FR" sz="1400" dirty="0">
              <a:cs typeface="Cursivestandard"/>
            </a:endParaRPr>
          </a:p>
        </p:txBody>
      </p:sp>
      <p:sp>
        <p:nvSpPr>
          <p:cNvPr id="15" name="ZoneTexte 14"/>
          <p:cNvSpPr txBox="1"/>
          <p:nvPr/>
        </p:nvSpPr>
        <p:spPr>
          <a:xfrm>
            <a:off x="217341" y="1998900"/>
            <a:ext cx="645091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 smtClean="0">
                <a:latin typeface="Comic Sans MS"/>
                <a:cs typeface="Comic Sans MS"/>
              </a:rPr>
              <a:t>2. </a:t>
            </a:r>
            <a:r>
              <a:rPr lang="fr-FR" sz="4000" dirty="0" smtClean="0">
                <a:latin typeface="Picto Moustache"/>
                <a:cs typeface="Picto Moustache"/>
              </a:rPr>
              <a:t>p</a:t>
            </a:r>
            <a:r>
              <a:rPr lang="fr-FR" dirty="0" smtClean="0">
                <a:latin typeface="Picto Moustache"/>
                <a:cs typeface="Picto Moustache"/>
              </a:rPr>
              <a:t> </a:t>
            </a:r>
            <a:r>
              <a:rPr lang="fr-FR" sz="1400" b="1" dirty="0" smtClean="0">
                <a:latin typeface="Comic Sans MS"/>
                <a:cs typeface="Comic Sans MS"/>
              </a:rPr>
              <a:t>Ecris </a:t>
            </a:r>
            <a:r>
              <a:rPr lang="fr-FR" sz="1400" dirty="0" smtClean="0">
                <a:latin typeface="Cursivestandard"/>
                <a:cs typeface="Cursivestandard"/>
              </a:rPr>
              <a:t>²la ²syllabe ²que ²tu ²entend$ : </a:t>
            </a:r>
            <a:r>
              <a:rPr lang="fr-FR" dirty="0" smtClean="0">
                <a:latin typeface="Cursivestandard"/>
                <a:cs typeface="Cursivestandard"/>
              </a:rPr>
              <a:t>²gan   ²fan   ²den  ²pen  mou    </a:t>
            </a:r>
            <a:endParaRPr lang="fr-FR" b="1" dirty="0">
              <a:latin typeface="Comic Sans MS"/>
              <a:cs typeface="Comic Sans MS"/>
            </a:endParaRPr>
          </a:p>
        </p:txBody>
      </p:sp>
      <p:sp>
        <p:nvSpPr>
          <p:cNvPr id="16" name="ZoneTexte 15"/>
          <p:cNvSpPr txBox="1"/>
          <p:nvPr/>
        </p:nvSpPr>
        <p:spPr>
          <a:xfrm>
            <a:off x="288209" y="3889991"/>
            <a:ext cx="645091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 smtClean="0">
                <a:latin typeface="Comic Sans MS"/>
                <a:cs typeface="Comic Sans MS"/>
              </a:rPr>
              <a:t>3. </a:t>
            </a:r>
            <a:r>
              <a:rPr lang="fr-FR" sz="4000" dirty="0" smtClean="0">
                <a:latin typeface="Picto Moustache"/>
                <a:cs typeface="Picto Moustache"/>
              </a:rPr>
              <a:t>j</a:t>
            </a:r>
            <a:r>
              <a:rPr lang="fr-FR" sz="1400" dirty="0" smtClean="0">
                <a:latin typeface="Picto Moustache"/>
                <a:cs typeface="Picto Moustache"/>
              </a:rPr>
              <a:t> </a:t>
            </a:r>
            <a:r>
              <a:rPr lang="fr-FR" sz="1400" b="1" dirty="0" smtClean="0">
                <a:latin typeface="Comic Sans MS"/>
                <a:cs typeface="Comic Sans MS"/>
              </a:rPr>
              <a:t>Colorie </a:t>
            </a:r>
            <a:r>
              <a:rPr lang="fr-FR" sz="1400" dirty="0" smtClean="0">
                <a:latin typeface="Cursivestandard"/>
                <a:cs typeface="Cursivestandard"/>
              </a:rPr>
              <a:t>²en ²rouge ²le$ ²lettre$ </a:t>
            </a:r>
            <a:r>
              <a:rPr lang="fr-FR" sz="1400" b="1" i="1" dirty="0">
                <a:solidFill>
                  <a:srgbClr val="7F7F7F"/>
                </a:solidFill>
                <a:latin typeface="Comic Sans MS"/>
                <a:cs typeface="Comic Sans MS"/>
              </a:rPr>
              <a:t>a</a:t>
            </a:r>
            <a:r>
              <a:rPr lang="fr-FR" sz="1400" b="1" i="1" dirty="0" smtClean="0">
                <a:solidFill>
                  <a:srgbClr val="7F7F7F"/>
                </a:solidFill>
                <a:latin typeface="Comic Sans MS"/>
                <a:cs typeface="Comic Sans MS"/>
              </a:rPr>
              <a:t>n</a:t>
            </a:r>
            <a:r>
              <a:rPr lang="fr-FR" sz="1400" b="1" dirty="0" smtClean="0">
                <a:latin typeface="Comic Sans MS"/>
                <a:cs typeface="Comic Sans MS"/>
              </a:rPr>
              <a:t> </a:t>
            </a:r>
            <a:r>
              <a:rPr lang="fr-FR" sz="1400" dirty="0" smtClean="0">
                <a:latin typeface="Cursivestandard"/>
                <a:cs typeface="Cursivestandard"/>
              </a:rPr>
              <a:t>²et ²en ²bleu ²le$ ²lettre$ </a:t>
            </a:r>
            <a:r>
              <a:rPr lang="fr-FR" sz="1400" b="1" i="1" dirty="0" smtClean="0">
                <a:solidFill>
                  <a:srgbClr val="7F7F7F"/>
                </a:solidFill>
                <a:latin typeface="Comic Sans MS"/>
                <a:cs typeface="Comic Sans MS"/>
              </a:rPr>
              <a:t>en </a:t>
            </a:r>
            <a:r>
              <a:rPr lang="fr-FR" sz="1400" b="1" dirty="0" smtClean="0">
                <a:latin typeface="Comic Sans MS"/>
                <a:cs typeface="Comic Sans MS"/>
              </a:rPr>
              <a:t>: </a:t>
            </a:r>
            <a:endParaRPr lang="fr-FR" b="1" dirty="0">
              <a:latin typeface="Comic Sans MS"/>
              <a:cs typeface="Comic Sans MS"/>
            </a:endParaRPr>
          </a:p>
        </p:txBody>
      </p:sp>
      <p:graphicFrame>
        <p:nvGraphicFramePr>
          <p:cNvPr id="3" name="Tableau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7012882"/>
              </p:ext>
            </p:extLst>
          </p:nvPr>
        </p:nvGraphicFramePr>
        <p:xfrm>
          <a:off x="93133" y="2749115"/>
          <a:ext cx="6612126" cy="128481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04042"/>
                <a:gridCol w="2204042"/>
                <a:gridCol w="2204042"/>
              </a:tblGrid>
              <a:tr h="642408">
                <a:tc>
                  <a:txBody>
                    <a:bodyPr/>
                    <a:lstStyle/>
                    <a:p>
                      <a:pPr algn="r"/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anchor="ctr"/>
                </a:tc>
              </a:tr>
              <a:tr h="642408">
                <a:tc>
                  <a:txBody>
                    <a:bodyPr/>
                    <a:lstStyle/>
                    <a:p>
                      <a:pPr algn="r"/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35" name="ZoneTexte 34"/>
          <p:cNvSpPr txBox="1"/>
          <p:nvPr/>
        </p:nvSpPr>
        <p:spPr>
          <a:xfrm>
            <a:off x="288209" y="5375010"/>
            <a:ext cx="645091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>
                <a:latin typeface="Comic Sans MS"/>
                <a:cs typeface="Comic Sans MS"/>
              </a:rPr>
              <a:t>4</a:t>
            </a:r>
            <a:r>
              <a:rPr lang="fr-FR" sz="1400" b="1" dirty="0" smtClean="0">
                <a:latin typeface="Comic Sans MS"/>
                <a:cs typeface="Comic Sans MS"/>
              </a:rPr>
              <a:t>. </a:t>
            </a:r>
            <a:r>
              <a:rPr lang="fr-FR" sz="4000" dirty="0">
                <a:latin typeface="Picto Moustache"/>
                <a:cs typeface="Picto Moustache"/>
              </a:rPr>
              <a:t>p</a:t>
            </a:r>
            <a:r>
              <a:rPr lang="fr-FR" sz="1400" dirty="0" smtClean="0">
                <a:latin typeface="Picto Moustache"/>
                <a:cs typeface="Picto Moustache"/>
              </a:rPr>
              <a:t> </a:t>
            </a:r>
            <a:r>
              <a:rPr lang="fr-FR" sz="1400" b="1" dirty="0" smtClean="0">
                <a:latin typeface="Comic Sans MS"/>
                <a:cs typeface="Comic Sans MS"/>
              </a:rPr>
              <a:t>Ecris </a:t>
            </a:r>
            <a:r>
              <a:rPr lang="fr-FR" sz="1400" dirty="0" smtClean="0">
                <a:latin typeface="Cursivestandard"/>
                <a:cs typeface="Cursivestandard"/>
              </a:rPr>
              <a:t>²le$ mot$ ²dan$ ²le ²tableau :</a:t>
            </a:r>
          </a:p>
          <a:p>
            <a:pPr algn="ctr"/>
            <a:r>
              <a:rPr lang="fr-FR" sz="1600" dirty="0">
                <a:latin typeface="Cursivestandard"/>
                <a:cs typeface="Cursivestandard"/>
              </a:rPr>
              <a:t>²</a:t>
            </a:r>
            <a:r>
              <a:rPr lang="fr-FR" sz="1600" dirty="0" smtClean="0">
                <a:latin typeface="Cursivestandard"/>
                <a:cs typeface="Cursivestandard"/>
              </a:rPr>
              <a:t>le </a:t>
            </a:r>
            <a:r>
              <a:rPr lang="fr-FR" sz="1600" dirty="0">
                <a:latin typeface="Cursivestandard"/>
                <a:cs typeface="Cursivestandard"/>
              </a:rPr>
              <a:t>²</a:t>
            </a:r>
            <a:r>
              <a:rPr lang="fr-FR" sz="1600" dirty="0" smtClean="0">
                <a:latin typeface="Cursivestandard"/>
                <a:cs typeface="Cursivestandard"/>
              </a:rPr>
              <a:t>danseur, </a:t>
            </a:r>
            <a:r>
              <a:rPr lang="fr-FR" sz="1600" dirty="0">
                <a:latin typeface="Cursivestandard"/>
                <a:cs typeface="Cursivestandard"/>
              </a:rPr>
              <a:t>²</a:t>
            </a:r>
            <a:r>
              <a:rPr lang="fr-FR" sz="1600" dirty="0" smtClean="0">
                <a:latin typeface="Cursivestandard"/>
                <a:cs typeface="Cursivestandard"/>
              </a:rPr>
              <a:t>avant, </a:t>
            </a:r>
            <a:r>
              <a:rPr lang="fr-FR" sz="1600" dirty="0">
                <a:latin typeface="Cursivestandard"/>
                <a:cs typeface="Cursivestandard"/>
              </a:rPr>
              <a:t>²</a:t>
            </a:r>
            <a:r>
              <a:rPr lang="fr-FR" sz="1600" dirty="0" smtClean="0">
                <a:latin typeface="Cursivestandard"/>
                <a:cs typeface="Cursivestandard"/>
              </a:rPr>
              <a:t>lent, </a:t>
            </a:r>
            <a:r>
              <a:rPr lang="fr-FR" sz="1600" dirty="0">
                <a:latin typeface="Cursivestandard"/>
                <a:cs typeface="Cursivestandard"/>
              </a:rPr>
              <a:t>²</a:t>
            </a:r>
            <a:r>
              <a:rPr lang="fr-FR" sz="1600" dirty="0" smtClean="0">
                <a:latin typeface="Cursivestandard"/>
                <a:cs typeface="Cursivestandard"/>
              </a:rPr>
              <a:t>un </a:t>
            </a:r>
            <a:r>
              <a:rPr lang="fr-FR" sz="1600" dirty="0">
                <a:latin typeface="Cursivestandard"/>
                <a:cs typeface="Cursivestandard"/>
              </a:rPr>
              <a:t>²</a:t>
            </a:r>
            <a:r>
              <a:rPr lang="fr-FR" sz="1600" dirty="0" smtClean="0">
                <a:latin typeface="Cursivestandard"/>
                <a:cs typeface="Cursivestandard"/>
              </a:rPr>
              <a:t>plan, </a:t>
            </a:r>
            <a:r>
              <a:rPr lang="fr-FR" sz="1600" dirty="0">
                <a:latin typeface="Cursivestandard"/>
                <a:cs typeface="Cursivestandard"/>
              </a:rPr>
              <a:t>²</a:t>
            </a:r>
            <a:r>
              <a:rPr lang="fr-FR" sz="1600" dirty="0" smtClean="0">
                <a:latin typeface="Cursivestandard"/>
                <a:cs typeface="Cursivestandard"/>
              </a:rPr>
              <a:t>une </a:t>
            </a:r>
            <a:r>
              <a:rPr lang="fr-FR" sz="1600" dirty="0">
                <a:latin typeface="Cursivestandard"/>
                <a:cs typeface="Cursivestandard"/>
              </a:rPr>
              <a:t>²</a:t>
            </a:r>
            <a:r>
              <a:rPr lang="fr-FR" sz="1600" dirty="0" smtClean="0">
                <a:latin typeface="Cursivestandard"/>
                <a:cs typeface="Cursivestandard"/>
              </a:rPr>
              <a:t>dent, </a:t>
            </a:r>
            <a:r>
              <a:rPr lang="fr-FR" sz="1600" dirty="0">
                <a:latin typeface="Cursivestandard"/>
                <a:cs typeface="Cursivestandard"/>
              </a:rPr>
              <a:t>²</a:t>
            </a:r>
            <a:r>
              <a:rPr lang="fr-FR" sz="1600" dirty="0" smtClean="0">
                <a:latin typeface="Cursivestandard"/>
                <a:cs typeface="Cursivestandard"/>
              </a:rPr>
              <a:t>la </a:t>
            </a:r>
            <a:r>
              <a:rPr lang="fr-FR" sz="1600" dirty="0">
                <a:latin typeface="Cursivestandard"/>
                <a:cs typeface="Cursivestandard"/>
              </a:rPr>
              <a:t>²</a:t>
            </a:r>
            <a:r>
              <a:rPr lang="fr-FR" sz="1600" dirty="0" smtClean="0">
                <a:latin typeface="Cursivestandard"/>
                <a:cs typeface="Cursivestandard"/>
              </a:rPr>
              <a:t>tente</a:t>
            </a:r>
            <a:endParaRPr lang="fr-FR" sz="2000" dirty="0">
              <a:latin typeface="Comic Sans MS"/>
              <a:cs typeface="Comic Sans MS"/>
            </a:endParaRPr>
          </a:p>
        </p:txBody>
      </p:sp>
      <p:sp>
        <p:nvSpPr>
          <p:cNvPr id="36" name="ZoneTexte 35"/>
          <p:cNvSpPr txBox="1"/>
          <p:nvPr/>
        </p:nvSpPr>
        <p:spPr>
          <a:xfrm>
            <a:off x="305827" y="7720990"/>
            <a:ext cx="645091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>
                <a:latin typeface="Comic Sans MS"/>
                <a:cs typeface="Comic Sans MS"/>
              </a:rPr>
              <a:t>5</a:t>
            </a:r>
            <a:r>
              <a:rPr lang="fr-FR" sz="1400" b="1" dirty="0" smtClean="0">
                <a:latin typeface="Comic Sans MS"/>
                <a:cs typeface="Comic Sans MS"/>
              </a:rPr>
              <a:t>. </a:t>
            </a:r>
            <a:r>
              <a:rPr lang="fr-FR" sz="4000" dirty="0">
                <a:latin typeface="Picto Moustache"/>
                <a:cs typeface="Picto Moustache"/>
              </a:rPr>
              <a:t>e</a:t>
            </a:r>
            <a:r>
              <a:rPr lang="fr-FR" sz="1400" dirty="0" smtClean="0">
                <a:latin typeface="Picto Moustache"/>
                <a:cs typeface="Picto Moustache"/>
              </a:rPr>
              <a:t> </a:t>
            </a:r>
            <a:r>
              <a:rPr lang="fr-FR" sz="1400" b="1" dirty="0" smtClean="0">
                <a:latin typeface="Comic Sans MS"/>
                <a:cs typeface="Comic Sans MS"/>
              </a:rPr>
              <a:t>Coche </a:t>
            </a:r>
            <a:r>
              <a:rPr lang="fr-FR" sz="1400" dirty="0" smtClean="0">
                <a:latin typeface="Cursivestandard"/>
                <a:cs typeface="Cursivestandard"/>
              </a:rPr>
              <a:t>²la ²syllabe ²où ²tu </a:t>
            </a:r>
            <a:r>
              <a:rPr lang="fr-FR" sz="1400" dirty="0">
                <a:latin typeface="Cursivestandard"/>
                <a:cs typeface="Cursivestandard"/>
              </a:rPr>
              <a:t>²</a:t>
            </a:r>
            <a:r>
              <a:rPr lang="fr-FR" sz="1400" dirty="0" smtClean="0">
                <a:latin typeface="Cursivestandard"/>
                <a:cs typeface="Cursivestandard"/>
              </a:rPr>
              <a:t>entend$ </a:t>
            </a:r>
            <a:r>
              <a:rPr lang="fr-FR" sz="1400" dirty="0">
                <a:latin typeface="Cursivestandard"/>
                <a:cs typeface="Cursivestandard"/>
              </a:rPr>
              <a:t>²le ²son </a:t>
            </a:r>
            <a:r>
              <a:rPr lang="fr-FR" sz="1400" b="1" dirty="0">
                <a:cs typeface="Cursivestandard"/>
              </a:rPr>
              <a:t>[</a:t>
            </a:r>
            <a:r>
              <a:rPr lang="fr-FR" sz="1400" b="1" dirty="0" err="1"/>
              <a:t>ɑ</a:t>
            </a:r>
            <a:r>
              <a:rPr lang="fr-FR" sz="1400" b="1" dirty="0"/>
              <a:t>̃</a:t>
            </a:r>
            <a:r>
              <a:rPr lang="fr-FR" sz="1400" b="1" dirty="0">
                <a:cs typeface="Cursivestandard"/>
              </a:rPr>
              <a:t>] </a:t>
            </a:r>
            <a:r>
              <a:rPr lang="fr-FR" sz="1400" dirty="0" smtClean="0">
                <a:latin typeface="Cursivestandard"/>
                <a:cs typeface="Cursivestandard"/>
              </a:rPr>
              <a:t>:</a:t>
            </a:r>
            <a:endParaRPr lang="fr-FR" b="1" dirty="0">
              <a:latin typeface="Comic Sans MS"/>
              <a:cs typeface="Comic Sans MS"/>
            </a:endParaRPr>
          </a:p>
        </p:txBody>
      </p:sp>
      <p:sp>
        <p:nvSpPr>
          <p:cNvPr id="39" name="Étoile à 5 branches 38"/>
          <p:cNvSpPr/>
          <p:nvPr/>
        </p:nvSpPr>
        <p:spPr>
          <a:xfrm>
            <a:off x="5080000" y="522814"/>
            <a:ext cx="180000" cy="180000"/>
          </a:xfrm>
          <a:prstGeom prst="star5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9" name="Grouper 48"/>
          <p:cNvGrpSpPr/>
          <p:nvPr/>
        </p:nvGrpSpPr>
        <p:grpSpPr>
          <a:xfrm>
            <a:off x="1405466" y="2875956"/>
            <a:ext cx="773724" cy="419100"/>
            <a:chOff x="0" y="0"/>
            <a:chExt cx="1541780" cy="419100"/>
          </a:xfrm>
        </p:grpSpPr>
        <p:cxnSp>
          <p:nvCxnSpPr>
            <p:cNvPr id="50" name="Connecteur droit 49"/>
            <p:cNvCxnSpPr/>
            <p:nvPr/>
          </p:nvCxnSpPr>
          <p:spPr>
            <a:xfrm>
              <a:off x="0" y="411480"/>
              <a:ext cx="1541780" cy="7620"/>
            </a:xfrm>
            <a:prstGeom prst="line">
              <a:avLst/>
            </a:prstGeom>
            <a:ln>
              <a:solidFill>
                <a:schemeClr val="accent4">
                  <a:lumMod val="75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Connecteur droit 50"/>
            <p:cNvCxnSpPr/>
            <p:nvPr/>
          </p:nvCxnSpPr>
          <p:spPr>
            <a:xfrm>
              <a:off x="0" y="0"/>
              <a:ext cx="1541780" cy="7620"/>
            </a:xfrm>
            <a:prstGeom prst="line">
              <a:avLst/>
            </a:prstGeom>
            <a:ln>
              <a:solidFill>
                <a:srgbClr val="604A7B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Connecteur droit 51"/>
            <p:cNvCxnSpPr/>
            <p:nvPr/>
          </p:nvCxnSpPr>
          <p:spPr>
            <a:xfrm>
              <a:off x="0" y="308610"/>
              <a:ext cx="1541780" cy="7620"/>
            </a:xfrm>
            <a:prstGeom prst="line">
              <a:avLst/>
            </a:prstGeom>
            <a:ln w="12700" cmpd="sng"/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Connecteur droit 52"/>
            <p:cNvCxnSpPr/>
            <p:nvPr/>
          </p:nvCxnSpPr>
          <p:spPr>
            <a:xfrm>
              <a:off x="0" y="205740"/>
              <a:ext cx="1541780" cy="7620"/>
            </a:xfrm>
            <a:prstGeom prst="line">
              <a:avLst/>
            </a:prstGeom>
            <a:ln w="12700" cmpd="sng"/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Connecteur droit 53"/>
            <p:cNvCxnSpPr/>
            <p:nvPr/>
          </p:nvCxnSpPr>
          <p:spPr>
            <a:xfrm>
              <a:off x="0" y="102870"/>
              <a:ext cx="1541780" cy="7620"/>
            </a:xfrm>
            <a:prstGeom prst="line">
              <a:avLst/>
            </a:prstGeom>
            <a:ln w="12700" cmpd="sng"/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7" name="Grouper 56"/>
          <p:cNvGrpSpPr/>
          <p:nvPr/>
        </p:nvGrpSpPr>
        <p:grpSpPr>
          <a:xfrm>
            <a:off x="3508456" y="3527466"/>
            <a:ext cx="773724" cy="419100"/>
            <a:chOff x="0" y="0"/>
            <a:chExt cx="1541780" cy="419100"/>
          </a:xfrm>
        </p:grpSpPr>
        <p:cxnSp>
          <p:nvCxnSpPr>
            <p:cNvPr id="58" name="Connecteur droit 57"/>
            <p:cNvCxnSpPr/>
            <p:nvPr/>
          </p:nvCxnSpPr>
          <p:spPr>
            <a:xfrm>
              <a:off x="0" y="411480"/>
              <a:ext cx="1541780" cy="7620"/>
            </a:xfrm>
            <a:prstGeom prst="line">
              <a:avLst/>
            </a:prstGeom>
            <a:ln>
              <a:solidFill>
                <a:schemeClr val="accent4">
                  <a:lumMod val="75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Connecteur droit 58"/>
            <p:cNvCxnSpPr/>
            <p:nvPr/>
          </p:nvCxnSpPr>
          <p:spPr>
            <a:xfrm>
              <a:off x="0" y="0"/>
              <a:ext cx="1541780" cy="7620"/>
            </a:xfrm>
            <a:prstGeom prst="line">
              <a:avLst/>
            </a:prstGeom>
            <a:ln>
              <a:solidFill>
                <a:srgbClr val="604A7B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Connecteur droit 59"/>
            <p:cNvCxnSpPr/>
            <p:nvPr/>
          </p:nvCxnSpPr>
          <p:spPr>
            <a:xfrm>
              <a:off x="0" y="308610"/>
              <a:ext cx="1541780" cy="7620"/>
            </a:xfrm>
            <a:prstGeom prst="line">
              <a:avLst/>
            </a:prstGeom>
            <a:ln w="12700" cmpd="sng"/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Connecteur droit 60"/>
            <p:cNvCxnSpPr/>
            <p:nvPr/>
          </p:nvCxnSpPr>
          <p:spPr>
            <a:xfrm>
              <a:off x="0" y="205740"/>
              <a:ext cx="1541780" cy="7620"/>
            </a:xfrm>
            <a:prstGeom prst="line">
              <a:avLst/>
            </a:prstGeom>
            <a:ln w="12700" cmpd="sng"/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Connecteur droit 61"/>
            <p:cNvCxnSpPr/>
            <p:nvPr/>
          </p:nvCxnSpPr>
          <p:spPr>
            <a:xfrm>
              <a:off x="0" y="102870"/>
              <a:ext cx="1541780" cy="7620"/>
            </a:xfrm>
            <a:prstGeom prst="line">
              <a:avLst/>
            </a:prstGeom>
            <a:ln w="12700" cmpd="sng"/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3" name="Grouper 62"/>
          <p:cNvGrpSpPr/>
          <p:nvPr/>
        </p:nvGrpSpPr>
        <p:grpSpPr>
          <a:xfrm>
            <a:off x="3513666" y="2891196"/>
            <a:ext cx="773724" cy="419100"/>
            <a:chOff x="0" y="0"/>
            <a:chExt cx="1541780" cy="419100"/>
          </a:xfrm>
        </p:grpSpPr>
        <p:cxnSp>
          <p:nvCxnSpPr>
            <p:cNvPr id="64" name="Connecteur droit 63"/>
            <p:cNvCxnSpPr/>
            <p:nvPr/>
          </p:nvCxnSpPr>
          <p:spPr>
            <a:xfrm>
              <a:off x="0" y="411480"/>
              <a:ext cx="1541780" cy="7620"/>
            </a:xfrm>
            <a:prstGeom prst="line">
              <a:avLst/>
            </a:prstGeom>
            <a:ln>
              <a:solidFill>
                <a:schemeClr val="accent4">
                  <a:lumMod val="75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Connecteur droit 64"/>
            <p:cNvCxnSpPr/>
            <p:nvPr/>
          </p:nvCxnSpPr>
          <p:spPr>
            <a:xfrm>
              <a:off x="0" y="0"/>
              <a:ext cx="1541780" cy="7620"/>
            </a:xfrm>
            <a:prstGeom prst="line">
              <a:avLst/>
            </a:prstGeom>
            <a:ln>
              <a:solidFill>
                <a:srgbClr val="604A7B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Connecteur droit 65"/>
            <p:cNvCxnSpPr/>
            <p:nvPr/>
          </p:nvCxnSpPr>
          <p:spPr>
            <a:xfrm>
              <a:off x="0" y="308610"/>
              <a:ext cx="1541780" cy="7620"/>
            </a:xfrm>
            <a:prstGeom prst="line">
              <a:avLst/>
            </a:prstGeom>
            <a:ln w="12700" cmpd="sng"/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Connecteur droit 66"/>
            <p:cNvCxnSpPr/>
            <p:nvPr/>
          </p:nvCxnSpPr>
          <p:spPr>
            <a:xfrm>
              <a:off x="0" y="205740"/>
              <a:ext cx="1541780" cy="7620"/>
            </a:xfrm>
            <a:prstGeom prst="line">
              <a:avLst/>
            </a:prstGeom>
            <a:ln w="12700" cmpd="sng"/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Connecteur droit 67"/>
            <p:cNvCxnSpPr/>
            <p:nvPr/>
          </p:nvCxnSpPr>
          <p:spPr>
            <a:xfrm>
              <a:off x="0" y="102870"/>
              <a:ext cx="1541780" cy="7620"/>
            </a:xfrm>
            <a:prstGeom prst="line">
              <a:avLst/>
            </a:prstGeom>
            <a:ln w="12700" cmpd="sng"/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9" name="Grouper 68"/>
          <p:cNvGrpSpPr/>
          <p:nvPr/>
        </p:nvGrpSpPr>
        <p:grpSpPr>
          <a:xfrm>
            <a:off x="5851641" y="3535086"/>
            <a:ext cx="773724" cy="419100"/>
            <a:chOff x="0" y="0"/>
            <a:chExt cx="1541780" cy="419100"/>
          </a:xfrm>
        </p:grpSpPr>
        <p:cxnSp>
          <p:nvCxnSpPr>
            <p:cNvPr id="70" name="Connecteur droit 69"/>
            <p:cNvCxnSpPr/>
            <p:nvPr/>
          </p:nvCxnSpPr>
          <p:spPr>
            <a:xfrm>
              <a:off x="0" y="411480"/>
              <a:ext cx="1541780" cy="7620"/>
            </a:xfrm>
            <a:prstGeom prst="line">
              <a:avLst/>
            </a:prstGeom>
            <a:ln>
              <a:solidFill>
                <a:schemeClr val="accent4">
                  <a:lumMod val="75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Connecteur droit 70"/>
            <p:cNvCxnSpPr/>
            <p:nvPr/>
          </p:nvCxnSpPr>
          <p:spPr>
            <a:xfrm>
              <a:off x="0" y="0"/>
              <a:ext cx="1541780" cy="7620"/>
            </a:xfrm>
            <a:prstGeom prst="line">
              <a:avLst/>
            </a:prstGeom>
            <a:ln>
              <a:solidFill>
                <a:srgbClr val="604A7B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Connecteur droit 71"/>
            <p:cNvCxnSpPr/>
            <p:nvPr/>
          </p:nvCxnSpPr>
          <p:spPr>
            <a:xfrm>
              <a:off x="0" y="308610"/>
              <a:ext cx="1541780" cy="7620"/>
            </a:xfrm>
            <a:prstGeom prst="line">
              <a:avLst/>
            </a:prstGeom>
            <a:ln w="12700" cmpd="sng"/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Connecteur droit 72"/>
            <p:cNvCxnSpPr/>
            <p:nvPr/>
          </p:nvCxnSpPr>
          <p:spPr>
            <a:xfrm>
              <a:off x="0" y="205740"/>
              <a:ext cx="1541780" cy="7620"/>
            </a:xfrm>
            <a:prstGeom prst="line">
              <a:avLst/>
            </a:prstGeom>
            <a:ln w="12700" cmpd="sng"/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Connecteur droit 73"/>
            <p:cNvCxnSpPr/>
            <p:nvPr/>
          </p:nvCxnSpPr>
          <p:spPr>
            <a:xfrm>
              <a:off x="0" y="102870"/>
              <a:ext cx="1541780" cy="7620"/>
            </a:xfrm>
            <a:prstGeom prst="line">
              <a:avLst/>
            </a:prstGeom>
            <a:ln w="12700" cmpd="sng"/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5" name="Grouper 74"/>
          <p:cNvGrpSpPr/>
          <p:nvPr/>
        </p:nvGrpSpPr>
        <p:grpSpPr>
          <a:xfrm>
            <a:off x="5848386" y="2883576"/>
            <a:ext cx="773724" cy="419100"/>
            <a:chOff x="0" y="0"/>
            <a:chExt cx="1541780" cy="419100"/>
          </a:xfrm>
        </p:grpSpPr>
        <p:cxnSp>
          <p:nvCxnSpPr>
            <p:cNvPr id="76" name="Connecteur droit 75"/>
            <p:cNvCxnSpPr/>
            <p:nvPr/>
          </p:nvCxnSpPr>
          <p:spPr>
            <a:xfrm>
              <a:off x="0" y="411480"/>
              <a:ext cx="1541780" cy="7620"/>
            </a:xfrm>
            <a:prstGeom prst="line">
              <a:avLst/>
            </a:prstGeom>
            <a:ln>
              <a:solidFill>
                <a:schemeClr val="accent4">
                  <a:lumMod val="75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Connecteur droit 76"/>
            <p:cNvCxnSpPr/>
            <p:nvPr/>
          </p:nvCxnSpPr>
          <p:spPr>
            <a:xfrm>
              <a:off x="0" y="0"/>
              <a:ext cx="1541780" cy="7620"/>
            </a:xfrm>
            <a:prstGeom prst="line">
              <a:avLst/>
            </a:prstGeom>
            <a:ln>
              <a:solidFill>
                <a:srgbClr val="604A7B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Connecteur droit 77"/>
            <p:cNvCxnSpPr/>
            <p:nvPr/>
          </p:nvCxnSpPr>
          <p:spPr>
            <a:xfrm>
              <a:off x="0" y="308610"/>
              <a:ext cx="1541780" cy="7620"/>
            </a:xfrm>
            <a:prstGeom prst="line">
              <a:avLst/>
            </a:prstGeom>
            <a:ln w="12700" cmpd="sng"/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Connecteur droit 78"/>
            <p:cNvCxnSpPr/>
            <p:nvPr/>
          </p:nvCxnSpPr>
          <p:spPr>
            <a:xfrm>
              <a:off x="0" y="205740"/>
              <a:ext cx="1541780" cy="7620"/>
            </a:xfrm>
            <a:prstGeom prst="line">
              <a:avLst/>
            </a:prstGeom>
            <a:ln w="12700" cmpd="sng"/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Connecteur droit 79"/>
            <p:cNvCxnSpPr/>
            <p:nvPr/>
          </p:nvCxnSpPr>
          <p:spPr>
            <a:xfrm>
              <a:off x="0" y="102870"/>
              <a:ext cx="1541780" cy="7620"/>
            </a:xfrm>
            <a:prstGeom prst="line">
              <a:avLst/>
            </a:prstGeom>
            <a:ln w="12700" cmpd="sng"/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1" name="Grouper 80"/>
          <p:cNvGrpSpPr/>
          <p:nvPr/>
        </p:nvGrpSpPr>
        <p:grpSpPr>
          <a:xfrm>
            <a:off x="1405466" y="3527466"/>
            <a:ext cx="773724" cy="419100"/>
            <a:chOff x="0" y="0"/>
            <a:chExt cx="1541780" cy="419100"/>
          </a:xfrm>
        </p:grpSpPr>
        <p:cxnSp>
          <p:nvCxnSpPr>
            <p:cNvPr id="82" name="Connecteur droit 81"/>
            <p:cNvCxnSpPr/>
            <p:nvPr/>
          </p:nvCxnSpPr>
          <p:spPr>
            <a:xfrm>
              <a:off x="0" y="411480"/>
              <a:ext cx="1541780" cy="7620"/>
            </a:xfrm>
            <a:prstGeom prst="line">
              <a:avLst/>
            </a:prstGeom>
            <a:ln>
              <a:solidFill>
                <a:schemeClr val="accent4">
                  <a:lumMod val="75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Connecteur droit 82"/>
            <p:cNvCxnSpPr/>
            <p:nvPr/>
          </p:nvCxnSpPr>
          <p:spPr>
            <a:xfrm>
              <a:off x="0" y="0"/>
              <a:ext cx="1541780" cy="7620"/>
            </a:xfrm>
            <a:prstGeom prst="line">
              <a:avLst/>
            </a:prstGeom>
            <a:ln>
              <a:solidFill>
                <a:srgbClr val="604A7B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Connecteur droit 83"/>
            <p:cNvCxnSpPr/>
            <p:nvPr/>
          </p:nvCxnSpPr>
          <p:spPr>
            <a:xfrm>
              <a:off x="0" y="308610"/>
              <a:ext cx="1541780" cy="7620"/>
            </a:xfrm>
            <a:prstGeom prst="line">
              <a:avLst/>
            </a:prstGeom>
            <a:ln w="12700" cmpd="sng"/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Connecteur droit 84"/>
            <p:cNvCxnSpPr/>
            <p:nvPr/>
          </p:nvCxnSpPr>
          <p:spPr>
            <a:xfrm>
              <a:off x="0" y="205740"/>
              <a:ext cx="1541780" cy="7620"/>
            </a:xfrm>
            <a:prstGeom prst="line">
              <a:avLst/>
            </a:prstGeom>
            <a:ln w="12700" cmpd="sng"/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Connecteur droit 85"/>
            <p:cNvCxnSpPr/>
            <p:nvPr/>
          </p:nvCxnSpPr>
          <p:spPr>
            <a:xfrm>
              <a:off x="0" y="102870"/>
              <a:ext cx="1541780" cy="7620"/>
            </a:xfrm>
            <a:prstGeom prst="line">
              <a:avLst/>
            </a:prstGeom>
            <a:ln w="12700" cmpd="sng"/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90" name="Image 8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2491" y="1578621"/>
            <a:ext cx="659723" cy="622596"/>
          </a:xfrm>
          <a:prstGeom prst="rect">
            <a:avLst/>
          </a:prstGeom>
        </p:spPr>
      </p:pic>
      <p:pic>
        <p:nvPicPr>
          <p:cNvPr id="91" name="Image 9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44140" y="1584246"/>
            <a:ext cx="514031" cy="611347"/>
          </a:xfrm>
          <a:prstGeom prst="rect">
            <a:avLst/>
          </a:prstGeom>
        </p:spPr>
      </p:pic>
      <p:pic>
        <p:nvPicPr>
          <p:cNvPr id="20" name="Image 1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33843" y="1560585"/>
            <a:ext cx="658668" cy="658668"/>
          </a:xfrm>
          <a:prstGeom prst="rect">
            <a:avLst/>
          </a:prstGeom>
        </p:spPr>
      </p:pic>
      <p:pic>
        <p:nvPicPr>
          <p:cNvPr id="22" name="Image 21"/>
          <p:cNvPicPr>
            <a:picLocks noChangeAspect="1"/>
          </p:cNvPicPr>
          <p:nvPr/>
        </p:nvPicPr>
        <p:blipFill rotWithShape="1">
          <a:blip r:embed="rId5"/>
          <a:srcRect l="11147" r="11147"/>
          <a:stretch/>
        </p:blipFill>
        <p:spPr>
          <a:xfrm>
            <a:off x="5490866" y="1562488"/>
            <a:ext cx="508859" cy="654863"/>
          </a:xfrm>
          <a:prstGeom prst="rect">
            <a:avLst/>
          </a:prstGeom>
        </p:spPr>
      </p:pic>
      <p:graphicFrame>
        <p:nvGraphicFramePr>
          <p:cNvPr id="99" name="Tableau 9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8310095"/>
              </p:ext>
            </p:extLst>
          </p:nvPr>
        </p:nvGraphicFramePr>
        <p:xfrm>
          <a:off x="93127" y="4597877"/>
          <a:ext cx="6612164" cy="85347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08628"/>
                <a:gridCol w="508628"/>
                <a:gridCol w="508628"/>
                <a:gridCol w="508628"/>
                <a:gridCol w="508628"/>
                <a:gridCol w="508628"/>
                <a:gridCol w="508628"/>
                <a:gridCol w="508628"/>
                <a:gridCol w="508628"/>
                <a:gridCol w="508628"/>
                <a:gridCol w="508628"/>
                <a:gridCol w="508628"/>
                <a:gridCol w="508628"/>
              </a:tblGrid>
              <a:tr h="426738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an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on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au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an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en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na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an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en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au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an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>
                          <a:latin typeface="Cursivestandard"/>
                          <a:cs typeface="Cursivestandard"/>
                        </a:rPr>
                        <a:t>em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au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en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  <a:tr h="426738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en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en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an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na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an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on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na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en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ne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en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on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na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an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00" name="Tableau 9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3729927"/>
              </p:ext>
            </p:extLst>
          </p:nvPr>
        </p:nvGraphicFramePr>
        <p:xfrm>
          <a:off x="93131" y="6421576"/>
          <a:ext cx="6612126" cy="141855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306063"/>
                <a:gridCol w="3306063"/>
              </a:tblGrid>
              <a:tr h="317891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 smtClean="0">
                          <a:latin typeface="Script Ecole 2"/>
                          <a:cs typeface="Script Ecole 2"/>
                        </a:rPr>
                        <a:t>an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 smtClean="0">
                          <a:latin typeface="Script Ecole 2"/>
                          <a:cs typeface="Script Ecole 2"/>
                        </a:rPr>
                        <a:t>en</a:t>
                      </a:r>
                    </a:p>
                  </a:txBody>
                  <a:tcPr anchor="ctr"/>
                </a:tc>
              </a:tr>
              <a:tr h="1100666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 smtClean="0">
                          <a:solidFill>
                            <a:srgbClr val="A6A6A6"/>
                          </a:solidFill>
                          <a:latin typeface="Cursivestandard"/>
                          <a:cs typeface="Cursivestandard"/>
                        </a:rPr>
                        <a:t>_____________________________</a:t>
                      </a:r>
                    </a:p>
                    <a:p>
                      <a:pPr marL="0" marR="0" indent="0" algn="ctr" defTabSz="4572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 smtClean="0">
                          <a:solidFill>
                            <a:srgbClr val="A6A6A6"/>
                          </a:solidFill>
                          <a:latin typeface="Cursivestandard"/>
                          <a:cs typeface="Cursivestandard"/>
                        </a:rPr>
                        <a:t>_____________________________</a:t>
                      </a:r>
                    </a:p>
                    <a:p>
                      <a:pPr marL="0" marR="0" indent="0" algn="ctr" defTabSz="4572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 smtClean="0">
                          <a:solidFill>
                            <a:srgbClr val="A6A6A6"/>
                          </a:solidFill>
                          <a:latin typeface="Cursivestandard"/>
                          <a:cs typeface="Cursivestandard"/>
                        </a:rPr>
                        <a:t>_____________________________</a:t>
                      </a:r>
                      <a:endParaRPr lang="fr-FR" sz="1400" dirty="0" smtClean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 smtClean="0">
                          <a:solidFill>
                            <a:srgbClr val="A6A6A6"/>
                          </a:solidFill>
                          <a:latin typeface="Cursivestandard"/>
                          <a:cs typeface="Cursivestandard"/>
                        </a:rPr>
                        <a:t>_____________________________</a:t>
                      </a:r>
                    </a:p>
                    <a:p>
                      <a:pPr marL="0" marR="0" indent="0" algn="ctr" defTabSz="4572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 smtClean="0">
                          <a:solidFill>
                            <a:srgbClr val="A6A6A6"/>
                          </a:solidFill>
                          <a:latin typeface="Cursivestandard"/>
                          <a:cs typeface="Cursivestandard"/>
                        </a:rPr>
                        <a:t>_____________________________</a:t>
                      </a:r>
                    </a:p>
                    <a:p>
                      <a:pPr marL="0" marR="0" indent="0" algn="ctr" defTabSz="4572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 smtClean="0">
                          <a:solidFill>
                            <a:srgbClr val="A6A6A6"/>
                          </a:solidFill>
                          <a:latin typeface="Cursivestandard"/>
                          <a:cs typeface="Cursivestandard"/>
                        </a:rPr>
                        <a:t>_____________________________</a:t>
                      </a: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101" name="ZoneTexte 100"/>
          <p:cNvSpPr txBox="1"/>
          <p:nvPr/>
        </p:nvSpPr>
        <p:spPr>
          <a:xfrm>
            <a:off x="244721" y="9492420"/>
            <a:ext cx="6976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dirty="0" smtClean="0"/>
              <a:t>⚪️⚪️</a:t>
            </a:r>
            <a:endParaRPr lang="fr-FR" sz="2000" dirty="0"/>
          </a:p>
        </p:txBody>
      </p:sp>
      <p:sp>
        <p:nvSpPr>
          <p:cNvPr id="102" name="ZoneTexte 101"/>
          <p:cNvSpPr txBox="1"/>
          <p:nvPr/>
        </p:nvSpPr>
        <p:spPr>
          <a:xfrm>
            <a:off x="1258651" y="9492420"/>
            <a:ext cx="9541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dirty="0" smtClean="0"/>
              <a:t>⚪️⚪️⚪️</a:t>
            </a:r>
            <a:endParaRPr lang="fr-FR" sz="2000" dirty="0"/>
          </a:p>
        </p:txBody>
      </p:sp>
      <p:sp>
        <p:nvSpPr>
          <p:cNvPr id="103" name="ZoneTexte 102"/>
          <p:cNvSpPr txBox="1"/>
          <p:nvPr/>
        </p:nvSpPr>
        <p:spPr>
          <a:xfrm>
            <a:off x="2529061" y="9492420"/>
            <a:ext cx="7522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/>
              <a:t>⚪️</a:t>
            </a:r>
            <a:r>
              <a:rPr lang="fr-FR" sz="2000" dirty="0" smtClean="0"/>
              <a:t>⚪️</a:t>
            </a:r>
            <a:endParaRPr lang="fr-FR" sz="2000" dirty="0"/>
          </a:p>
        </p:txBody>
      </p:sp>
      <p:sp>
        <p:nvSpPr>
          <p:cNvPr id="104" name="ZoneTexte 103"/>
          <p:cNvSpPr txBox="1"/>
          <p:nvPr/>
        </p:nvSpPr>
        <p:spPr>
          <a:xfrm>
            <a:off x="4868014" y="9492582"/>
            <a:ext cx="739844" cy="3999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smtClean="0"/>
              <a:t>⚪️⚪️</a:t>
            </a:r>
            <a:endParaRPr lang="fr-FR" sz="2000" dirty="0"/>
          </a:p>
        </p:txBody>
      </p:sp>
      <p:pic>
        <p:nvPicPr>
          <p:cNvPr id="106" name="Image 10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98333" y="8508551"/>
            <a:ext cx="684460" cy="966935"/>
          </a:xfrm>
          <a:prstGeom prst="rect">
            <a:avLst/>
          </a:prstGeom>
        </p:spPr>
      </p:pic>
      <p:sp>
        <p:nvSpPr>
          <p:cNvPr id="108" name="ZoneTexte 107"/>
          <p:cNvSpPr txBox="1"/>
          <p:nvPr/>
        </p:nvSpPr>
        <p:spPr>
          <a:xfrm>
            <a:off x="3597604" y="9492420"/>
            <a:ext cx="9541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dirty="0" smtClean="0"/>
              <a:t>⚪️⚪️⚪️</a:t>
            </a:r>
            <a:endParaRPr lang="fr-FR" sz="2000" dirty="0"/>
          </a:p>
        </p:txBody>
      </p:sp>
      <p:sp>
        <p:nvSpPr>
          <p:cNvPr id="111" name="ZoneTexte 110"/>
          <p:cNvSpPr txBox="1"/>
          <p:nvPr/>
        </p:nvSpPr>
        <p:spPr>
          <a:xfrm>
            <a:off x="5756714" y="9492582"/>
            <a:ext cx="10384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/>
              <a:t>⚪️⚪️</a:t>
            </a:r>
            <a:r>
              <a:rPr lang="fr-FR" sz="2000" dirty="0" smtClean="0"/>
              <a:t>⚪️</a:t>
            </a:r>
            <a:endParaRPr lang="fr-FR" sz="2000" dirty="0"/>
          </a:p>
        </p:txBody>
      </p:sp>
      <p:pic>
        <p:nvPicPr>
          <p:cNvPr id="87" name="Image 86" descr="C:\Users\Catherine\Documents\CP\6 Lecture Pilotis\Gestes BM Pilotis\an.PNG"/>
          <p:cNvPicPr/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4220" y="339874"/>
            <a:ext cx="540000" cy="61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 1"/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harpenSoften amount="50000"/>
                    </a14:imgEffect>
                    <a14:imgEffect>
                      <a14:brightnessContrast brigh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15026" y="1584246"/>
            <a:ext cx="502882" cy="611347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69537" y="1566803"/>
            <a:ext cx="901325" cy="646233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209800" y="1597100"/>
            <a:ext cx="413910" cy="585639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775339" y="1491611"/>
            <a:ext cx="563898" cy="796617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151357" y="1602626"/>
            <a:ext cx="574586" cy="574586"/>
          </a:xfrm>
          <a:prstGeom prst="rect">
            <a:avLst/>
          </a:prstGeom>
        </p:spPr>
      </p:pic>
      <p:pic>
        <p:nvPicPr>
          <p:cNvPr id="14" name="Image 13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94052" y="2808589"/>
            <a:ext cx="822406" cy="546213"/>
          </a:xfrm>
          <a:prstGeom prst="rect">
            <a:avLst/>
          </a:prstGeom>
        </p:spPr>
      </p:pic>
      <p:pic>
        <p:nvPicPr>
          <p:cNvPr id="18" name="Image 17"/>
          <p:cNvPicPr>
            <a:picLocks noChangeAspect="1"/>
          </p:cNvPicPr>
          <p:nvPr/>
        </p:nvPicPr>
        <p:blipFill rotWithShape="1"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sharpenSoften amount="50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rcRect r="10649"/>
          <a:stretch/>
        </p:blipFill>
        <p:spPr>
          <a:xfrm rot="5400000">
            <a:off x="2607610" y="3427388"/>
            <a:ext cx="535248" cy="594880"/>
          </a:xfrm>
          <a:prstGeom prst="rect">
            <a:avLst/>
          </a:prstGeom>
        </p:spPr>
      </p:pic>
      <p:pic>
        <p:nvPicPr>
          <p:cNvPr id="19" name="Image 18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4800175" y="2766049"/>
            <a:ext cx="615265" cy="615265"/>
          </a:xfrm>
          <a:prstGeom prst="rect">
            <a:avLst/>
          </a:prstGeom>
        </p:spPr>
      </p:pic>
      <p:pic>
        <p:nvPicPr>
          <p:cNvPr id="21" name="Image 20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2609025" y="2801573"/>
            <a:ext cx="570523" cy="553007"/>
          </a:xfrm>
          <a:prstGeom prst="rect">
            <a:avLst/>
          </a:prstGeom>
        </p:spPr>
      </p:pic>
      <p:pic>
        <p:nvPicPr>
          <p:cNvPr id="23" name="Image 22"/>
          <p:cNvPicPr>
            <a:picLocks noChangeAspect="1"/>
          </p:cNvPicPr>
          <p:nvPr/>
        </p:nvPicPr>
        <p:blipFill rotWithShape="1">
          <a:blip r:embed="rId20"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rcRect l="20902" r="22154"/>
          <a:stretch/>
        </p:blipFill>
        <p:spPr>
          <a:xfrm rot="16200000">
            <a:off x="4847325" y="3269321"/>
            <a:ext cx="496982" cy="872747"/>
          </a:xfrm>
          <a:prstGeom prst="rect">
            <a:avLst/>
          </a:prstGeom>
        </p:spPr>
      </p:pic>
      <p:pic>
        <p:nvPicPr>
          <p:cNvPr id="24" name="Image 23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433298" y="3423233"/>
            <a:ext cx="569220" cy="569220"/>
          </a:xfrm>
          <a:prstGeom prst="rect">
            <a:avLst/>
          </a:prstGeom>
        </p:spPr>
      </p:pic>
      <p:pic>
        <p:nvPicPr>
          <p:cNvPr id="26" name="Image 25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3612779" y="8802652"/>
            <a:ext cx="872304" cy="523382"/>
          </a:xfrm>
          <a:prstGeom prst="rect">
            <a:avLst/>
          </a:prstGeom>
        </p:spPr>
      </p:pic>
      <p:pic>
        <p:nvPicPr>
          <p:cNvPr id="112" name="Image 111"/>
          <p:cNvPicPr>
            <a:picLocks noChangeAspect="1"/>
          </p:cNvPicPr>
          <p:nvPr/>
        </p:nvPicPr>
        <p:blipFill rotWithShape="1">
          <a:blip r:embed="rId24"/>
          <a:srcRect t="20726" b="18222"/>
          <a:stretch/>
        </p:blipFill>
        <p:spPr>
          <a:xfrm>
            <a:off x="93133" y="8807317"/>
            <a:ext cx="958843" cy="585395"/>
          </a:xfrm>
          <a:prstGeom prst="rect">
            <a:avLst/>
          </a:prstGeom>
        </p:spPr>
      </p:pic>
      <p:pic>
        <p:nvPicPr>
          <p:cNvPr id="27" name="Image 26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5748246" y="8707591"/>
            <a:ext cx="1038448" cy="767895"/>
          </a:xfrm>
          <a:prstGeom prst="rect">
            <a:avLst/>
          </a:prstGeom>
        </p:spPr>
      </p:pic>
      <p:pic>
        <p:nvPicPr>
          <p:cNvPr id="28" name="Image 27"/>
          <p:cNvPicPr>
            <a:picLocks noChangeAspect="1"/>
          </p:cNvPicPr>
          <p:nvPr/>
        </p:nvPicPr>
        <p:blipFill rotWithShape="1">
          <a:blip r:embed="rId26"/>
          <a:srcRect l="2597" t="10222" r="2884" b="10667"/>
          <a:stretch/>
        </p:blipFill>
        <p:spPr>
          <a:xfrm>
            <a:off x="2495193" y="8802652"/>
            <a:ext cx="738889" cy="618443"/>
          </a:xfrm>
          <a:prstGeom prst="rect">
            <a:avLst/>
          </a:prstGeom>
        </p:spPr>
      </p:pic>
      <p:pic>
        <p:nvPicPr>
          <p:cNvPr id="29" name="Image 28"/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4800175" y="8748261"/>
            <a:ext cx="762120" cy="672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91532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Tableau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6307275"/>
              </p:ext>
            </p:extLst>
          </p:nvPr>
        </p:nvGraphicFramePr>
        <p:xfrm>
          <a:off x="2634367" y="195853"/>
          <a:ext cx="2381860" cy="682752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tableStyleId>{5940675A-B579-460E-94D1-54222C63F5DA}</a:tableStyleId>
              </a:tblPr>
              <a:tblGrid>
                <a:gridCol w="597819"/>
                <a:gridCol w="1784041"/>
              </a:tblGrid>
              <a:tr h="586311">
                <a:tc>
                  <a:txBody>
                    <a:bodyPr/>
                    <a:lstStyle/>
                    <a:p>
                      <a:pPr>
                        <a:lnSpc>
                          <a:spcPct val="70000"/>
                        </a:lnSpc>
                      </a:pPr>
                      <a:endParaRPr lang="fr-FR" sz="2600" dirty="0"/>
                    </a:p>
                  </a:txBody>
                  <a:tcPr marL="63305" marR="63305" marT="0" marB="0">
                    <a:lnL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3200" b="1" dirty="0" smtClean="0">
                          <a:solidFill>
                            <a:srgbClr val="008000"/>
                          </a:solidFill>
                          <a:latin typeface="Script Ecole 2"/>
                          <a:cs typeface="Script Ecole 2"/>
                        </a:rPr>
                        <a:t>an</a:t>
                      </a:r>
                      <a:r>
                        <a:rPr lang="fr-FR" sz="3200" b="1" dirty="0" smtClean="0">
                          <a:solidFill>
                            <a:srgbClr val="008000"/>
                          </a:solidFill>
                        </a:rPr>
                        <a:t>  </a:t>
                      </a:r>
                      <a:r>
                        <a:rPr lang="fr-FR" sz="3200" b="1" dirty="0" smtClean="0">
                          <a:solidFill>
                            <a:srgbClr val="008000"/>
                          </a:solidFill>
                          <a:latin typeface="Cursivestandard"/>
                          <a:cs typeface="Cursivestandard"/>
                        </a:rPr>
                        <a:t> ²an</a:t>
                      </a:r>
                    </a:p>
                    <a:p>
                      <a:pPr marL="0" marR="0" indent="0" algn="ctr" defTabSz="457200" rtl="0" eaLnBrk="1" fontAlgn="auto" latinLnBrk="0" hangingPunct="1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3200" b="1" dirty="0" smtClean="0">
                          <a:solidFill>
                            <a:srgbClr val="008000"/>
                          </a:solidFill>
                          <a:latin typeface="Script Ecole 2"/>
                          <a:cs typeface="Script Ecole 2"/>
                        </a:rPr>
                        <a:t>en</a:t>
                      </a:r>
                      <a:r>
                        <a:rPr lang="fr-FR" sz="3200" b="1" dirty="0" smtClean="0">
                          <a:solidFill>
                            <a:srgbClr val="008000"/>
                          </a:solidFill>
                        </a:rPr>
                        <a:t>  </a:t>
                      </a:r>
                      <a:r>
                        <a:rPr lang="fr-FR" sz="3200" b="1" dirty="0" smtClean="0">
                          <a:solidFill>
                            <a:srgbClr val="008000"/>
                          </a:solidFill>
                          <a:latin typeface="Cursivestandard"/>
                          <a:cs typeface="Cursivestandard"/>
                        </a:rPr>
                        <a:t> ²en</a:t>
                      </a:r>
                    </a:p>
                  </a:txBody>
                  <a:tcPr marL="72000" marR="63305" marT="0" marB="0" anchor="ctr">
                    <a:lnL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1" name="Rectangle à coins arrondis 92"/>
          <p:cNvSpPr>
            <a:spLocks noChangeArrowheads="1"/>
          </p:cNvSpPr>
          <p:nvPr/>
        </p:nvSpPr>
        <p:spPr bwMode="auto">
          <a:xfrm>
            <a:off x="217340" y="188311"/>
            <a:ext cx="2365375" cy="566342"/>
          </a:xfrm>
          <a:prstGeom prst="roundRect">
            <a:avLst>
              <a:gd name="adj" fmla="val 16667"/>
            </a:avLst>
          </a:prstGeom>
          <a:solidFill>
            <a:srgbClr val="BFBFBF"/>
          </a:solidFill>
          <a:ln w="12700">
            <a:solidFill>
              <a:srgbClr val="000000"/>
            </a:solidFill>
            <a:prstDash val="dash"/>
            <a:round/>
            <a:headEnd/>
            <a:tailEnd/>
          </a:ln>
          <a:effectLst>
            <a:outerShdw blurRad="50800" dist="38100" dir="2700000" algn="tl" rotWithShape="0">
              <a:srgbClr val="000000">
                <a:alpha val="39999"/>
              </a:srgbClr>
            </a:outerShdw>
          </a:effectLst>
        </p:spPr>
        <p:txBody>
          <a:bodyPr vert="horz" wrap="square" lIns="91440" tIns="0" rIns="91440" bIns="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mic Sans MS" charset="0"/>
                <a:ea typeface="ÇlÇr ñæí©" charset="0"/>
              </a:rPr>
              <a:t>Prénom </a:t>
            </a: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mic Sans MS" charset="0"/>
                <a:ea typeface="ÇlÇr ñæí©" charset="0"/>
              </a:rPr>
              <a:t>:</a:t>
            </a:r>
            <a:endParaRPr kumimoji="0" lang="fr-FR" sz="10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Comic Sans MS" charset="0"/>
              <a:ea typeface="ÇlÇr ñæí©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mic Sans MS" charset="0"/>
                <a:ea typeface="ÇlÇr ñæí©" charset="0"/>
              </a:rPr>
              <a:t>Date : </a:t>
            </a:r>
            <a:endParaRPr kumimoji="0" lang="fr-FR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2" name="Carré corné 93"/>
          <p:cNvSpPr>
            <a:spLocks noChangeArrowheads="1"/>
          </p:cNvSpPr>
          <p:nvPr/>
        </p:nvSpPr>
        <p:spPr bwMode="auto">
          <a:xfrm rot="314074">
            <a:off x="5357509" y="259050"/>
            <a:ext cx="1292225" cy="465137"/>
          </a:xfrm>
          <a:prstGeom prst="foldedCorner">
            <a:avLst>
              <a:gd name="adj" fmla="val 16667"/>
            </a:avLst>
          </a:prstGeom>
          <a:gradFill rotWithShape="1">
            <a:gsLst>
              <a:gs pos="0">
                <a:srgbClr val="BFBFBF"/>
              </a:gs>
              <a:gs pos="100000">
                <a:srgbClr val="FFFFFF"/>
              </a:gs>
            </a:gsLst>
            <a:path path="rect">
              <a:fillToRect l="50000" t="50000" r="50000" b="50000"/>
            </a:path>
          </a:gradFill>
          <a:ln w="9525">
            <a:solidFill>
              <a:srgbClr val="000000"/>
            </a:solidFill>
            <a:round/>
            <a:headEnd/>
            <a:tailEnd/>
          </a:ln>
          <a:effectLst>
            <a:outerShdw blurRad="76200" sy="23000" kx="-1199993" algn="bl" rotWithShape="0">
              <a:srgbClr val="000000">
                <a:alpha val="20000"/>
              </a:srgb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mic Sans MS" charset="0"/>
                <a:ea typeface="ÇlÇr ñæí©" charset="0"/>
              </a:rPr>
              <a:t>Phonologie</a:t>
            </a:r>
            <a:endParaRPr kumimoji="0" lang="fr-FR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254341" y="701754"/>
            <a:ext cx="645091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 smtClean="0">
                <a:latin typeface="Comic Sans MS"/>
                <a:cs typeface="Comic Sans MS"/>
              </a:rPr>
              <a:t>1. </a:t>
            </a:r>
            <a:r>
              <a:rPr lang="fr-FR" sz="4000" dirty="0" smtClean="0">
                <a:latin typeface="Picto Moustache"/>
                <a:cs typeface="Picto Moustache"/>
              </a:rPr>
              <a:t>j</a:t>
            </a:r>
            <a:r>
              <a:rPr lang="fr-FR" dirty="0" smtClean="0">
                <a:latin typeface="Picto Moustache"/>
                <a:cs typeface="Picto Moustache"/>
              </a:rPr>
              <a:t> </a:t>
            </a:r>
            <a:r>
              <a:rPr lang="fr-FR" sz="1400" b="1" dirty="0" smtClean="0">
                <a:latin typeface="Comic Sans MS"/>
                <a:cs typeface="Comic Sans MS"/>
              </a:rPr>
              <a:t>Colorie </a:t>
            </a:r>
            <a:r>
              <a:rPr lang="fr-FR" sz="1400" dirty="0" smtClean="0">
                <a:latin typeface="Cursivestandard"/>
                <a:cs typeface="Cursivestandard"/>
              </a:rPr>
              <a:t>²le$ ²image$ ²si ²tu ²entend$ ²le ²son </a:t>
            </a:r>
            <a:r>
              <a:rPr lang="fr-FR" sz="1400" b="1" dirty="0">
                <a:cs typeface="Cursivestandard"/>
              </a:rPr>
              <a:t>[</a:t>
            </a:r>
            <a:r>
              <a:rPr lang="fr-FR" sz="1400" b="1" dirty="0" err="1"/>
              <a:t>ɑ</a:t>
            </a:r>
            <a:r>
              <a:rPr lang="fr-FR" sz="1400" b="1" dirty="0"/>
              <a:t>̃</a:t>
            </a:r>
            <a:r>
              <a:rPr lang="fr-FR" sz="1400" b="1" dirty="0" smtClean="0">
                <a:cs typeface="Cursivestandard"/>
              </a:rPr>
              <a:t>] </a:t>
            </a:r>
            <a:r>
              <a:rPr lang="fr-FR" sz="1400" dirty="0" smtClean="0">
                <a:cs typeface="Cursivestandard"/>
              </a:rPr>
              <a:t>: </a:t>
            </a:r>
            <a:endParaRPr lang="fr-FR" sz="1400" dirty="0">
              <a:cs typeface="Cursivestandard"/>
            </a:endParaRPr>
          </a:p>
        </p:txBody>
      </p:sp>
      <p:sp>
        <p:nvSpPr>
          <p:cNvPr id="15" name="ZoneTexte 14"/>
          <p:cNvSpPr txBox="1"/>
          <p:nvPr/>
        </p:nvSpPr>
        <p:spPr>
          <a:xfrm>
            <a:off x="276610" y="1905763"/>
            <a:ext cx="645091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 smtClean="0">
                <a:latin typeface="Comic Sans MS"/>
                <a:cs typeface="Comic Sans MS"/>
              </a:rPr>
              <a:t>2. </a:t>
            </a:r>
            <a:r>
              <a:rPr lang="fr-FR" sz="4000" dirty="0" smtClean="0">
                <a:latin typeface="Picto Moustache"/>
                <a:cs typeface="Picto Moustache"/>
              </a:rPr>
              <a:t>p</a:t>
            </a:r>
            <a:r>
              <a:rPr lang="fr-FR" dirty="0" smtClean="0">
                <a:latin typeface="Picto Moustache"/>
                <a:cs typeface="Picto Moustache"/>
              </a:rPr>
              <a:t> </a:t>
            </a:r>
            <a:r>
              <a:rPr lang="fr-FR" sz="1400" b="1" dirty="0" smtClean="0">
                <a:latin typeface="Comic Sans MS"/>
                <a:cs typeface="Comic Sans MS"/>
              </a:rPr>
              <a:t>Ecris </a:t>
            </a:r>
            <a:r>
              <a:rPr lang="fr-FR" sz="1400" dirty="0" smtClean="0">
                <a:latin typeface="Cursivestandard"/>
                <a:cs typeface="Cursivestandard"/>
              </a:rPr>
              <a:t>²le mot ²comme ²tu ²l’²entend$ :</a:t>
            </a:r>
            <a:endParaRPr lang="fr-FR" b="1" dirty="0">
              <a:latin typeface="Comic Sans MS"/>
              <a:cs typeface="Comic Sans MS"/>
            </a:endParaRPr>
          </a:p>
        </p:txBody>
      </p:sp>
      <p:sp>
        <p:nvSpPr>
          <p:cNvPr id="16" name="ZoneTexte 15"/>
          <p:cNvSpPr txBox="1"/>
          <p:nvPr/>
        </p:nvSpPr>
        <p:spPr>
          <a:xfrm>
            <a:off x="288209" y="3796854"/>
            <a:ext cx="645091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 smtClean="0">
                <a:latin typeface="Comic Sans MS"/>
                <a:cs typeface="Comic Sans MS"/>
              </a:rPr>
              <a:t>3. </a:t>
            </a:r>
            <a:r>
              <a:rPr lang="fr-FR" sz="4000" dirty="0" smtClean="0">
                <a:latin typeface="Picto Moustache"/>
                <a:cs typeface="Picto Moustache"/>
              </a:rPr>
              <a:t>j</a:t>
            </a:r>
            <a:r>
              <a:rPr lang="fr-FR" sz="1400" dirty="0" smtClean="0">
                <a:latin typeface="Picto Moustache"/>
                <a:cs typeface="Picto Moustache"/>
              </a:rPr>
              <a:t> </a:t>
            </a:r>
            <a:r>
              <a:rPr lang="fr-FR" sz="1400" b="1" dirty="0" smtClean="0">
                <a:latin typeface="Comic Sans MS"/>
                <a:cs typeface="Comic Sans MS"/>
              </a:rPr>
              <a:t>Colorie </a:t>
            </a:r>
            <a:r>
              <a:rPr lang="fr-FR" sz="1400" dirty="0" smtClean="0">
                <a:latin typeface="Cursivestandard"/>
                <a:cs typeface="Cursivestandard"/>
              </a:rPr>
              <a:t>²en ²rouge ²le$ ²lettre$ </a:t>
            </a:r>
            <a:r>
              <a:rPr lang="fr-FR" sz="1400" b="1" i="1" dirty="0">
                <a:solidFill>
                  <a:srgbClr val="7F7F7F"/>
                </a:solidFill>
                <a:latin typeface="Comic Sans MS"/>
                <a:cs typeface="Comic Sans MS"/>
              </a:rPr>
              <a:t>a</a:t>
            </a:r>
            <a:r>
              <a:rPr lang="fr-FR" sz="1400" b="1" i="1" dirty="0" smtClean="0">
                <a:solidFill>
                  <a:srgbClr val="7F7F7F"/>
                </a:solidFill>
                <a:latin typeface="Comic Sans MS"/>
                <a:cs typeface="Comic Sans MS"/>
              </a:rPr>
              <a:t>n</a:t>
            </a:r>
            <a:r>
              <a:rPr lang="fr-FR" sz="1400" b="1" dirty="0" smtClean="0">
                <a:latin typeface="Comic Sans MS"/>
                <a:cs typeface="Comic Sans MS"/>
              </a:rPr>
              <a:t> </a:t>
            </a:r>
            <a:r>
              <a:rPr lang="fr-FR" sz="1400" dirty="0" smtClean="0">
                <a:latin typeface="Cursivestandard"/>
                <a:cs typeface="Cursivestandard"/>
              </a:rPr>
              <a:t>²et ²en ²bleu ²le$ ²lettre$ </a:t>
            </a:r>
            <a:r>
              <a:rPr lang="fr-FR" sz="1400" b="1" i="1" dirty="0" smtClean="0">
                <a:solidFill>
                  <a:srgbClr val="7F7F7F"/>
                </a:solidFill>
                <a:latin typeface="Comic Sans MS"/>
                <a:cs typeface="Comic Sans MS"/>
              </a:rPr>
              <a:t>en </a:t>
            </a:r>
            <a:r>
              <a:rPr lang="fr-FR" sz="1400" b="1" dirty="0" smtClean="0">
                <a:latin typeface="Comic Sans MS"/>
                <a:cs typeface="Comic Sans MS"/>
              </a:rPr>
              <a:t>: </a:t>
            </a:r>
            <a:endParaRPr lang="fr-FR" b="1" dirty="0">
              <a:latin typeface="Comic Sans MS"/>
              <a:cs typeface="Comic Sans MS"/>
            </a:endParaRPr>
          </a:p>
        </p:txBody>
      </p:sp>
      <p:graphicFrame>
        <p:nvGraphicFramePr>
          <p:cNvPr id="3" name="Tableau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7477630"/>
              </p:ext>
            </p:extLst>
          </p:nvPr>
        </p:nvGraphicFramePr>
        <p:xfrm>
          <a:off x="93133" y="2655978"/>
          <a:ext cx="6612126" cy="128481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04042"/>
                <a:gridCol w="2204042"/>
                <a:gridCol w="2204042"/>
              </a:tblGrid>
              <a:tr h="642408"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>
                          <a:solidFill>
                            <a:srgbClr val="A6A6A6"/>
                          </a:solidFill>
                          <a:latin typeface="Cursivestandard"/>
                          <a:cs typeface="Cursivestandard"/>
                        </a:rPr>
                        <a:t>_________</a:t>
                      </a:r>
                      <a:endParaRPr lang="fr-FR" dirty="0">
                        <a:solidFill>
                          <a:srgbClr val="A6A6A6"/>
                        </a:solidFill>
                        <a:latin typeface="Cursivestandard"/>
                        <a:cs typeface="Cursivestandard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solidFill>
                            <a:srgbClr val="A6A6A6"/>
                          </a:solidFill>
                          <a:latin typeface="Cursivestandard"/>
                          <a:cs typeface="Cursivestandard"/>
                        </a:rPr>
                        <a:t>_________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solidFill>
                            <a:srgbClr val="A6A6A6"/>
                          </a:solidFill>
                          <a:latin typeface="Cursivestandard"/>
                          <a:cs typeface="Cursivestandard"/>
                        </a:rPr>
                        <a:t>_________</a:t>
                      </a:r>
                    </a:p>
                  </a:txBody>
                  <a:tcPr anchor="ctr"/>
                </a:tc>
              </a:tr>
              <a:tr h="642408">
                <a:tc>
                  <a:txBody>
                    <a:bodyPr/>
                    <a:lstStyle/>
                    <a:p>
                      <a:pPr marL="0" marR="0" indent="0" algn="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solidFill>
                            <a:srgbClr val="A6A6A6"/>
                          </a:solidFill>
                          <a:latin typeface="Cursivestandard"/>
                          <a:cs typeface="Cursivestandard"/>
                        </a:rPr>
                        <a:t>_________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solidFill>
                            <a:srgbClr val="A6A6A6"/>
                          </a:solidFill>
                          <a:latin typeface="Cursivestandard"/>
                          <a:cs typeface="Cursivestandard"/>
                        </a:rPr>
                        <a:t>_________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solidFill>
                            <a:srgbClr val="A6A6A6"/>
                          </a:solidFill>
                          <a:latin typeface="Cursivestandard"/>
                          <a:cs typeface="Cursivestandard"/>
                        </a:rPr>
                        <a:t>_________</a:t>
                      </a: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35" name="ZoneTexte 34"/>
          <p:cNvSpPr txBox="1"/>
          <p:nvPr/>
        </p:nvSpPr>
        <p:spPr>
          <a:xfrm>
            <a:off x="288209" y="5281873"/>
            <a:ext cx="645091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>
                <a:latin typeface="Comic Sans MS"/>
                <a:cs typeface="Comic Sans MS"/>
              </a:rPr>
              <a:t>4</a:t>
            </a:r>
            <a:r>
              <a:rPr lang="fr-FR" sz="1400" b="1" dirty="0" smtClean="0">
                <a:latin typeface="Comic Sans MS"/>
                <a:cs typeface="Comic Sans MS"/>
              </a:rPr>
              <a:t>. </a:t>
            </a:r>
            <a:r>
              <a:rPr lang="fr-FR" sz="4000" dirty="0">
                <a:latin typeface="Picto Moustache"/>
                <a:cs typeface="Picto Moustache"/>
              </a:rPr>
              <a:t>p</a:t>
            </a:r>
            <a:r>
              <a:rPr lang="fr-FR" sz="1400" dirty="0" smtClean="0">
                <a:latin typeface="Picto Moustache"/>
                <a:cs typeface="Picto Moustache"/>
              </a:rPr>
              <a:t> </a:t>
            </a:r>
            <a:r>
              <a:rPr lang="fr-FR" sz="1400" b="1" dirty="0" smtClean="0">
                <a:latin typeface="Comic Sans MS"/>
                <a:cs typeface="Comic Sans MS"/>
              </a:rPr>
              <a:t>Ecris </a:t>
            </a:r>
            <a:r>
              <a:rPr lang="fr-FR" sz="1400" dirty="0" smtClean="0">
                <a:latin typeface="Cursivestandard"/>
                <a:cs typeface="Cursivestandard"/>
              </a:rPr>
              <a:t>²le$ mot$ ²dan$ ²le ²tableau :</a:t>
            </a:r>
          </a:p>
          <a:p>
            <a:pPr algn="ctr"/>
            <a:r>
              <a:rPr lang="fr-FR" sz="1400" dirty="0" smtClean="0">
                <a:latin typeface="Comic Sans MS"/>
                <a:cs typeface="Comic Sans MS"/>
              </a:rPr>
              <a:t>le danseur, avant, lent, un plan, une dent, la tente, blanc, les parents</a:t>
            </a:r>
            <a:endParaRPr lang="fr-FR" dirty="0">
              <a:latin typeface="Comic Sans MS"/>
              <a:cs typeface="Comic Sans MS"/>
            </a:endParaRPr>
          </a:p>
        </p:txBody>
      </p:sp>
      <p:sp>
        <p:nvSpPr>
          <p:cNvPr id="36" name="ZoneTexte 35"/>
          <p:cNvSpPr txBox="1"/>
          <p:nvPr/>
        </p:nvSpPr>
        <p:spPr>
          <a:xfrm>
            <a:off x="305827" y="7602452"/>
            <a:ext cx="645091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>
                <a:latin typeface="Comic Sans MS"/>
                <a:cs typeface="Comic Sans MS"/>
              </a:rPr>
              <a:t>5</a:t>
            </a:r>
            <a:r>
              <a:rPr lang="fr-FR" sz="1400" b="1" dirty="0" smtClean="0">
                <a:latin typeface="Comic Sans MS"/>
                <a:cs typeface="Comic Sans MS"/>
              </a:rPr>
              <a:t>. </a:t>
            </a:r>
            <a:r>
              <a:rPr lang="fr-FR" sz="4000" dirty="0">
                <a:latin typeface="Picto Moustache"/>
                <a:cs typeface="Picto Moustache"/>
              </a:rPr>
              <a:t>h</a:t>
            </a:r>
            <a:r>
              <a:rPr lang="fr-FR" sz="1400" dirty="0" smtClean="0">
                <a:latin typeface="Picto Moustache"/>
                <a:cs typeface="Picto Moustache"/>
              </a:rPr>
              <a:t> </a:t>
            </a:r>
            <a:r>
              <a:rPr lang="fr-FR" sz="1400" b="1" dirty="0" smtClean="0">
                <a:latin typeface="Comic Sans MS"/>
                <a:cs typeface="Comic Sans MS"/>
              </a:rPr>
              <a:t>Retrouve </a:t>
            </a:r>
            <a:r>
              <a:rPr lang="fr-FR" sz="1600" dirty="0">
                <a:latin typeface="Cursivestandard"/>
                <a:cs typeface="Cursivestandard"/>
              </a:rPr>
              <a:t>²et</a:t>
            </a:r>
            <a:r>
              <a:rPr lang="fr-FR" sz="1400" b="1" dirty="0" smtClean="0">
                <a:latin typeface="Comic Sans MS"/>
                <a:cs typeface="Comic Sans MS"/>
              </a:rPr>
              <a:t> entoure </a:t>
            </a:r>
            <a:r>
              <a:rPr lang="fr-FR" sz="1400" dirty="0" smtClean="0">
                <a:latin typeface="Cursivestandard"/>
                <a:cs typeface="Cursivestandard"/>
              </a:rPr>
              <a:t>²le$ mot$ ²suivant$ : </a:t>
            </a:r>
            <a:endParaRPr lang="fr-FR" b="1" dirty="0">
              <a:latin typeface="Comic Sans MS"/>
              <a:cs typeface="Comic Sans MS"/>
            </a:endParaRPr>
          </a:p>
        </p:txBody>
      </p:sp>
      <p:sp>
        <p:nvSpPr>
          <p:cNvPr id="39" name="Étoile à 5 branches 38"/>
          <p:cNvSpPr/>
          <p:nvPr/>
        </p:nvSpPr>
        <p:spPr>
          <a:xfrm>
            <a:off x="5080000" y="336540"/>
            <a:ext cx="180000" cy="180000"/>
          </a:xfrm>
          <a:prstGeom prst="star5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90" name="Image 8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2491" y="1485484"/>
            <a:ext cx="659723" cy="622596"/>
          </a:xfrm>
          <a:prstGeom prst="rect">
            <a:avLst/>
          </a:prstGeom>
        </p:spPr>
      </p:pic>
      <p:pic>
        <p:nvPicPr>
          <p:cNvPr id="91" name="Image 9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44140" y="1491109"/>
            <a:ext cx="514031" cy="611347"/>
          </a:xfrm>
          <a:prstGeom prst="rect">
            <a:avLst/>
          </a:prstGeom>
        </p:spPr>
      </p:pic>
      <p:pic>
        <p:nvPicPr>
          <p:cNvPr id="20" name="Image 1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33843" y="1467448"/>
            <a:ext cx="658668" cy="658668"/>
          </a:xfrm>
          <a:prstGeom prst="rect">
            <a:avLst/>
          </a:prstGeom>
        </p:spPr>
      </p:pic>
      <p:pic>
        <p:nvPicPr>
          <p:cNvPr id="22" name="Image 21"/>
          <p:cNvPicPr>
            <a:picLocks noChangeAspect="1"/>
          </p:cNvPicPr>
          <p:nvPr/>
        </p:nvPicPr>
        <p:blipFill rotWithShape="1">
          <a:blip r:embed="rId5"/>
          <a:srcRect l="11147" r="11147"/>
          <a:stretch/>
        </p:blipFill>
        <p:spPr>
          <a:xfrm>
            <a:off x="5490866" y="1469351"/>
            <a:ext cx="508859" cy="654863"/>
          </a:xfrm>
          <a:prstGeom prst="rect">
            <a:avLst/>
          </a:prstGeom>
        </p:spPr>
      </p:pic>
      <p:graphicFrame>
        <p:nvGraphicFramePr>
          <p:cNvPr id="99" name="Tableau 9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9193771"/>
              </p:ext>
            </p:extLst>
          </p:nvPr>
        </p:nvGraphicFramePr>
        <p:xfrm>
          <a:off x="93127" y="4504740"/>
          <a:ext cx="6612164" cy="85347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08628"/>
                <a:gridCol w="508628"/>
                <a:gridCol w="508628"/>
                <a:gridCol w="508628"/>
                <a:gridCol w="508628"/>
                <a:gridCol w="508628"/>
                <a:gridCol w="508628"/>
                <a:gridCol w="508628"/>
                <a:gridCol w="508628"/>
                <a:gridCol w="508628"/>
                <a:gridCol w="508628"/>
                <a:gridCol w="508628"/>
                <a:gridCol w="508628"/>
              </a:tblGrid>
              <a:tr h="426738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an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on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au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an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en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na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an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en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au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an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>
                          <a:latin typeface="Cursivestandard"/>
                          <a:cs typeface="Cursivestandard"/>
                        </a:rPr>
                        <a:t>em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au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en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  <a:tr h="426738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en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en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an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na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an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on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na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en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ne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en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on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na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an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00" name="Tableau 9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26205802"/>
              </p:ext>
            </p:extLst>
          </p:nvPr>
        </p:nvGraphicFramePr>
        <p:xfrm>
          <a:off x="93131" y="6328439"/>
          <a:ext cx="6612126" cy="141855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306063"/>
                <a:gridCol w="3306063"/>
              </a:tblGrid>
              <a:tr h="317891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 smtClean="0">
                          <a:latin typeface="Script Ecole 2"/>
                          <a:cs typeface="Script Ecole 2"/>
                        </a:rPr>
                        <a:t>an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 smtClean="0">
                          <a:latin typeface="Script Ecole 2"/>
                          <a:cs typeface="Script Ecole 2"/>
                        </a:rPr>
                        <a:t>en</a:t>
                      </a:r>
                    </a:p>
                  </a:txBody>
                  <a:tcPr anchor="ctr"/>
                </a:tc>
              </a:tr>
              <a:tr h="1100666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 smtClean="0">
                          <a:solidFill>
                            <a:srgbClr val="A6A6A6"/>
                          </a:solidFill>
                          <a:latin typeface="Cursivestandard"/>
                          <a:cs typeface="Cursivestandard"/>
                        </a:rPr>
                        <a:t>_____________________________</a:t>
                      </a:r>
                    </a:p>
                    <a:p>
                      <a:pPr marL="0" marR="0" indent="0" algn="ctr" defTabSz="4572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 smtClean="0">
                          <a:solidFill>
                            <a:srgbClr val="A6A6A6"/>
                          </a:solidFill>
                          <a:latin typeface="Cursivestandard"/>
                          <a:cs typeface="Cursivestandard"/>
                        </a:rPr>
                        <a:t>_____________________________</a:t>
                      </a:r>
                    </a:p>
                    <a:p>
                      <a:pPr marL="0" marR="0" indent="0" algn="ctr" defTabSz="4572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 smtClean="0">
                          <a:solidFill>
                            <a:srgbClr val="A6A6A6"/>
                          </a:solidFill>
                          <a:latin typeface="Cursivestandard"/>
                          <a:cs typeface="Cursivestandard"/>
                        </a:rPr>
                        <a:t>_____________________________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 smtClean="0">
                          <a:solidFill>
                            <a:srgbClr val="A6A6A6"/>
                          </a:solidFill>
                          <a:latin typeface="Cursivestandard"/>
                          <a:cs typeface="Cursivestandard"/>
                        </a:rPr>
                        <a:t>_____________________________</a:t>
                      </a:r>
                    </a:p>
                    <a:p>
                      <a:pPr marL="0" marR="0" indent="0" algn="ctr" defTabSz="4572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 smtClean="0">
                          <a:solidFill>
                            <a:srgbClr val="A6A6A6"/>
                          </a:solidFill>
                          <a:latin typeface="Cursivestandard"/>
                          <a:cs typeface="Cursivestandard"/>
                        </a:rPr>
                        <a:t>_____________________________</a:t>
                      </a:r>
                    </a:p>
                    <a:p>
                      <a:pPr marL="0" marR="0" indent="0" algn="ctr" defTabSz="4572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 smtClean="0">
                          <a:solidFill>
                            <a:srgbClr val="A6A6A6"/>
                          </a:solidFill>
                          <a:latin typeface="Cursivestandard"/>
                          <a:cs typeface="Cursivestandard"/>
                        </a:rPr>
                        <a:t>_____________________________</a:t>
                      </a:r>
                    </a:p>
                  </a:txBody>
                  <a:tcPr anchor="ctr"/>
                </a:tc>
              </a:tr>
            </a:tbl>
          </a:graphicData>
        </a:graphic>
      </p:graphicFrame>
      <p:pic>
        <p:nvPicPr>
          <p:cNvPr id="87" name="Image 86" descr="C:\Users\Catherine\Documents\CP\6 Lecture Pilotis\Gestes BM Pilotis\an.PNG"/>
          <p:cNvPicPr/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4220" y="246737"/>
            <a:ext cx="540000" cy="61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 1"/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50000"/>
                    </a14:imgEffect>
                    <a14:imgEffect>
                      <a14:brightnessContrast brigh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15026" y="1491109"/>
            <a:ext cx="502882" cy="611347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69537" y="1473666"/>
            <a:ext cx="901325" cy="646233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209800" y="1503963"/>
            <a:ext cx="413910" cy="585639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775339" y="1398474"/>
            <a:ext cx="563898" cy="796617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151357" y="1509489"/>
            <a:ext cx="574586" cy="574586"/>
          </a:xfrm>
          <a:prstGeom prst="rect">
            <a:avLst/>
          </a:prstGeom>
        </p:spPr>
      </p:pic>
      <p:pic>
        <p:nvPicPr>
          <p:cNvPr id="14" name="Image 13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19942" y="2708436"/>
            <a:ext cx="749595" cy="546213"/>
          </a:xfrm>
          <a:prstGeom prst="rect">
            <a:avLst/>
          </a:prstGeom>
        </p:spPr>
      </p:pic>
      <p:pic>
        <p:nvPicPr>
          <p:cNvPr id="18" name="Image 17"/>
          <p:cNvPicPr>
            <a:picLocks noChangeAspect="1"/>
          </p:cNvPicPr>
          <p:nvPr/>
        </p:nvPicPr>
        <p:blipFill rotWithShape="1"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sharpenSoften amount="50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rcRect r="10649"/>
          <a:stretch/>
        </p:blipFill>
        <p:spPr>
          <a:xfrm rot="5400000">
            <a:off x="2411416" y="3334251"/>
            <a:ext cx="535248" cy="594880"/>
          </a:xfrm>
          <a:prstGeom prst="rect">
            <a:avLst/>
          </a:prstGeom>
        </p:spPr>
      </p:pic>
      <p:pic>
        <p:nvPicPr>
          <p:cNvPr id="19" name="Image 18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529616" y="2672912"/>
            <a:ext cx="615265" cy="615265"/>
          </a:xfrm>
          <a:prstGeom prst="rect">
            <a:avLst/>
          </a:prstGeom>
        </p:spPr>
      </p:pic>
      <p:pic>
        <p:nvPicPr>
          <p:cNvPr id="21" name="Image 20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2349105" y="2708436"/>
            <a:ext cx="570523" cy="553007"/>
          </a:xfrm>
          <a:prstGeom prst="rect">
            <a:avLst/>
          </a:prstGeom>
        </p:spPr>
      </p:pic>
      <p:pic>
        <p:nvPicPr>
          <p:cNvPr id="23" name="Image 22"/>
          <p:cNvPicPr>
            <a:picLocks noChangeAspect="1"/>
          </p:cNvPicPr>
          <p:nvPr/>
        </p:nvPicPr>
        <p:blipFill rotWithShape="1">
          <a:blip r:embed="rId19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rcRect l="20902" r="22154"/>
          <a:stretch/>
        </p:blipFill>
        <p:spPr>
          <a:xfrm rot="16200000">
            <a:off x="4692322" y="3251033"/>
            <a:ext cx="430378" cy="755785"/>
          </a:xfrm>
          <a:prstGeom prst="rect">
            <a:avLst/>
          </a:prstGeom>
        </p:spPr>
      </p:pic>
      <p:pic>
        <p:nvPicPr>
          <p:cNvPr id="24" name="Image 23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182556" y="3347030"/>
            <a:ext cx="569220" cy="569220"/>
          </a:xfrm>
          <a:prstGeom prst="rect">
            <a:avLst/>
          </a:prstGeom>
        </p:spPr>
      </p:pic>
      <p:graphicFrame>
        <p:nvGraphicFramePr>
          <p:cNvPr id="6" name="Tableau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0902368"/>
              </p:ext>
            </p:extLst>
          </p:nvPr>
        </p:nvGraphicFramePr>
        <p:xfrm>
          <a:off x="1308931" y="8274170"/>
          <a:ext cx="1949960" cy="156409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43745"/>
                <a:gridCol w="243745"/>
                <a:gridCol w="243745"/>
                <a:gridCol w="243745"/>
                <a:gridCol w="243745"/>
                <a:gridCol w="243745"/>
                <a:gridCol w="243745"/>
                <a:gridCol w="243745"/>
              </a:tblGrid>
              <a:tr h="260683"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smtClean="0"/>
                        <a:t>E</a:t>
                      </a:r>
                      <a:endParaRPr lang="fr-FR" sz="11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smtClean="0"/>
                        <a:t>P</a:t>
                      </a:r>
                      <a:endParaRPr lang="fr-FR" sz="11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smtClean="0"/>
                        <a:t>A</a:t>
                      </a:r>
                      <a:endParaRPr lang="fr-FR" sz="11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smtClean="0"/>
                        <a:t>J</a:t>
                      </a:r>
                      <a:endParaRPr lang="fr-FR" sz="11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smtClean="0"/>
                        <a:t>O</a:t>
                      </a:r>
                      <a:endParaRPr lang="fr-FR" sz="11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err="1" smtClean="0"/>
                        <a:t>T</a:t>
                      </a:r>
                      <a:endParaRPr lang="fr-FR" sz="11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smtClean="0"/>
                        <a:t>P</a:t>
                      </a:r>
                      <a:endParaRPr lang="fr-FR" sz="11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smtClean="0"/>
                        <a:t>U</a:t>
                      </a:r>
                      <a:endParaRPr lang="fr-FR" sz="1100" dirty="0"/>
                    </a:p>
                  </a:txBody>
                  <a:tcPr marT="0" marB="0" anchor="ctr"/>
                </a:tc>
              </a:tr>
              <a:tr h="260683"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smtClean="0"/>
                        <a:t>N</a:t>
                      </a:r>
                      <a:endParaRPr lang="fr-FR" sz="11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smtClean="0"/>
                        <a:t>F</a:t>
                      </a:r>
                      <a:endParaRPr lang="fr-FR" sz="11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smtClean="0"/>
                        <a:t>A</a:t>
                      </a:r>
                      <a:endParaRPr lang="fr-FR" sz="11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smtClean="0"/>
                        <a:t>N</a:t>
                      </a:r>
                      <a:endParaRPr lang="fr-FR" sz="11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err="1" smtClean="0"/>
                        <a:t>T</a:t>
                      </a:r>
                      <a:endParaRPr lang="fr-FR" sz="11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smtClean="0"/>
                        <a:t>O</a:t>
                      </a:r>
                      <a:endParaRPr lang="fr-FR" sz="11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smtClean="0"/>
                        <a:t>M</a:t>
                      </a:r>
                      <a:endParaRPr lang="fr-FR" sz="11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smtClean="0"/>
                        <a:t>E</a:t>
                      </a:r>
                      <a:endParaRPr lang="fr-FR" sz="1100" dirty="0"/>
                    </a:p>
                  </a:txBody>
                  <a:tcPr marT="0" marB="0" anchor="ctr"/>
                </a:tc>
              </a:tr>
              <a:tr h="260683"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smtClean="0"/>
                        <a:t>F</a:t>
                      </a:r>
                      <a:endParaRPr lang="fr-FR" sz="11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smtClean="0"/>
                        <a:t>M</a:t>
                      </a:r>
                      <a:endParaRPr lang="fr-FR" sz="11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smtClean="0"/>
                        <a:t>D</a:t>
                      </a:r>
                      <a:endParaRPr lang="fr-FR" sz="11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smtClean="0"/>
                        <a:t>U</a:t>
                      </a:r>
                      <a:endParaRPr lang="fr-FR" sz="11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smtClean="0"/>
                        <a:t>A</a:t>
                      </a:r>
                      <a:endParaRPr lang="fr-FR" sz="11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smtClean="0"/>
                        <a:t>Y</a:t>
                      </a:r>
                      <a:endParaRPr lang="fr-FR" sz="11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smtClean="0"/>
                        <a:t>V</a:t>
                      </a:r>
                      <a:endParaRPr lang="fr-FR" sz="11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smtClean="0"/>
                        <a:t>N</a:t>
                      </a:r>
                      <a:endParaRPr lang="fr-FR" sz="1100" dirty="0"/>
                    </a:p>
                  </a:txBody>
                  <a:tcPr marT="0" marB="0" anchor="ctr"/>
                </a:tc>
              </a:tr>
              <a:tr h="260683"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smtClean="0"/>
                        <a:t>A</a:t>
                      </a:r>
                      <a:endParaRPr lang="fr-FR" sz="11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smtClean="0"/>
                        <a:t>G</a:t>
                      </a:r>
                      <a:endParaRPr lang="fr-FR" sz="11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smtClean="0"/>
                        <a:t>R</a:t>
                      </a:r>
                      <a:endParaRPr lang="fr-FR" sz="11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smtClean="0"/>
                        <a:t>A</a:t>
                      </a:r>
                      <a:endParaRPr lang="fr-FR" sz="11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err="1" smtClean="0"/>
                        <a:t>N</a:t>
                      </a:r>
                      <a:endParaRPr lang="fr-FR" sz="11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smtClean="0"/>
                        <a:t>D</a:t>
                      </a:r>
                      <a:endParaRPr lang="fr-FR" sz="11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smtClean="0"/>
                        <a:t>J</a:t>
                      </a:r>
                      <a:endParaRPr lang="fr-FR" sz="11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smtClean="0"/>
                        <a:t>V</a:t>
                      </a:r>
                      <a:endParaRPr lang="fr-FR" sz="1100" dirty="0"/>
                    </a:p>
                  </a:txBody>
                  <a:tcPr marT="0" marB="0" anchor="ctr"/>
                </a:tc>
              </a:tr>
              <a:tr h="260683"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smtClean="0"/>
                        <a:t>N</a:t>
                      </a:r>
                      <a:endParaRPr lang="fr-FR" sz="11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smtClean="0"/>
                        <a:t>H</a:t>
                      </a:r>
                      <a:endParaRPr lang="fr-FR" sz="11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smtClean="0"/>
                        <a:t>E</a:t>
                      </a:r>
                      <a:endParaRPr lang="fr-FR" sz="11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smtClean="0"/>
                        <a:t>D</a:t>
                      </a:r>
                      <a:endParaRPr lang="fr-FR" sz="11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smtClean="0"/>
                        <a:t>T</a:t>
                      </a:r>
                      <a:endParaRPr lang="fr-FR" sz="11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err="1" smtClean="0"/>
                        <a:t>T</a:t>
                      </a:r>
                      <a:endParaRPr lang="fr-FR" sz="11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smtClean="0"/>
                        <a:t>W</a:t>
                      </a:r>
                      <a:endParaRPr lang="fr-FR" sz="11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smtClean="0"/>
                        <a:t>O</a:t>
                      </a:r>
                      <a:endParaRPr lang="fr-FR" sz="1100" dirty="0"/>
                    </a:p>
                  </a:txBody>
                  <a:tcPr marT="0" marB="0" anchor="ctr"/>
                </a:tc>
              </a:tr>
              <a:tr h="260683"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err="1" smtClean="0"/>
                        <a:t>T</a:t>
                      </a:r>
                      <a:endParaRPr lang="fr-FR" sz="11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smtClean="0"/>
                        <a:t>U</a:t>
                      </a:r>
                      <a:endParaRPr lang="fr-FR" sz="11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smtClean="0"/>
                        <a:t>D</a:t>
                      </a:r>
                      <a:endParaRPr lang="fr-FR" sz="11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smtClean="0"/>
                        <a:t>B</a:t>
                      </a:r>
                      <a:endParaRPr lang="fr-FR" sz="11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err="1" smtClean="0"/>
                        <a:t>E</a:t>
                      </a:r>
                      <a:endParaRPr lang="fr-FR" sz="11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smtClean="0"/>
                        <a:t>C</a:t>
                      </a:r>
                      <a:endParaRPr lang="fr-FR" sz="11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smtClean="0"/>
                        <a:t>N</a:t>
                      </a:r>
                      <a:endParaRPr lang="fr-FR" sz="11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smtClean="0"/>
                        <a:t>I</a:t>
                      </a:r>
                      <a:endParaRPr lang="fr-FR" sz="1100" dirty="0"/>
                    </a:p>
                  </a:txBody>
                  <a:tcPr marT="0" marB="0" anchor="ctr"/>
                </a:tc>
              </a:tr>
            </a:tbl>
          </a:graphicData>
        </a:graphic>
      </p:graphicFrame>
      <p:sp>
        <p:nvSpPr>
          <p:cNvPr id="7" name="ZoneTexte 6"/>
          <p:cNvSpPr txBox="1"/>
          <p:nvPr/>
        </p:nvSpPr>
        <p:spPr>
          <a:xfrm>
            <a:off x="3544140" y="8437339"/>
            <a:ext cx="827345" cy="101566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sz="1200" dirty="0" smtClean="0"/>
              <a:t>ENFANT</a:t>
            </a:r>
          </a:p>
          <a:p>
            <a:r>
              <a:rPr lang="fr-FR" sz="1200" dirty="0" smtClean="0"/>
              <a:t>ENVOI</a:t>
            </a:r>
          </a:p>
          <a:p>
            <a:r>
              <a:rPr lang="fr-FR" sz="1200" dirty="0" smtClean="0"/>
              <a:t>FANTOME</a:t>
            </a:r>
          </a:p>
          <a:p>
            <a:r>
              <a:rPr lang="fr-FR" sz="1200" dirty="0" smtClean="0"/>
              <a:t>GRAND</a:t>
            </a:r>
          </a:p>
          <a:p>
            <a:r>
              <a:rPr lang="fr-FR" sz="1200" dirty="0" smtClean="0"/>
              <a:t>TANTE</a:t>
            </a:r>
          </a:p>
        </p:txBody>
      </p:sp>
      <p:sp>
        <p:nvSpPr>
          <p:cNvPr id="88" name="Étoile à 5 branches 87"/>
          <p:cNvSpPr/>
          <p:nvPr/>
        </p:nvSpPr>
        <p:spPr>
          <a:xfrm>
            <a:off x="5080000" y="578940"/>
            <a:ext cx="180000" cy="180000"/>
          </a:xfrm>
          <a:prstGeom prst="star5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948419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Tableau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68048158"/>
              </p:ext>
            </p:extLst>
          </p:nvPr>
        </p:nvGraphicFramePr>
        <p:xfrm>
          <a:off x="2634367" y="288990"/>
          <a:ext cx="2381860" cy="694367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tableStyleId>{5940675A-B579-460E-94D1-54222C63F5DA}</a:tableStyleId>
              </a:tblPr>
              <a:tblGrid>
                <a:gridCol w="597819"/>
                <a:gridCol w="1784041"/>
              </a:tblGrid>
              <a:tr h="586311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endParaRPr lang="fr-FR" sz="2000" dirty="0"/>
                    </a:p>
                  </a:txBody>
                  <a:tcPr marL="63305" marR="63305" marT="66040" marB="66040">
                    <a:lnL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b="1" baseline="0" dirty="0" smtClean="0">
                          <a:solidFill>
                            <a:srgbClr val="0000FF"/>
                          </a:solidFill>
                          <a:latin typeface="Script Ecole 2"/>
                          <a:cs typeface="Script Ecole 2"/>
                        </a:rPr>
                        <a:t>J  j</a:t>
                      </a:r>
                      <a:r>
                        <a:rPr lang="fr-FR" sz="2400" b="1" dirty="0" smtClean="0">
                          <a:solidFill>
                            <a:srgbClr val="0000FF"/>
                          </a:solidFill>
                        </a:rPr>
                        <a:t>   </a:t>
                      </a:r>
                      <a:r>
                        <a:rPr lang="fr-FR" sz="2400" b="1" dirty="0" smtClean="0">
                          <a:solidFill>
                            <a:srgbClr val="0000FF"/>
                          </a:solidFill>
                          <a:latin typeface="Cursivestandard"/>
                          <a:cs typeface="Cursivestandard"/>
                        </a:rPr>
                        <a:t>J  ²j</a:t>
                      </a:r>
                    </a:p>
                    <a:p>
                      <a:pPr marL="0" marR="0" indent="0" algn="ctr" defTabSz="4572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b="1" baseline="0" dirty="0" smtClean="0">
                          <a:solidFill>
                            <a:srgbClr val="0000FF"/>
                          </a:solidFill>
                          <a:latin typeface="Script Ecole 2"/>
                          <a:cs typeface="Script Ecole 2"/>
                        </a:rPr>
                        <a:t>G  g</a:t>
                      </a:r>
                      <a:r>
                        <a:rPr lang="fr-FR" sz="2400" b="1" dirty="0" smtClean="0">
                          <a:solidFill>
                            <a:srgbClr val="0000FF"/>
                          </a:solidFill>
                        </a:rPr>
                        <a:t>   </a:t>
                      </a:r>
                      <a:r>
                        <a:rPr lang="fr-FR" sz="2400" b="1" dirty="0" smtClean="0">
                          <a:solidFill>
                            <a:srgbClr val="0000FF"/>
                          </a:solidFill>
                          <a:latin typeface="Cursivestandard"/>
                          <a:cs typeface="Cursivestandard"/>
                        </a:rPr>
                        <a:t>G ²g</a:t>
                      </a:r>
                      <a:endParaRPr lang="fr-FR" sz="2400" b="1" dirty="0" smtClean="0">
                        <a:solidFill>
                          <a:srgbClr val="0000FF"/>
                        </a:solidFill>
                      </a:endParaRPr>
                    </a:p>
                  </a:txBody>
                  <a:tcPr marL="72000" marR="63305" marT="18000" marB="18000" anchor="ctr">
                    <a:lnL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1" name="Rectangle à coins arrondis 92"/>
          <p:cNvSpPr>
            <a:spLocks noChangeArrowheads="1"/>
          </p:cNvSpPr>
          <p:nvPr/>
        </p:nvSpPr>
        <p:spPr bwMode="auto">
          <a:xfrm>
            <a:off x="217340" y="281448"/>
            <a:ext cx="2365375" cy="566342"/>
          </a:xfrm>
          <a:prstGeom prst="roundRect">
            <a:avLst>
              <a:gd name="adj" fmla="val 16667"/>
            </a:avLst>
          </a:prstGeom>
          <a:solidFill>
            <a:srgbClr val="BFBFBF"/>
          </a:solidFill>
          <a:ln w="12700">
            <a:solidFill>
              <a:srgbClr val="000000"/>
            </a:solidFill>
            <a:prstDash val="dash"/>
            <a:round/>
            <a:headEnd/>
            <a:tailEnd/>
          </a:ln>
          <a:effectLst>
            <a:outerShdw blurRad="50800" dist="38100" dir="2700000" algn="tl" rotWithShape="0">
              <a:srgbClr val="000000">
                <a:alpha val="39999"/>
              </a:srgbClr>
            </a:outerShdw>
          </a:effectLst>
        </p:spPr>
        <p:txBody>
          <a:bodyPr vert="horz" wrap="square" lIns="91440" tIns="0" rIns="91440" bIns="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mic Sans MS" charset="0"/>
                <a:ea typeface="ÇlÇr ñæí©" charset="0"/>
              </a:rPr>
              <a:t>Prénom </a:t>
            </a: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mic Sans MS" charset="0"/>
                <a:ea typeface="ÇlÇr ñæí©" charset="0"/>
              </a:rPr>
              <a:t>:</a:t>
            </a:r>
            <a:endParaRPr kumimoji="0" lang="fr-FR" sz="10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Comic Sans MS" charset="0"/>
              <a:ea typeface="ÇlÇr ñæí©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mic Sans MS" charset="0"/>
                <a:ea typeface="ÇlÇr ñæí©" charset="0"/>
              </a:rPr>
              <a:t>Date : </a:t>
            </a:r>
            <a:endParaRPr kumimoji="0" lang="fr-FR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2" name="Carré corné 93"/>
          <p:cNvSpPr>
            <a:spLocks noChangeArrowheads="1"/>
          </p:cNvSpPr>
          <p:nvPr/>
        </p:nvSpPr>
        <p:spPr bwMode="auto">
          <a:xfrm rot="314074">
            <a:off x="5357509" y="352187"/>
            <a:ext cx="1292225" cy="465137"/>
          </a:xfrm>
          <a:prstGeom prst="foldedCorner">
            <a:avLst>
              <a:gd name="adj" fmla="val 16667"/>
            </a:avLst>
          </a:prstGeom>
          <a:gradFill rotWithShape="1">
            <a:gsLst>
              <a:gs pos="0">
                <a:srgbClr val="BFBFBF"/>
              </a:gs>
              <a:gs pos="100000">
                <a:srgbClr val="FFFFFF"/>
              </a:gs>
            </a:gsLst>
            <a:path path="rect">
              <a:fillToRect l="50000" t="50000" r="50000" b="50000"/>
            </a:path>
          </a:gradFill>
          <a:ln w="9525">
            <a:solidFill>
              <a:srgbClr val="000000"/>
            </a:solidFill>
            <a:round/>
            <a:headEnd/>
            <a:tailEnd/>
          </a:ln>
          <a:effectLst>
            <a:outerShdw blurRad="76200" sy="23000" kx="-1199993" algn="bl" rotWithShape="0">
              <a:srgbClr val="000000">
                <a:alpha val="20000"/>
              </a:srgb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mic Sans MS" charset="0"/>
                <a:ea typeface="ÇlÇr ñæí©" charset="0"/>
              </a:rPr>
              <a:t>Phonologie</a:t>
            </a:r>
            <a:endParaRPr kumimoji="0" lang="fr-FR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217341" y="794891"/>
            <a:ext cx="645091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 smtClean="0">
                <a:latin typeface="Comic Sans MS"/>
                <a:cs typeface="Comic Sans MS"/>
              </a:rPr>
              <a:t>1. </a:t>
            </a:r>
            <a:r>
              <a:rPr lang="fr-FR" sz="4000" dirty="0" smtClean="0">
                <a:latin typeface="Picto Moustache"/>
                <a:cs typeface="Picto Moustache"/>
              </a:rPr>
              <a:t>j</a:t>
            </a:r>
            <a:r>
              <a:rPr lang="fr-FR" dirty="0" smtClean="0">
                <a:latin typeface="Picto Moustache"/>
                <a:cs typeface="Picto Moustache"/>
              </a:rPr>
              <a:t> </a:t>
            </a:r>
            <a:r>
              <a:rPr lang="fr-FR" sz="1400" b="1" dirty="0" smtClean="0">
                <a:latin typeface="Comic Sans MS"/>
                <a:cs typeface="Comic Sans MS"/>
              </a:rPr>
              <a:t>Colorie </a:t>
            </a:r>
            <a:r>
              <a:rPr lang="fr-FR" sz="1400" dirty="0" smtClean="0">
                <a:latin typeface="Cursivestandard"/>
                <a:cs typeface="Cursivestandard"/>
              </a:rPr>
              <a:t>²le$ ²image$ ²si ²tu ²entend$ ²le ²son </a:t>
            </a:r>
            <a:r>
              <a:rPr lang="fr-FR" sz="1400" b="1" dirty="0" smtClean="0">
                <a:latin typeface="Comic Sans MS"/>
                <a:cs typeface="Comic Sans MS"/>
              </a:rPr>
              <a:t>[</a:t>
            </a:r>
            <a:r>
              <a:rPr lang="fr-FR" sz="1400" dirty="0" err="1">
                <a:cs typeface="Cursivestandard"/>
              </a:rPr>
              <a:t>Ʒ</a:t>
            </a:r>
            <a:r>
              <a:rPr lang="fr-FR" sz="1400" b="1" dirty="0" smtClean="0">
                <a:latin typeface="Comic Sans MS"/>
                <a:cs typeface="Comic Sans MS"/>
              </a:rPr>
              <a:t>] : </a:t>
            </a:r>
            <a:endParaRPr lang="fr-FR" b="1" dirty="0">
              <a:latin typeface="Comic Sans MS"/>
              <a:cs typeface="Comic Sans MS"/>
            </a:endParaRPr>
          </a:p>
        </p:txBody>
      </p:sp>
      <p:pic>
        <p:nvPicPr>
          <p:cNvPr id="24" name="Image 2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4852" y="1544237"/>
            <a:ext cx="526846" cy="663826"/>
          </a:xfrm>
          <a:prstGeom prst="rect">
            <a:avLst/>
          </a:prstGeom>
        </p:spPr>
      </p:pic>
      <p:graphicFrame>
        <p:nvGraphicFramePr>
          <p:cNvPr id="34" name="Tableau 3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84367591"/>
              </p:ext>
            </p:extLst>
          </p:nvPr>
        </p:nvGraphicFramePr>
        <p:xfrm>
          <a:off x="93133" y="4614811"/>
          <a:ext cx="6612144" cy="85347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14864"/>
                <a:gridCol w="314864"/>
                <a:gridCol w="314864"/>
                <a:gridCol w="314864"/>
                <a:gridCol w="314864"/>
                <a:gridCol w="314864"/>
                <a:gridCol w="314864"/>
                <a:gridCol w="314864"/>
                <a:gridCol w="314864"/>
                <a:gridCol w="314864"/>
                <a:gridCol w="314864"/>
                <a:gridCol w="314864"/>
                <a:gridCol w="314864"/>
                <a:gridCol w="314864"/>
                <a:gridCol w="314864"/>
                <a:gridCol w="314864"/>
                <a:gridCol w="314864"/>
                <a:gridCol w="314864"/>
                <a:gridCol w="314864"/>
                <a:gridCol w="314864"/>
                <a:gridCol w="314864"/>
              </a:tblGrid>
              <a:tr h="426738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g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j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G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j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o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G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g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s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j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J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g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L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g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b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j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J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G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c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g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N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q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  <a:tr h="426738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C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i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G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d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X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C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i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g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T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j 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J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g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b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j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b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J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omic Sans MS"/>
                          <a:cs typeface="Comic Sans MS"/>
                        </a:rPr>
                        <a:t>c</a:t>
                      </a:r>
                      <a:endParaRPr lang="fr-FR" dirty="0">
                        <a:latin typeface="Comic Sans MS"/>
                        <a:cs typeface="Comic Sans MS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omic Sans MS"/>
                          <a:cs typeface="Comic Sans MS"/>
                        </a:rPr>
                        <a:t>G</a:t>
                      </a:r>
                      <a:endParaRPr lang="fr-FR" dirty="0">
                        <a:latin typeface="Comic Sans MS"/>
                        <a:cs typeface="Comic Sans MS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g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j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b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7" name="Étoile à 5 branches 16"/>
          <p:cNvSpPr/>
          <p:nvPr/>
        </p:nvSpPr>
        <p:spPr>
          <a:xfrm>
            <a:off x="5063064" y="480482"/>
            <a:ext cx="180000" cy="180000"/>
          </a:xfrm>
          <a:prstGeom prst="star5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1" name="Image 3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5461" y="1520568"/>
            <a:ext cx="538929" cy="711164"/>
          </a:xfrm>
          <a:prstGeom prst="rect">
            <a:avLst/>
          </a:prstGeom>
        </p:spPr>
      </p:pic>
      <p:pic>
        <p:nvPicPr>
          <p:cNvPr id="38" name="Image 37" descr="C:\Users\Catherine\Documents\CP\7 Lecture Pilotis\Gestes BM Pilotis\j.PN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4522" y="370412"/>
            <a:ext cx="488946" cy="5535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 1"/>
          <p:cNvPicPr>
            <a:picLocks noChangeAspect="1"/>
          </p:cNvPicPr>
          <p:nvPr/>
        </p:nvPicPr>
        <p:blipFill rotWithShape="1">
          <a:blip r:embed="rId5"/>
          <a:srcRect l="21706"/>
          <a:stretch/>
        </p:blipFill>
        <p:spPr>
          <a:xfrm rot="5400000">
            <a:off x="1094757" y="1484567"/>
            <a:ext cx="473705" cy="783166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93357" y="1553908"/>
            <a:ext cx="819369" cy="644484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84385" y="1472639"/>
            <a:ext cx="623465" cy="807023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379509" y="1523420"/>
            <a:ext cx="545003" cy="705461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9"/>
          <a:srcRect t="15154" b="15718"/>
          <a:stretch/>
        </p:blipFill>
        <p:spPr>
          <a:xfrm>
            <a:off x="183473" y="1590554"/>
            <a:ext cx="584895" cy="571193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16200000">
            <a:off x="5217060" y="1462335"/>
            <a:ext cx="585851" cy="827630"/>
          </a:xfrm>
          <a:prstGeom prst="rect">
            <a:avLst/>
          </a:prstGeom>
        </p:spPr>
      </p:pic>
      <p:graphicFrame>
        <p:nvGraphicFramePr>
          <p:cNvPr id="45" name="Tableau 4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25799761"/>
              </p:ext>
            </p:extLst>
          </p:nvPr>
        </p:nvGraphicFramePr>
        <p:xfrm>
          <a:off x="93133" y="2749115"/>
          <a:ext cx="6612126" cy="128481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04042"/>
                <a:gridCol w="2204042"/>
                <a:gridCol w="2204042"/>
              </a:tblGrid>
              <a:tr h="642408">
                <a:tc>
                  <a:txBody>
                    <a:bodyPr/>
                    <a:lstStyle/>
                    <a:p>
                      <a:pPr algn="r"/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anchor="ctr"/>
                </a:tc>
              </a:tr>
              <a:tr h="642408">
                <a:tc>
                  <a:txBody>
                    <a:bodyPr/>
                    <a:lstStyle/>
                    <a:p>
                      <a:pPr algn="r"/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grpSp>
        <p:nvGrpSpPr>
          <p:cNvPr id="46" name="Grouper 45"/>
          <p:cNvGrpSpPr/>
          <p:nvPr/>
        </p:nvGrpSpPr>
        <p:grpSpPr>
          <a:xfrm>
            <a:off x="1405466" y="2875956"/>
            <a:ext cx="773724" cy="419100"/>
            <a:chOff x="0" y="0"/>
            <a:chExt cx="1541780" cy="419100"/>
          </a:xfrm>
        </p:grpSpPr>
        <p:cxnSp>
          <p:nvCxnSpPr>
            <p:cNvPr id="47" name="Connecteur droit 46"/>
            <p:cNvCxnSpPr/>
            <p:nvPr/>
          </p:nvCxnSpPr>
          <p:spPr>
            <a:xfrm>
              <a:off x="0" y="411480"/>
              <a:ext cx="1541780" cy="7620"/>
            </a:xfrm>
            <a:prstGeom prst="line">
              <a:avLst/>
            </a:prstGeom>
            <a:ln>
              <a:solidFill>
                <a:schemeClr val="accent4">
                  <a:lumMod val="75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Connecteur droit 56"/>
            <p:cNvCxnSpPr/>
            <p:nvPr/>
          </p:nvCxnSpPr>
          <p:spPr>
            <a:xfrm>
              <a:off x="0" y="0"/>
              <a:ext cx="1541780" cy="7620"/>
            </a:xfrm>
            <a:prstGeom prst="line">
              <a:avLst/>
            </a:prstGeom>
            <a:ln>
              <a:solidFill>
                <a:srgbClr val="604A7B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Connecteur droit 60"/>
            <p:cNvCxnSpPr/>
            <p:nvPr/>
          </p:nvCxnSpPr>
          <p:spPr>
            <a:xfrm>
              <a:off x="0" y="308610"/>
              <a:ext cx="1541780" cy="7620"/>
            </a:xfrm>
            <a:prstGeom prst="line">
              <a:avLst/>
            </a:prstGeom>
            <a:ln w="12700" cmpd="sng"/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Connecteur droit 61"/>
            <p:cNvCxnSpPr/>
            <p:nvPr/>
          </p:nvCxnSpPr>
          <p:spPr>
            <a:xfrm>
              <a:off x="0" y="205740"/>
              <a:ext cx="1541780" cy="7620"/>
            </a:xfrm>
            <a:prstGeom prst="line">
              <a:avLst/>
            </a:prstGeom>
            <a:ln w="12700" cmpd="sng"/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Connecteur droit 62"/>
            <p:cNvCxnSpPr/>
            <p:nvPr/>
          </p:nvCxnSpPr>
          <p:spPr>
            <a:xfrm>
              <a:off x="0" y="102870"/>
              <a:ext cx="1541780" cy="7620"/>
            </a:xfrm>
            <a:prstGeom prst="line">
              <a:avLst/>
            </a:prstGeom>
            <a:ln w="12700" cmpd="sng"/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4" name="Grouper 63"/>
          <p:cNvGrpSpPr/>
          <p:nvPr/>
        </p:nvGrpSpPr>
        <p:grpSpPr>
          <a:xfrm>
            <a:off x="3508456" y="3527466"/>
            <a:ext cx="773724" cy="419100"/>
            <a:chOff x="0" y="0"/>
            <a:chExt cx="1541780" cy="419100"/>
          </a:xfrm>
        </p:grpSpPr>
        <p:cxnSp>
          <p:nvCxnSpPr>
            <p:cNvPr id="65" name="Connecteur droit 64"/>
            <p:cNvCxnSpPr/>
            <p:nvPr/>
          </p:nvCxnSpPr>
          <p:spPr>
            <a:xfrm>
              <a:off x="0" y="411480"/>
              <a:ext cx="1541780" cy="7620"/>
            </a:xfrm>
            <a:prstGeom prst="line">
              <a:avLst/>
            </a:prstGeom>
            <a:ln>
              <a:solidFill>
                <a:schemeClr val="accent4">
                  <a:lumMod val="75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Connecteur droit 65"/>
            <p:cNvCxnSpPr/>
            <p:nvPr/>
          </p:nvCxnSpPr>
          <p:spPr>
            <a:xfrm>
              <a:off x="0" y="0"/>
              <a:ext cx="1541780" cy="7620"/>
            </a:xfrm>
            <a:prstGeom prst="line">
              <a:avLst/>
            </a:prstGeom>
            <a:ln>
              <a:solidFill>
                <a:srgbClr val="604A7B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Connecteur droit 66"/>
            <p:cNvCxnSpPr/>
            <p:nvPr/>
          </p:nvCxnSpPr>
          <p:spPr>
            <a:xfrm>
              <a:off x="0" y="308610"/>
              <a:ext cx="1541780" cy="7620"/>
            </a:xfrm>
            <a:prstGeom prst="line">
              <a:avLst/>
            </a:prstGeom>
            <a:ln w="12700" cmpd="sng"/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Connecteur droit 67"/>
            <p:cNvCxnSpPr/>
            <p:nvPr/>
          </p:nvCxnSpPr>
          <p:spPr>
            <a:xfrm>
              <a:off x="0" y="205740"/>
              <a:ext cx="1541780" cy="7620"/>
            </a:xfrm>
            <a:prstGeom prst="line">
              <a:avLst/>
            </a:prstGeom>
            <a:ln w="12700" cmpd="sng"/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Connecteur droit 68"/>
            <p:cNvCxnSpPr/>
            <p:nvPr/>
          </p:nvCxnSpPr>
          <p:spPr>
            <a:xfrm>
              <a:off x="0" y="102870"/>
              <a:ext cx="1541780" cy="7620"/>
            </a:xfrm>
            <a:prstGeom prst="line">
              <a:avLst/>
            </a:prstGeom>
            <a:ln w="12700" cmpd="sng"/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0" name="Grouper 69"/>
          <p:cNvGrpSpPr/>
          <p:nvPr/>
        </p:nvGrpSpPr>
        <p:grpSpPr>
          <a:xfrm>
            <a:off x="3513666" y="2891196"/>
            <a:ext cx="773724" cy="419100"/>
            <a:chOff x="0" y="0"/>
            <a:chExt cx="1541780" cy="419100"/>
          </a:xfrm>
        </p:grpSpPr>
        <p:cxnSp>
          <p:nvCxnSpPr>
            <p:cNvPr id="71" name="Connecteur droit 70"/>
            <p:cNvCxnSpPr/>
            <p:nvPr/>
          </p:nvCxnSpPr>
          <p:spPr>
            <a:xfrm>
              <a:off x="0" y="411480"/>
              <a:ext cx="1541780" cy="7620"/>
            </a:xfrm>
            <a:prstGeom prst="line">
              <a:avLst/>
            </a:prstGeom>
            <a:ln>
              <a:solidFill>
                <a:schemeClr val="accent4">
                  <a:lumMod val="75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Connecteur droit 71"/>
            <p:cNvCxnSpPr/>
            <p:nvPr/>
          </p:nvCxnSpPr>
          <p:spPr>
            <a:xfrm>
              <a:off x="0" y="0"/>
              <a:ext cx="1541780" cy="7620"/>
            </a:xfrm>
            <a:prstGeom prst="line">
              <a:avLst/>
            </a:prstGeom>
            <a:ln>
              <a:solidFill>
                <a:srgbClr val="604A7B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Connecteur droit 72"/>
            <p:cNvCxnSpPr/>
            <p:nvPr/>
          </p:nvCxnSpPr>
          <p:spPr>
            <a:xfrm>
              <a:off x="0" y="308610"/>
              <a:ext cx="1541780" cy="7620"/>
            </a:xfrm>
            <a:prstGeom prst="line">
              <a:avLst/>
            </a:prstGeom>
            <a:ln w="12700" cmpd="sng"/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Connecteur droit 73"/>
            <p:cNvCxnSpPr/>
            <p:nvPr/>
          </p:nvCxnSpPr>
          <p:spPr>
            <a:xfrm>
              <a:off x="0" y="205740"/>
              <a:ext cx="1541780" cy="7620"/>
            </a:xfrm>
            <a:prstGeom prst="line">
              <a:avLst/>
            </a:prstGeom>
            <a:ln w="12700" cmpd="sng"/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Connecteur droit 74"/>
            <p:cNvCxnSpPr/>
            <p:nvPr/>
          </p:nvCxnSpPr>
          <p:spPr>
            <a:xfrm>
              <a:off x="0" y="102870"/>
              <a:ext cx="1541780" cy="7620"/>
            </a:xfrm>
            <a:prstGeom prst="line">
              <a:avLst/>
            </a:prstGeom>
            <a:ln w="12700" cmpd="sng"/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6" name="Grouper 75"/>
          <p:cNvGrpSpPr/>
          <p:nvPr/>
        </p:nvGrpSpPr>
        <p:grpSpPr>
          <a:xfrm>
            <a:off x="5851641" y="3535086"/>
            <a:ext cx="773724" cy="419100"/>
            <a:chOff x="0" y="0"/>
            <a:chExt cx="1541780" cy="419100"/>
          </a:xfrm>
        </p:grpSpPr>
        <p:cxnSp>
          <p:nvCxnSpPr>
            <p:cNvPr id="77" name="Connecteur droit 76"/>
            <p:cNvCxnSpPr/>
            <p:nvPr/>
          </p:nvCxnSpPr>
          <p:spPr>
            <a:xfrm>
              <a:off x="0" y="411480"/>
              <a:ext cx="1541780" cy="7620"/>
            </a:xfrm>
            <a:prstGeom prst="line">
              <a:avLst/>
            </a:prstGeom>
            <a:ln>
              <a:solidFill>
                <a:schemeClr val="accent4">
                  <a:lumMod val="75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Connecteur droit 77"/>
            <p:cNvCxnSpPr/>
            <p:nvPr/>
          </p:nvCxnSpPr>
          <p:spPr>
            <a:xfrm>
              <a:off x="0" y="0"/>
              <a:ext cx="1541780" cy="7620"/>
            </a:xfrm>
            <a:prstGeom prst="line">
              <a:avLst/>
            </a:prstGeom>
            <a:ln>
              <a:solidFill>
                <a:srgbClr val="604A7B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Connecteur droit 78"/>
            <p:cNvCxnSpPr/>
            <p:nvPr/>
          </p:nvCxnSpPr>
          <p:spPr>
            <a:xfrm>
              <a:off x="0" y="308610"/>
              <a:ext cx="1541780" cy="7620"/>
            </a:xfrm>
            <a:prstGeom prst="line">
              <a:avLst/>
            </a:prstGeom>
            <a:ln w="12700" cmpd="sng"/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Connecteur droit 79"/>
            <p:cNvCxnSpPr/>
            <p:nvPr/>
          </p:nvCxnSpPr>
          <p:spPr>
            <a:xfrm>
              <a:off x="0" y="205740"/>
              <a:ext cx="1541780" cy="7620"/>
            </a:xfrm>
            <a:prstGeom prst="line">
              <a:avLst/>
            </a:prstGeom>
            <a:ln w="12700" cmpd="sng"/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Connecteur droit 80"/>
            <p:cNvCxnSpPr/>
            <p:nvPr/>
          </p:nvCxnSpPr>
          <p:spPr>
            <a:xfrm>
              <a:off x="0" y="102870"/>
              <a:ext cx="1541780" cy="7620"/>
            </a:xfrm>
            <a:prstGeom prst="line">
              <a:avLst/>
            </a:prstGeom>
            <a:ln w="12700" cmpd="sng"/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2" name="Grouper 81"/>
          <p:cNvGrpSpPr/>
          <p:nvPr/>
        </p:nvGrpSpPr>
        <p:grpSpPr>
          <a:xfrm>
            <a:off x="5848386" y="2883576"/>
            <a:ext cx="773724" cy="419100"/>
            <a:chOff x="0" y="0"/>
            <a:chExt cx="1541780" cy="419100"/>
          </a:xfrm>
        </p:grpSpPr>
        <p:cxnSp>
          <p:nvCxnSpPr>
            <p:cNvPr id="83" name="Connecteur droit 82"/>
            <p:cNvCxnSpPr/>
            <p:nvPr/>
          </p:nvCxnSpPr>
          <p:spPr>
            <a:xfrm>
              <a:off x="0" y="411480"/>
              <a:ext cx="1541780" cy="7620"/>
            </a:xfrm>
            <a:prstGeom prst="line">
              <a:avLst/>
            </a:prstGeom>
            <a:ln>
              <a:solidFill>
                <a:schemeClr val="accent4">
                  <a:lumMod val="75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Connecteur droit 83"/>
            <p:cNvCxnSpPr/>
            <p:nvPr/>
          </p:nvCxnSpPr>
          <p:spPr>
            <a:xfrm>
              <a:off x="0" y="0"/>
              <a:ext cx="1541780" cy="7620"/>
            </a:xfrm>
            <a:prstGeom prst="line">
              <a:avLst/>
            </a:prstGeom>
            <a:ln>
              <a:solidFill>
                <a:srgbClr val="604A7B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Connecteur droit 84"/>
            <p:cNvCxnSpPr/>
            <p:nvPr/>
          </p:nvCxnSpPr>
          <p:spPr>
            <a:xfrm>
              <a:off x="0" y="308610"/>
              <a:ext cx="1541780" cy="7620"/>
            </a:xfrm>
            <a:prstGeom prst="line">
              <a:avLst/>
            </a:prstGeom>
            <a:ln w="12700" cmpd="sng"/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Connecteur droit 85"/>
            <p:cNvCxnSpPr/>
            <p:nvPr/>
          </p:nvCxnSpPr>
          <p:spPr>
            <a:xfrm>
              <a:off x="0" y="205740"/>
              <a:ext cx="1541780" cy="7620"/>
            </a:xfrm>
            <a:prstGeom prst="line">
              <a:avLst/>
            </a:prstGeom>
            <a:ln w="12700" cmpd="sng"/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Connecteur droit 86"/>
            <p:cNvCxnSpPr/>
            <p:nvPr/>
          </p:nvCxnSpPr>
          <p:spPr>
            <a:xfrm>
              <a:off x="0" y="102870"/>
              <a:ext cx="1541780" cy="7620"/>
            </a:xfrm>
            <a:prstGeom prst="line">
              <a:avLst/>
            </a:prstGeom>
            <a:ln w="12700" cmpd="sng"/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8" name="Grouper 87"/>
          <p:cNvGrpSpPr/>
          <p:nvPr/>
        </p:nvGrpSpPr>
        <p:grpSpPr>
          <a:xfrm>
            <a:off x="1405466" y="3527466"/>
            <a:ext cx="773724" cy="419100"/>
            <a:chOff x="0" y="0"/>
            <a:chExt cx="1541780" cy="419100"/>
          </a:xfrm>
        </p:grpSpPr>
        <p:cxnSp>
          <p:nvCxnSpPr>
            <p:cNvPr id="89" name="Connecteur droit 88"/>
            <p:cNvCxnSpPr/>
            <p:nvPr/>
          </p:nvCxnSpPr>
          <p:spPr>
            <a:xfrm>
              <a:off x="0" y="411480"/>
              <a:ext cx="1541780" cy="7620"/>
            </a:xfrm>
            <a:prstGeom prst="line">
              <a:avLst/>
            </a:prstGeom>
            <a:ln>
              <a:solidFill>
                <a:schemeClr val="accent4">
                  <a:lumMod val="75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Connecteur droit 89"/>
            <p:cNvCxnSpPr/>
            <p:nvPr/>
          </p:nvCxnSpPr>
          <p:spPr>
            <a:xfrm>
              <a:off x="0" y="0"/>
              <a:ext cx="1541780" cy="7620"/>
            </a:xfrm>
            <a:prstGeom prst="line">
              <a:avLst/>
            </a:prstGeom>
            <a:ln>
              <a:solidFill>
                <a:srgbClr val="604A7B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Connecteur droit 90"/>
            <p:cNvCxnSpPr/>
            <p:nvPr/>
          </p:nvCxnSpPr>
          <p:spPr>
            <a:xfrm>
              <a:off x="0" y="308610"/>
              <a:ext cx="1541780" cy="7620"/>
            </a:xfrm>
            <a:prstGeom prst="line">
              <a:avLst/>
            </a:prstGeom>
            <a:ln w="12700" cmpd="sng"/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Connecteur droit 91"/>
            <p:cNvCxnSpPr/>
            <p:nvPr/>
          </p:nvCxnSpPr>
          <p:spPr>
            <a:xfrm>
              <a:off x="0" y="205740"/>
              <a:ext cx="1541780" cy="7620"/>
            </a:xfrm>
            <a:prstGeom prst="line">
              <a:avLst/>
            </a:prstGeom>
            <a:ln w="12700" cmpd="sng"/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Connecteur droit 92"/>
            <p:cNvCxnSpPr/>
            <p:nvPr/>
          </p:nvCxnSpPr>
          <p:spPr>
            <a:xfrm>
              <a:off x="0" y="102870"/>
              <a:ext cx="1541780" cy="7620"/>
            </a:xfrm>
            <a:prstGeom prst="line">
              <a:avLst/>
            </a:prstGeom>
            <a:ln w="12700" cmpd="sng"/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4" name="ZoneTexte 93"/>
          <p:cNvSpPr txBox="1"/>
          <p:nvPr/>
        </p:nvSpPr>
        <p:spPr>
          <a:xfrm>
            <a:off x="217341" y="1998900"/>
            <a:ext cx="645091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 smtClean="0">
                <a:latin typeface="Comic Sans MS"/>
                <a:cs typeface="Comic Sans MS"/>
              </a:rPr>
              <a:t>2. </a:t>
            </a:r>
            <a:r>
              <a:rPr lang="fr-FR" sz="4000" dirty="0" smtClean="0">
                <a:latin typeface="Picto Moustache"/>
                <a:cs typeface="Picto Moustache"/>
              </a:rPr>
              <a:t>p</a:t>
            </a:r>
            <a:r>
              <a:rPr lang="fr-FR" dirty="0" smtClean="0">
                <a:latin typeface="Picto Moustache"/>
                <a:cs typeface="Picto Moustache"/>
              </a:rPr>
              <a:t> </a:t>
            </a:r>
            <a:r>
              <a:rPr lang="fr-FR" sz="1400" b="1" dirty="0" smtClean="0">
                <a:latin typeface="Comic Sans MS"/>
                <a:cs typeface="Comic Sans MS"/>
              </a:rPr>
              <a:t>Ecris </a:t>
            </a:r>
            <a:r>
              <a:rPr lang="fr-FR" sz="1400" dirty="0" smtClean="0">
                <a:latin typeface="Cursivestandard"/>
                <a:cs typeface="Cursivestandard"/>
              </a:rPr>
              <a:t>²la ²syllabe ²que ²tu ²entend$ :  </a:t>
            </a:r>
            <a:r>
              <a:rPr lang="fr-FR" dirty="0" smtClean="0">
                <a:latin typeface="Cursivestandard"/>
                <a:cs typeface="Cursivestandard"/>
              </a:rPr>
              <a:t>²gi   ²ge   ²jou   ²ju     </a:t>
            </a:r>
            <a:endParaRPr lang="fr-FR" b="1" dirty="0">
              <a:latin typeface="Comic Sans MS"/>
              <a:cs typeface="Comic Sans MS"/>
            </a:endParaRPr>
          </a:p>
        </p:txBody>
      </p:sp>
      <p:pic>
        <p:nvPicPr>
          <p:cNvPr id="14" name="Image 13"/>
          <p:cNvPicPr>
            <a:picLocks noChangeAspect="1"/>
          </p:cNvPicPr>
          <p:nvPr/>
        </p:nvPicPr>
        <p:blipFill rotWithShape="1">
          <a:blip r:embed="rId11"/>
          <a:srcRect b="11463"/>
          <a:stretch/>
        </p:blipFill>
        <p:spPr>
          <a:xfrm>
            <a:off x="2557097" y="2773540"/>
            <a:ext cx="482090" cy="587725"/>
          </a:xfrm>
          <a:prstGeom prst="rect">
            <a:avLst/>
          </a:prstGeom>
        </p:spPr>
      </p:pic>
      <p:pic>
        <p:nvPicPr>
          <p:cNvPr id="19" name="Image 18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22809" y="3409235"/>
            <a:ext cx="515391" cy="604795"/>
          </a:xfrm>
          <a:prstGeom prst="rect">
            <a:avLst/>
          </a:prstGeom>
        </p:spPr>
      </p:pic>
      <p:pic>
        <p:nvPicPr>
          <p:cNvPr id="22" name="Image 21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482157" y="3434637"/>
            <a:ext cx="752898" cy="573040"/>
          </a:xfrm>
          <a:prstGeom prst="rect">
            <a:avLst/>
          </a:prstGeom>
        </p:spPr>
      </p:pic>
      <p:pic>
        <p:nvPicPr>
          <p:cNvPr id="23" name="Image 22"/>
          <p:cNvPicPr>
            <a:picLocks noChangeAspect="1"/>
          </p:cNvPicPr>
          <p:nvPr/>
        </p:nvPicPr>
        <p:blipFill rotWithShape="1">
          <a:blip r:embed="rId14"/>
          <a:srcRect t="14770" b="20038"/>
          <a:stretch/>
        </p:blipFill>
        <p:spPr>
          <a:xfrm>
            <a:off x="305827" y="2811078"/>
            <a:ext cx="641386" cy="541235"/>
          </a:xfrm>
          <a:prstGeom prst="rect">
            <a:avLst/>
          </a:prstGeom>
        </p:spPr>
      </p:pic>
      <p:pic>
        <p:nvPicPr>
          <p:cNvPr id="25" name="Image 24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869211" y="3417702"/>
            <a:ext cx="403115" cy="592688"/>
          </a:xfrm>
          <a:prstGeom prst="rect">
            <a:avLst/>
          </a:prstGeom>
        </p:spPr>
      </p:pic>
      <p:pic>
        <p:nvPicPr>
          <p:cNvPr id="29" name="Image 28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 rot="5400000">
            <a:off x="4676845" y="2715941"/>
            <a:ext cx="567889" cy="700021"/>
          </a:xfrm>
          <a:prstGeom prst="rect">
            <a:avLst/>
          </a:prstGeom>
        </p:spPr>
      </p:pic>
      <p:sp>
        <p:nvSpPr>
          <p:cNvPr id="95" name="ZoneTexte 94"/>
          <p:cNvSpPr txBox="1"/>
          <p:nvPr/>
        </p:nvSpPr>
        <p:spPr>
          <a:xfrm>
            <a:off x="217341" y="3906925"/>
            <a:ext cx="645091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 smtClean="0">
                <a:latin typeface="Comic Sans MS"/>
                <a:cs typeface="Comic Sans MS"/>
              </a:rPr>
              <a:t>3. </a:t>
            </a:r>
            <a:r>
              <a:rPr lang="fr-FR" sz="4000" dirty="0" smtClean="0">
                <a:latin typeface="Picto Moustache"/>
                <a:cs typeface="Picto Moustache"/>
              </a:rPr>
              <a:t>j</a:t>
            </a:r>
            <a:r>
              <a:rPr lang="fr-FR" sz="1400" dirty="0" smtClean="0">
                <a:latin typeface="Picto Moustache"/>
                <a:cs typeface="Picto Moustache"/>
              </a:rPr>
              <a:t> </a:t>
            </a:r>
            <a:r>
              <a:rPr lang="fr-FR" sz="1400" b="1" dirty="0" smtClean="0">
                <a:latin typeface="Comic Sans MS"/>
                <a:cs typeface="Comic Sans MS"/>
              </a:rPr>
              <a:t>Colorie </a:t>
            </a:r>
            <a:r>
              <a:rPr lang="fr-FR" sz="1400" dirty="0" smtClean="0">
                <a:latin typeface="Cursivestandard"/>
                <a:cs typeface="Cursivestandard"/>
              </a:rPr>
              <a:t>²en ²rouge ²le$ ²lettre$ </a:t>
            </a:r>
            <a:r>
              <a:rPr lang="fr-FR" sz="1400" b="1" i="1" dirty="0">
                <a:solidFill>
                  <a:srgbClr val="7F7F7F"/>
                </a:solidFill>
                <a:latin typeface="Comic Sans MS"/>
                <a:cs typeface="Comic Sans MS"/>
              </a:rPr>
              <a:t>g</a:t>
            </a:r>
            <a:r>
              <a:rPr lang="fr-FR" sz="1400" b="1" dirty="0" smtClean="0">
                <a:latin typeface="Comic Sans MS"/>
                <a:cs typeface="Comic Sans MS"/>
              </a:rPr>
              <a:t> </a:t>
            </a:r>
            <a:r>
              <a:rPr lang="fr-FR" sz="1400" dirty="0" smtClean="0">
                <a:latin typeface="Cursivestandard"/>
                <a:cs typeface="Cursivestandard"/>
              </a:rPr>
              <a:t>²et ²en ²bleu ²le$ ²lettre$ </a:t>
            </a:r>
            <a:r>
              <a:rPr lang="fr-FR" sz="1400" b="1" i="1" dirty="0">
                <a:solidFill>
                  <a:srgbClr val="7F7F7F"/>
                </a:solidFill>
                <a:latin typeface="Comic Sans MS"/>
                <a:cs typeface="Comic Sans MS"/>
              </a:rPr>
              <a:t>j</a:t>
            </a:r>
            <a:r>
              <a:rPr lang="fr-FR" sz="1400" b="1" i="1" dirty="0" smtClean="0">
                <a:solidFill>
                  <a:srgbClr val="7F7F7F"/>
                </a:solidFill>
                <a:latin typeface="Comic Sans MS"/>
                <a:cs typeface="Comic Sans MS"/>
              </a:rPr>
              <a:t> </a:t>
            </a:r>
            <a:r>
              <a:rPr lang="fr-FR" sz="1400" b="1" dirty="0" smtClean="0">
                <a:latin typeface="Comic Sans MS"/>
                <a:cs typeface="Comic Sans MS"/>
              </a:rPr>
              <a:t>: </a:t>
            </a:r>
            <a:endParaRPr lang="fr-FR" b="1" dirty="0">
              <a:latin typeface="Comic Sans MS"/>
              <a:cs typeface="Comic Sans MS"/>
            </a:endParaRPr>
          </a:p>
        </p:txBody>
      </p:sp>
      <p:sp>
        <p:nvSpPr>
          <p:cNvPr id="96" name="ZoneTexte 95"/>
          <p:cNvSpPr txBox="1"/>
          <p:nvPr/>
        </p:nvSpPr>
        <p:spPr>
          <a:xfrm>
            <a:off x="217341" y="5375010"/>
            <a:ext cx="645091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>
                <a:latin typeface="Comic Sans MS"/>
                <a:cs typeface="Comic Sans MS"/>
              </a:rPr>
              <a:t>4</a:t>
            </a:r>
            <a:r>
              <a:rPr lang="fr-FR" sz="1400" b="1" dirty="0" smtClean="0">
                <a:latin typeface="Comic Sans MS"/>
                <a:cs typeface="Comic Sans MS"/>
              </a:rPr>
              <a:t>. </a:t>
            </a:r>
            <a:r>
              <a:rPr lang="fr-FR" sz="4000" dirty="0">
                <a:latin typeface="Picto Moustache"/>
                <a:cs typeface="Picto Moustache"/>
              </a:rPr>
              <a:t>p</a:t>
            </a:r>
            <a:r>
              <a:rPr lang="fr-FR" sz="1400" dirty="0" smtClean="0">
                <a:latin typeface="Picto Moustache"/>
                <a:cs typeface="Picto Moustache"/>
              </a:rPr>
              <a:t> </a:t>
            </a:r>
            <a:r>
              <a:rPr lang="fr-FR" sz="1400" b="1" dirty="0" smtClean="0">
                <a:latin typeface="Comic Sans MS"/>
                <a:cs typeface="Comic Sans MS"/>
              </a:rPr>
              <a:t>Ecris </a:t>
            </a:r>
            <a:r>
              <a:rPr lang="fr-FR" sz="1400" dirty="0" smtClean="0">
                <a:latin typeface="Cursivestandard"/>
                <a:cs typeface="Cursivestandard"/>
              </a:rPr>
              <a:t>²le$ mot$ ²dan$ ²le ²tableau :</a:t>
            </a:r>
          </a:p>
          <a:p>
            <a:pPr algn="ctr"/>
            <a:r>
              <a:rPr lang="fr-FR" sz="1600" dirty="0" smtClean="0">
                <a:latin typeface="Cursivestandard"/>
                <a:cs typeface="Cursivestandard"/>
              </a:rPr>
              <a:t>²la ²jupe, ²joli, ²sage, ²un ²jour, ²jeudi, ²la ²luge</a:t>
            </a:r>
            <a:r>
              <a:rPr lang="fr-FR" sz="1600" dirty="0">
                <a:latin typeface="Cursivestandard"/>
                <a:cs typeface="Cursivestandard"/>
              </a:rPr>
              <a:t>, ²</a:t>
            </a:r>
            <a:r>
              <a:rPr lang="fr-FR" sz="1600" dirty="0" smtClean="0">
                <a:latin typeface="Cursivestandard"/>
                <a:cs typeface="Cursivestandard"/>
              </a:rPr>
              <a:t>le$ nuage$</a:t>
            </a:r>
            <a:endParaRPr lang="fr-FR" sz="2000" dirty="0">
              <a:latin typeface="Comic Sans MS"/>
              <a:cs typeface="Comic Sans MS"/>
            </a:endParaRPr>
          </a:p>
        </p:txBody>
      </p:sp>
      <p:graphicFrame>
        <p:nvGraphicFramePr>
          <p:cNvPr id="97" name="Tableau 9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1403545"/>
              </p:ext>
            </p:extLst>
          </p:nvPr>
        </p:nvGraphicFramePr>
        <p:xfrm>
          <a:off x="93131" y="6421576"/>
          <a:ext cx="6612126" cy="141855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306063"/>
                <a:gridCol w="3306063"/>
              </a:tblGrid>
              <a:tr h="317891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 smtClean="0">
                          <a:latin typeface="Script Ecole 2"/>
                          <a:cs typeface="Script Ecole 2"/>
                        </a:rPr>
                        <a:t>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 smtClean="0">
                          <a:latin typeface="Script Ecole 2"/>
                          <a:cs typeface="Script Ecole 2"/>
                        </a:rPr>
                        <a:t>j</a:t>
                      </a:r>
                    </a:p>
                  </a:txBody>
                  <a:tcPr anchor="ctr"/>
                </a:tc>
              </a:tr>
              <a:tr h="1100666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 smtClean="0">
                          <a:solidFill>
                            <a:srgbClr val="A6A6A6"/>
                          </a:solidFill>
                          <a:latin typeface="Cursivestandard"/>
                          <a:cs typeface="Cursivestandard"/>
                        </a:rPr>
                        <a:t>_____________________________</a:t>
                      </a:r>
                    </a:p>
                    <a:p>
                      <a:pPr marL="0" marR="0" indent="0" algn="ctr" defTabSz="4572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 smtClean="0">
                          <a:solidFill>
                            <a:srgbClr val="A6A6A6"/>
                          </a:solidFill>
                          <a:latin typeface="Cursivestandard"/>
                          <a:cs typeface="Cursivestandard"/>
                        </a:rPr>
                        <a:t>_____________________________</a:t>
                      </a:r>
                    </a:p>
                    <a:p>
                      <a:pPr marL="0" marR="0" indent="0" algn="ctr" defTabSz="4572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 smtClean="0">
                          <a:solidFill>
                            <a:srgbClr val="A6A6A6"/>
                          </a:solidFill>
                          <a:latin typeface="Cursivestandard"/>
                          <a:cs typeface="Cursivestandard"/>
                        </a:rPr>
                        <a:t>_____________________________</a:t>
                      </a:r>
                      <a:endParaRPr lang="fr-FR" sz="1400" dirty="0" smtClean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 smtClean="0">
                          <a:solidFill>
                            <a:srgbClr val="A6A6A6"/>
                          </a:solidFill>
                          <a:latin typeface="Cursivestandard"/>
                          <a:cs typeface="Cursivestandard"/>
                        </a:rPr>
                        <a:t>_____________________________</a:t>
                      </a:r>
                    </a:p>
                    <a:p>
                      <a:pPr marL="0" marR="0" indent="0" algn="ctr" defTabSz="4572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 smtClean="0">
                          <a:solidFill>
                            <a:srgbClr val="A6A6A6"/>
                          </a:solidFill>
                          <a:latin typeface="Cursivestandard"/>
                          <a:cs typeface="Cursivestandard"/>
                        </a:rPr>
                        <a:t>_____________________________</a:t>
                      </a:r>
                    </a:p>
                    <a:p>
                      <a:pPr marL="0" marR="0" indent="0" algn="ctr" defTabSz="4572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 smtClean="0">
                          <a:solidFill>
                            <a:srgbClr val="A6A6A6"/>
                          </a:solidFill>
                          <a:latin typeface="Cursivestandard"/>
                          <a:cs typeface="Cursivestandard"/>
                        </a:rPr>
                        <a:t>_____________________________</a:t>
                      </a: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100" name="ZoneTexte 99"/>
          <p:cNvSpPr txBox="1"/>
          <p:nvPr/>
        </p:nvSpPr>
        <p:spPr>
          <a:xfrm>
            <a:off x="305827" y="7720990"/>
            <a:ext cx="645091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>
                <a:latin typeface="Comic Sans MS"/>
                <a:cs typeface="Comic Sans MS"/>
              </a:rPr>
              <a:t>5</a:t>
            </a:r>
            <a:r>
              <a:rPr lang="fr-FR" sz="1400" b="1" dirty="0" smtClean="0">
                <a:latin typeface="Comic Sans MS"/>
                <a:cs typeface="Comic Sans MS"/>
              </a:rPr>
              <a:t>. </a:t>
            </a:r>
            <a:r>
              <a:rPr lang="fr-FR" sz="4000" dirty="0">
                <a:latin typeface="Picto Moustache"/>
                <a:cs typeface="Picto Moustache"/>
              </a:rPr>
              <a:t>h</a:t>
            </a:r>
            <a:r>
              <a:rPr lang="fr-FR" sz="1400" dirty="0" smtClean="0">
                <a:latin typeface="Picto Moustache"/>
                <a:cs typeface="Picto Moustache"/>
              </a:rPr>
              <a:t> </a:t>
            </a:r>
            <a:r>
              <a:rPr lang="fr-FR" sz="1400" b="1" dirty="0">
                <a:latin typeface="Comic Sans MS"/>
                <a:cs typeface="Comic Sans MS"/>
              </a:rPr>
              <a:t>E</a:t>
            </a:r>
            <a:r>
              <a:rPr lang="fr-FR" sz="1400" b="1" dirty="0" smtClean="0">
                <a:latin typeface="Comic Sans MS"/>
                <a:cs typeface="Comic Sans MS"/>
              </a:rPr>
              <a:t>ntoure </a:t>
            </a:r>
            <a:r>
              <a:rPr lang="fr-FR" sz="1400" dirty="0" smtClean="0">
                <a:latin typeface="Cursivestandard"/>
                <a:cs typeface="Cursivestandard"/>
              </a:rPr>
              <a:t>²les ²lettres ²que ²tu </a:t>
            </a:r>
            <a:r>
              <a:rPr lang="fr-FR" sz="1400" dirty="0">
                <a:latin typeface="Cursivestandard"/>
                <a:cs typeface="Cursivestandard"/>
              </a:rPr>
              <a:t>²</a:t>
            </a:r>
            <a:r>
              <a:rPr lang="fr-FR" sz="1400" dirty="0" smtClean="0">
                <a:latin typeface="Cursivestandard"/>
                <a:cs typeface="Cursivestandard"/>
              </a:rPr>
              <a:t>entend$ :</a:t>
            </a:r>
            <a:endParaRPr lang="fr-FR" b="1" dirty="0">
              <a:latin typeface="Comic Sans MS"/>
              <a:cs typeface="Comic Sans MS"/>
            </a:endParaRPr>
          </a:p>
        </p:txBody>
      </p:sp>
      <p:graphicFrame>
        <p:nvGraphicFramePr>
          <p:cNvPr id="101" name="Tableau 10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1852391"/>
              </p:ext>
            </p:extLst>
          </p:nvPr>
        </p:nvGraphicFramePr>
        <p:xfrm>
          <a:off x="93129" y="8428876"/>
          <a:ext cx="1015812" cy="123838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07906"/>
                <a:gridCol w="507906"/>
              </a:tblGrid>
              <a:tr h="867541">
                <a:tc gridSpan="2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j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>
                          <a:latin typeface="Script Ecole 2"/>
                          <a:cs typeface="Script Ecole 2"/>
                        </a:rPr>
                        <a:t>ch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graphicFrame>
        <p:nvGraphicFramePr>
          <p:cNvPr id="102" name="Tableau 10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6914673"/>
              </p:ext>
            </p:extLst>
          </p:nvPr>
        </p:nvGraphicFramePr>
        <p:xfrm>
          <a:off x="1213807" y="8428876"/>
          <a:ext cx="1015812" cy="123838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07906"/>
                <a:gridCol w="507906"/>
              </a:tblGrid>
              <a:tr h="867541">
                <a:tc gridSpan="2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j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>
                          <a:latin typeface="Script Ecole 2"/>
                          <a:cs typeface="Script Ecole 2"/>
                        </a:rPr>
                        <a:t>ch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graphicFrame>
        <p:nvGraphicFramePr>
          <p:cNvPr id="103" name="Tableau 10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1243291"/>
              </p:ext>
            </p:extLst>
          </p:nvPr>
        </p:nvGraphicFramePr>
        <p:xfrm>
          <a:off x="2334485" y="8428876"/>
          <a:ext cx="1015812" cy="123838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07906"/>
                <a:gridCol w="507906"/>
              </a:tblGrid>
              <a:tr h="867541">
                <a:tc gridSpan="2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j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>
                          <a:latin typeface="Script Ecole 2"/>
                          <a:cs typeface="Script Ecole 2"/>
                        </a:rPr>
                        <a:t>ch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graphicFrame>
        <p:nvGraphicFramePr>
          <p:cNvPr id="104" name="Tableau 10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08504202"/>
              </p:ext>
            </p:extLst>
          </p:nvPr>
        </p:nvGraphicFramePr>
        <p:xfrm>
          <a:off x="3455163" y="8428876"/>
          <a:ext cx="1015812" cy="123838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07906"/>
                <a:gridCol w="507906"/>
              </a:tblGrid>
              <a:tr h="867541">
                <a:tc gridSpan="2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j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>
                          <a:latin typeface="Script Ecole 2"/>
                          <a:cs typeface="Script Ecole 2"/>
                        </a:rPr>
                        <a:t>ch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graphicFrame>
        <p:nvGraphicFramePr>
          <p:cNvPr id="105" name="Tableau 10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40342119"/>
              </p:ext>
            </p:extLst>
          </p:nvPr>
        </p:nvGraphicFramePr>
        <p:xfrm>
          <a:off x="4575841" y="8428876"/>
          <a:ext cx="1015812" cy="123838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07906"/>
                <a:gridCol w="507906"/>
              </a:tblGrid>
              <a:tr h="867541">
                <a:tc gridSpan="2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j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>
                          <a:latin typeface="Script Ecole 2"/>
                          <a:cs typeface="Script Ecole 2"/>
                        </a:rPr>
                        <a:t>ch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graphicFrame>
        <p:nvGraphicFramePr>
          <p:cNvPr id="106" name="Tableau 10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1092093"/>
              </p:ext>
            </p:extLst>
          </p:nvPr>
        </p:nvGraphicFramePr>
        <p:xfrm>
          <a:off x="5696517" y="8428876"/>
          <a:ext cx="1015812" cy="123838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07906"/>
                <a:gridCol w="507906"/>
              </a:tblGrid>
              <a:tr h="867541">
                <a:tc gridSpan="2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j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>
                          <a:latin typeface="Script Ecole 2"/>
                          <a:cs typeface="Script Ecole 2"/>
                        </a:rPr>
                        <a:t>ch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pic>
        <p:nvPicPr>
          <p:cNvPr id="36" name="Image 35"/>
          <p:cNvPicPr>
            <a:picLocks noChangeAspect="1"/>
          </p:cNvPicPr>
          <p:nvPr/>
        </p:nvPicPr>
        <p:blipFill>
          <a:blip r:embed="rId17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35323" y="8552495"/>
            <a:ext cx="711889" cy="657408"/>
          </a:xfrm>
          <a:prstGeom prst="rect">
            <a:avLst/>
          </a:prstGeom>
        </p:spPr>
      </p:pic>
      <p:pic>
        <p:nvPicPr>
          <p:cNvPr id="37" name="Image 36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1324687" y="8680736"/>
            <a:ext cx="764038" cy="529167"/>
          </a:xfrm>
          <a:prstGeom prst="rect">
            <a:avLst/>
          </a:prstGeom>
        </p:spPr>
      </p:pic>
      <p:pic>
        <p:nvPicPr>
          <p:cNvPr id="41" name="Image 40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2492108" y="8487021"/>
            <a:ext cx="719669" cy="722882"/>
          </a:xfrm>
          <a:prstGeom prst="rect">
            <a:avLst/>
          </a:prstGeom>
        </p:spPr>
      </p:pic>
      <p:pic>
        <p:nvPicPr>
          <p:cNvPr id="42" name="Image 41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3618178" y="8487021"/>
            <a:ext cx="694613" cy="779801"/>
          </a:xfrm>
          <a:prstGeom prst="rect">
            <a:avLst/>
          </a:prstGeom>
        </p:spPr>
      </p:pic>
      <p:pic>
        <p:nvPicPr>
          <p:cNvPr id="43" name="Image 42"/>
          <p:cNvPicPr>
            <a:picLocks noChangeAspect="1"/>
          </p:cNvPicPr>
          <p:nvPr/>
        </p:nvPicPr>
        <p:blipFill>
          <a:blip r:embed="rId22"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sharpenSoften amount="50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824377" y="8470087"/>
            <a:ext cx="593409" cy="779801"/>
          </a:xfrm>
          <a:prstGeom prst="rect">
            <a:avLst/>
          </a:prstGeom>
        </p:spPr>
      </p:pic>
      <p:pic>
        <p:nvPicPr>
          <p:cNvPr id="44" name="Image 43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5817542" y="8633971"/>
            <a:ext cx="787634" cy="572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2906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Tableau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223089"/>
              </p:ext>
            </p:extLst>
          </p:nvPr>
        </p:nvGraphicFramePr>
        <p:xfrm>
          <a:off x="2634367" y="288990"/>
          <a:ext cx="2381860" cy="694367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tableStyleId>{5940675A-B579-460E-94D1-54222C63F5DA}</a:tableStyleId>
              </a:tblPr>
              <a:tblGrid>
                <a:gridCol w="597819"/>
                <a:gridCol w="1784041"/>
              </a:tblGrid>
              <a:tr h="586311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endParaRPr lang="fr-FR" sz="2000" dirty="0"/>
                    </a:p>
                  </a:txBody>
                  <a:tcPr marL="63305" marR="63305" marT="66040" marB="66040">
                    <a:lnL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b="1" baseline="0" dirty="0" smtClean="0">
                          <a:solidFill>
                            <a:srgbClr val="0000FF"/>
                          </a:solidFill>
                          <a:latin typeface="Script Ecole 2"/>
                          <a:cs typeface="Script Ecole 2"/>
                        </a:rPr>
                        <a:t>J  j</a:t>
                      </a:r>
                      <a:r>
                        <a:rPr lang="fr-FR" sz="2400" b="1" dirty="0" smtClean="0">
                          <a:solidFill>
                            <a:srgbClr val="0000FF"/>
                          </a:solidFill>
                        </a:rPr>
                        <a:t>   </a:t>
                      </a:r>
                      <a:r>
                        <a:rPr lang="fr-FR" sz="2400" b="1" dirty="0" smtClean="0">
                          <a:solidFill>
                            <a:srgbClr val="0000FF"/>
                          </a:solidFill>
                          <a:latin typeface="Cursivestandard"/>
                          <a:cs typeface="Cursivestandard"/>
                        </a:rPr>
                        <a:t>J  ²j</a:t>
                      </a:r>
                    </a:p>
                    <a:p>
                      <a:pPr marL="0" marR="0" indent="0" algn="ctr" defTabSz="4572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b="1" baseline="0" dirty="0" smtClean="0">
                          <a:solidFill>
                            <a:srgbClr val="0000FF"/>
                          </a:solidFill>
                          <a:latin typeface="Script Ecole 2"/>
                          <a:cs typeface="Script Ecole 2"/>
                        </a:rPr>
                        <a:t>G  g</a:t>
                      </a:r>
                      <a:r>
                        <a:rPr lang="fr-FR" sz="2400" b="1" dirty="0" smtClean="0">
                          <a:solidFill>
                            <a:srgbClr val="0000FF"/>
                          </a:solidFill>
                        </a:rPr>
                        <a:t>   </a:t>
                      </a:r>
                      <a:r>
                        <a:rPr lang="fr-FR" sz="2400" b="1" dirty="0" smtClean="0">
                          <a:solidFill>
                            <a:srgbClr val="0000FF"/>
                          </a:solidFill>
                          <a:latin typeface="Cursivestandard"/>
                          <a:cs typeface="Cursivestandard"/>
                        </a:rPr>
                        <a:t>G ²g</a:t>
                      </a:r>
                      <a:endParaRPr lang="fr-FR" sz="2400" b="1" dirty="0" smtClean="0">
                        <a:solidFill>
                          <a:srgbClr val="0000FF"/>
                        </a:solidFill>
                      </a:endParaRPr>
                    </a:p>
                  </a:txBody>
                  <a:tcPr marL="72000" marR="63305" marT="18000" marB="18000" anchor="ctr">
                    <a:lnL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1" name="Rectangle à coins arrondis 92"/>
          <p:cNvSpPr>
            <a:spLocks noChangeArrowheads="1"/>
          </p:cNvSpPr>
          <p:nvPr/>
        </p:nvSpPr>
        <p:spPr bwMode="auto">
          <a:xfrm>
            <a:off x="217340" y="281448"/>
            <a:ext cx="2365375" cy="566342"/>
          </a:xfrm>
          <a:prstGeom prst="roundRect">
            <a:avLst>
              <a:gd name="adj" fmla="val 16667"/>
            </a:avLst>
          </a:prstGeom>
          <a:solidFill>
            <a:srgbClr val="BFBFBF"/>
          </a:solidFill>
          <a:ln w="12700">
            <a:solidFill>
              <a:srgbClr val="000000"/>
            </a:solidFill>
            <a:prstDash val="dash"/>
            <a:round/>
            <a:headEnd/>
            <a:tailEnd/>
          </a:ln>
          <a:effectLst>
            <a:outerShdw blurRad="50800" dist="38100" dir="2700000" algn="tl" rotWithShape="0">
              <a:srgbClr val="000000">
                <a:alpha val="39999"/>
              </a:srgbClr>
            </a:outerShdw>
          </a:effectLst>
        </p:spPr>
        <p:txBody>
          <a:bodyPr vert="horz" wrap="square" lIns="91440" tIns="0" rIns="91440" bIns="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mic Sans MS" charset="0"/>
                <a:ea typeface="ÇlÇr ñæí©" charset="0"/>
              </a:rPr>
              <a:t>Prénom </a:t>
            </a: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mic Sans MS" charset="0"/>
                <a:ea typeface="ÇlÇr ñæí©" charset="0"/>
              </a:rPr>
              <a:t>:</a:t>
            </a:r>
            <a:endParaRPr kumimoji="0" lang="fr-FR" sz="10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Comic Sans MS" charset="0"/>
              <a:ea typeface="ÇlÇr ñæí©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mic Sans MS" charset="0"/>
                <a:ea typeface="ÇlÇr ñæí©" charset="0"/>
              </a:rPr>
              <a:t>Date : </a:t>
            </a:r>
            <a:endParaRPr kumimoji="0" lang="fr-FR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2" name="Carré corné 93"/>
          <p:cNvSpPr>
            <a:spLocks noChangeArrowheads="1"/>
          </p:cNvSpPr>
          <p:nvPr/>
        </p:nvSpPr>
        <p:spPr bwMode="auto">
          <a:xfrm rot="314074">
            <a:off x="5357509" y="352187"/>
            <a:ext cx="1292225" cy="465137"/>
          </a:xfrm>
          <a:prstGeom prst="foldedCorner">
            <a:avLst>
              <a:gd name="adj" fmla="val 16667"/>
            </a:avLst>
          </a:prstGeom>
          <a:gradFill rotWithShape="1">
            <a:gsLst>
              <a:gs pos="0">
                <a:srgbClr val="BFBFBF"/>
              </a:gs>
              <a:gs pos="100000">
                <a:srgbClr val="FFFFFF"/>
              </a:gs>
            </a:gsLst>
            <a:path path="rect">
              <a:fillToRect l="50000" t="50000" r="50000" b="50000"/>
            </a:path>
          </a:gradFill>
          <a:ln w="9525">
            <a:solidFill>
              <a:srgbClr val="000000"/>
            </a:solidFill>
            <a:round/>
            <a:headEnd/>
            <a:tailEnd/>
          </a:ln>
          <a:effectLst>
            <a:outerShdw blurRad="76200" sy="23000" kx="-1199993" algn="bl" rotWithShape="0">
              <a:srgbClr val="000000">
                <a:alpha val="20000"/>
              </a:srgb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mic Sans MS" charset="0"/>
                <a:ea typeface="ÇlÇr ñæí©" charset="0"/>
              </a:rPr>
              <a:t>Phonologie</a:t>
            </a:r>
            <a:endParaRPr kumimoji="0" lang="fr-FR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217341" y="794891"/>
            <a:ext cx="645091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 smtClean="0">
                <a:latin typeface="Comic Sans MS"/>
                <a:cs typeface="Comic Sans MS"/>
              </a:rPr>
              <a:t>1. </a:t>
            </a:r>
            <a:r>
              <a:rPr lang="fr-FR" sz="4000" dirty="0" smtClean="0">
                <a:latin typeface="Picto Moustache"/>
                <a:cs typeface="Picto Moustache"/>
              </a:rPr>
              <a:t>j</a:t>
            </a:r>
            <a:r>
              <a:rPr lang="fr-FR" dirty="0" smtClean="0">
                <a:latin typeface="Picto Moustache"/>
                <a:cs typeface="Picto Moustache"/>
              </a:rPr>
              <a:t> </a:t>
            </a:r>
            <a:r>
              <a:rPr lang="fr-FR" sz="1400" b="1" dirty="0" smtClean="0">
                <a:latin typeface="Comic Sans MS"/>
                <a:cs typeface="Comic Sans MS"/>
              </a:rPr>
              <a:t>Colorie </a:t>
            </a:r>
            <a:r>
              <a:rPr lang="fr-FR" sz="1400" dirty="0" smtClean="0">
                <a:latin typeface="Cursivestandard"/>
                <a:cs typeface="Cursivestandard"/>
              </a:rPr>
              <a:t>²le$ ²image$ ²si ²tu ²entend$ ²le ²son </a:t>
            </a:r>
            <a:r>
              <a:rPr lang="fr-FR" sz="1400" b="1" dirty="0" smtClean="0">
                <a:latin typeface="Comic Sans MS"/>
                <a:cs typeface="Comic Sans MS"/>
              </a:rPr>
              <a:t>[</a:t>
            </a:r>
            <a:r>
              <a:rPr lang="fr-FR" sz="1400" dirty="0" err="1">
                <a:cs typeface="Cursivestandard"/>
              </a:rPr>
              <a:t>Ʒ</a:t>
            </a:r>
            <a:r>
              <a:rPr lang="fr-FR" sz="1400" b="1" dirty="0" smtClean="0">
                <a:latin typeface="Comic Sans MS"/>
                <a:cs typeface="Comic Sans MS"/>
              </a:rPr>
              <a:t>] : </a:t>
            </a:r>
            <a:endParaRPr lang="fr-FR" b="1" dirty="0">
              <a:latin typeface="Comic Sans MS"/>
              <a:cs typeface="Comic Sans MS"/>
            </a:endParaRPr>
          </a:p>
        </p:txBody>
      </p:sp>
      <p:pic>
        <p:nvPicPr>
          <p:cNvPr id="24" name="Image 2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4852" y="1544237"/>
            <a:ext cx="526846" cy="663826"/>
          </a:xfrm>
          <a:prstGeom prst="rect">
            <a:avLst/>
          </a:prstGeom>
        </p:spPr>
      </p:pic>
      <p:graphicFrame>
        <p:nvGraphicFramePr>
          <p:cNvPr id="34" name="Tableau 3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8411054"/>
              </p:ext>
            </p:extLst>
          </p:nvPr>
        </p:nvGraphicFramePr>
        <p:xfrm>
          <a:off x="93133" y="4614811"/>
          <a:ext cx="6612144" cy="85347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14864"/>
                <a:gridCol w="314864"/>
                <a:gridCol w="314864"/>
                <a:gridCol w="314864"/>
                <a:gridCol w="314864"/>
                <a:gridCol w="314864"/>
                <a:gridCol w="314864"/>
                <a:gridCol w="314864"/>
                <a:gridCol w="314864"/>
                <a:gridCol w="314864"/>
                <a:gridCol w="314864"/>
                <a:gridCol w="314864"/>
                <a:gridCol w="314864"/>
                <a:gridCol w="314864"/>
                <a:gridCol w="314864"/>
                <a:gridCol w="314864"/>
                <a:gridCol w="314864"/>
                <a:gridCol w="314864"/>
                <a:gridCol w="314864"/>
                <a:gridCol w="314864"/>
                <a:gridCol w="314864"/>
              </a:tblGrid>
              <a:tr h="426738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g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j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G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j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o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G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g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s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j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J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g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L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g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b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j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J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G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c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g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N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q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  <a:tr h="426738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C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i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G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d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X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C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i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g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T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j 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J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g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b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j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b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J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omic Sans MS"/>
                          <a:cs typeface="Comic Sans MS"/>
                        </a:rPr>
                        <a:t>c</a:t>
                      </a:r>
                      <a:endParaRPr lang="fr-FR" dirty="0">
                        <a:latin typeface="Comic Sans MS"/>
                        <a:cs typeface="Comic Sans MS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omic Sans MS"/>
                          <a:cs typeface="Comic Sans MS"/>
                        </a:rPr>
                        <a:t>G</a:t>
                      </a:r>
                      <a:endParaRPr lang="fr-FR" dirty="0">
                        <a:latin typeface="Comic Sans MS"/>
                        <a:cs typeface="Comic Sans MS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g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j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b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7" name="Étoile à 5 branches 16"/>
          <p:cNvSpPr/>
          <p:nvPr/>
        </p:nvSpPr>
        <p:spPr>
          <a:xfrm>
            <a:off x="5063064" y="395812"/>
            <a:ext cx="180000" cy="180000"/>
          </a:xfrm>
          <a:prstGeom prst="star5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1" name="Image 3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5461" y="1520568"/>
            <a:ext cx="538929" cy="711164"/>
          </a:xfrm>
          <a:prstGeom prst="rect">
            <a:avLst/>
          </a:prstGeom>
        </p:spPr>
      </p:pic>
      <p:pic>
        <p:nvPicPr>
          <p:cNvPr id="38" name="Image 37" descr="C:\Users\Catherine\Documents\CP\7 Lecture Pilotis\Gestes BM Pilotis\j.PN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4522" y="370412"/>
            <a:ext cx="488946" cy="5535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 1"/>
          <p:cNvPicPr>
            <a:picLocks noChangeAspect="1"/>
          </p:cNvPicPr>
          <p:nvPr/>
        </p:nvPicPr>
        <p:blipFill rotWithShape="1">
          <a:blip r:embed="rId5"/>
          <a:srcRect l="21706"/>
          <a:stretch/>
        </p:blipFill>
        <p:spPr>
          <a:xfrm rot="5400000">
            <a:off x="1094757" y="1484567"/>
            <a:ext cx="473705" cy="783166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93357" y="1553908"/>
            <a:ext cx="819369" cy="644484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84385" y="1472639"/>
            <a:ext cx="623465" cy="807023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379509" y="1523420"/>
            <a:ext cx="545003" cy="705461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9"/>
          <a:srcRect t="15154" b="15718"/>
          <a:stretch/>
        </p:blipFill>
        <p:spPr>
          <a:xfrm>
            <a:off x="183473" y="1590554"/>
            <a:ext cx="584895" cy="571193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16200000">
            <a:off x="5217060" y="1462335"/>
            <a:ext cx="585851" cy="827630"/>
          </a:xfrm>
          <a:prstGeom prst="rect">
            <a:avLst/>
          </a:prstGeom>
        </p:spPr>
      </p:pic>
      <p:graphicFrame>
        <p:nvGraphicFramePr>
          <p:cNvPr id="45" name="Tableau 4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1385391"/>
              </p:ext>
            </p:extLst>
          </p:nvPr>
        </p:nvGraphicFramePr>
        <p:xfrm>
          <a:off x="93133" y="2749115"/>
          <a:ext cx="6612126" cy="128481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04042"/>
                <a:gridCol w="2204042"/>
                <a:gridCol w="2204042"/>
              </a:tblGrid>
              <a:tr h="642408">
                <a:tc>
                  <a:txBody>
                    <a:bodyPr/>
                    <a:lstStyle/>
                    <a:p>
                      <a:pPr marL="0" marR="0" indent="0" algn="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solidFill>
                            <a:srgbClr val="A6A6A6"/>
                          </a:solidFill>
                          <a:latin typeface="Cursivestandard"/>
                          <a:cs typeface="Cursivestandard"/>
                        </a:rPr>
                        <a:t>_________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solidFill>
                            <a:srgbClr val="A6A6A6"/>
                          </a:solidFill>
                          <a:latin typeface="Cursivestandard"/>
                          <a:cs typeface="Cursivestandard"/>
                        </a:rPr>
                        <a:t>_________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solidFill>
                            <a:srgbClr val="A6A6A6"/>
                          </a:solidFill>
                          <a:latin typeface="Cursivestandard"/>
                          <a:cs typeface="Cursivestandard"/>
                        </a:rPr>
                        <a:t>_________</a:t>
                      </a:r>
                    </a:p>
                  </a:txBody>
                  <a:tcPr anchor="ctr"/>
                </a:tc>
              </a:tr>
              <a:tr h="642408">
                <a:tc>
                  <a:txBody>
                    <a:bodyPr/>
                    <a:lstStyle/>
                    <a:p>
                      <a:pPr marL="0" marR="0" indent="0" algn="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solidFill>
                            <a:srgbClr val="A6A6A6"/>
                          </a:solidFill>
                          <a:latin typeface="Cursivestandard"/>
                          <a:cs typeface="Cursivestandard"/>
                        </a:rPr>
                        <a:t>_________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solidFill>
                            <a:srgbClr val="A6A6A6"/>
                          </a:solidFill>
                          <a:latin typeface="Cursivestandard"/>
                          <a:cs typeface="Cursivestandard"/>
                        </a:rPr>
                        <a:t>_________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solidFill>
                            <a:srgbClr val="A6A6A6"/>
                          </a:solidFill>
                          <a:latin typeface="Cursivestandard"/>
                          <a:cs typeface="Cursivestandard"/>
                        </a:rPr>
                        <a:t>_________</a:t>
                      </a: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94" name="ZoneTexte 93"/>
          <p:cNvSpPr txBox="1"/>
          <p:nvPr/>
        </p:nvSpPr>
        <p:spPr>
          <a:xfrm>
            <a:off x="217341" y="1998900"/>
            <a:ext cx="645091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 smtClean="0">
                <a:latin typeface="Comic Sans MS"/>
                <a:cs typeface="Comic Sans MS"/>
              </a:rPr>
              <a:t>2. </a:t>
            </a:r>
            <a:r>
              <a:rPr lang="fr-FR" sz="4000" dirty="0" smtClean="0">
                <a:latin typeface="Picto Moustache"/>
                <a:cs typeface="Picto Moustache"/>
              </a:rPr>
              <a:t>p</a:t>
            </a:r>
            <a:r>
              <a:rPr lang="fr-FR" dirty="0" smtClean="0">
                <a:latin typeface="Picto Moustache"/>
                <a:cs typeface="Picto Moustache"/>
              </a:rPr>
              <a:t> </a:t>
            </a:r>
            <a:r>
              <a:rPr lang="fr-FR" sz="1400" b="1" dirty="0" smtClean="0">
                <a:latin typeface="Comic Sans MS"/>
                <a:cs typeface="Comic Sans MS"/>
              </a:rPr>
              <a:t>Ecris </a:t>
            </a:r>
            <a:r>
              <a:rPr lang="fr-FR" sz="1400" dirty="0" smtClean="0">
                <a:latin typeface="Cursivestandard"/>
                <a:cs typeface="Cursivestandard"/>
              </a:rPr>
              <a:t>²la ²syllabe ²que ²tu ²entend$ :  </a:t>
            </a:r>
            <a:r>
              <a:rPr lang="fr-FR" dirty="0" smtClean="0">
                <a:latin typeface="Cursivestandard"/>
                <a:cs typeface="Cursivestandard"/>
              </a:rPr>
              <a:t>²gi   ²ge   ²jou   ²ju     </a:t>
            </a:r>
            <a:endParaRPr lang="fr-FR" b="1" dirty="0">
              <a:latin typeface="Comic Sans MS"/>
              <a:cs typeface="Comic Sans MS"/>
            </a:endParaRPr>
          </a:p>
        </p:txBody>
      </p:sp>
      <p:pic>
        <p:nvPicPr>
          <p:cNvPr id="14" name="Image 13"/>
          <p:cNvPicPr>
            <a:picLocks noChangeAspect="1"/>
          </p:cNvPicPr>
          <p:nvPr/>
        </p:nvPicPr>
        <p:blipFill rotWithShape="1">
          <a:blip r:embed="rId11"/>
          <a:srcRect b="11463"/>
          <a:stretch/>
        </p:blipFill>
        <p:spPr>
          <a:xfrm>
            <a:off x="2421625" y="2773540"/>
            <a:ext cx="482090" cy="587725"/>
          </a:xfrm>
          <a:prstGeom prst="rect">
            <a:avLst/>
          </a:prstGeom>
        </p:spPr>
      </p:pic>
      <p:pic>
        <p:nvPicPr>
          <p:cNvPr id="19" name="Image 18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21205" y="3409235"/>
            <a:ext cx="515391" cy="604795"/>
          </a:xfrm>
          <a:prstGeom prst="rect">
            <a:avLst/>
          </a:prstGeom>
        </p:spPr>
      </p:pic>
      <p:pic>
        <p:nvPicPr>
          <p:cNvPr id="22" name="Image 21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346685" y="3434637"/>
            <a:ext cx="752898" cy="573040"/>
          </a:xfrm>
          <a:prstGeom prst="rect">
            <a:avLst/>
          </a:prstGeom>
        </p:spPr>
      </p:pic>
      <p:pic>
        <p:nvPicPr>
          <p:cNvPr id="23" name="Image 22"/>
          <p:cNvPicPr>
            <a:picLocks noChangeAspect="1"/>
          </p:cNvPicPr>
          <p:nvPr/>
        </p:nvPicPr>
        <p:blipFill rotWithShape="1">
          <a:blip r:embed="rId14"/>
          <a:srcRect t="14770" b="20038"/>
          <a:stretch/>
        </p:blipFill>
        <p:spPr>
          <a:xfrm>
            <a:off x="204223" y="2811078"/>
            <a:ext cx="641386" cy="541235"/>
          </a:xfrm>
          <a:prstGeom prst="rect">
            <a:avLst/>
          </a:prstGeom>
        </p:spPr>
      </p:pic>
      <p:pic>
        <p:nvPicPr>
          <p:cNvPr id="25" name="Image 24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809942" y="3417702"/>
            <a:ext cx="403115" cy="592688"/>
          </a:xfrm>
          <a:prstGeom prst="rect">
            <a:avLst/>
          </a:prstGeom>
        </p:spPr>
      </p:pic>
      <p:pic>
        <p:nvPicPr>
          <p:cNvPr id="29" name="Image 28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 rot="5400000">
            <a:off x="4617576" y="2715941"/>
            <a:ext cx="567889" cy="700021"/>
          </a:xfrm>
          <a:prstGeom prst="rect">
            <a:avLst/>
          </a:prstGeom>
        </p:spPr>
      </p:pic>
      <p:sp>
        <p:nvSpPr>
          <p:cNvPr id="95" name="ZoneTexte 94"/>
          <p:cNvSpPr txBox="1"/>
          <p:nvPr/>
        </p:nvSpPr>
        <p:spPr>
          <a:xfrm>
            <a:off x="217341" y="3906925"/>
            <a:ext cx="645091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 smtClean="0">
                <a:latin typeface="Comic Sans MS"/>
                <a:cs typeface="Comic Sans MS"/>
              </a:rPr>
              <a:t>3. </a:t>
            </a:r>
            <a:r>
              <a:rPr lang="fr-FR" sz="4000" dirty="0" smtClean="0">
                <a:latin typeface="Picto Moustache"/>
                <a:cs typeface="Picto Moustache"/>
              </a:rPr>
              <a:t>j</a:t>
            </a:r>
            <a:r>
              <a:rPr lang="fr-FR" sz="1400" dirty="0" smtClean="0">
                <a:latin typeface="Picto Moustache"/>
                <a:cs typeface="Picto Moustache"/>
              </a:rPr>
              <a:t> </a:t>
            </a:r>
            <a:r>
              <a:rPr lang="fr-FR" sz="1400" b="1" dirty="0" smtClean="0">
                <a:latin typeface="Comic Sans MS"/>
                <a:cs typeface="Comic Sans MS"/>
              </a:rPr>
              <a:t>Colorie </a:t>
            </a:r>
            <a:r>
              <a:rPr lang="fr-FR" sz="1400" dirty="0" smtClean="0">
                <a:latin typeface="Cursivestandard"/>
                <a:cs typeface="Cursivestandard"/>
              </a:rPr>
              <a:t>²en ²rouge ²le$ ²lettre$ </a:t>
            </a:r>
            <a:r>
              <a:rPr lang="fr-FR" sz="1400" b="1" i="1" dirty="0">
                <a:solidFill>
                  <a:srgbClr val="7F7F7F"/>
                </a:solidFill>
                <a:latin typeface="Comic Sans MS"/>
                <a:cs typeface="Comic Sans MS"/>
              </a:rPr>
              <a:t>g</a:t>
            </a:r>
            <a:r>
              <a:rPr lang="fr-FR" sz="1400" b="1" dirty="0" smtClean="0">
                <a:latin typeface="Comic Sans MS"/>
                <a:cs typeface="Comic Sans MS"/>
              </a:rPr>
              <a:t> </a:t>
            </a:r>
            <a:r>
              <a:rPr lang="fr-FR" sz="1400" dirty="0" smtClean="0">
                <a:latin typeface="Cursivestandard"/>
                <a:cs typeface="Cursivestandard"/>
              </a:rPr>
              <a:t>²et ²en ²bleu ²le$ ²lettre$ </a:t>
            </a:r>
            <a:r>
              <a:rPr lang="fr-FR" sz="1400" b="1" i="1" dirty="0">
                <a:solidFill>
                  <a:srgbClr val="7F7F7F"/>
                </a:solidFill>
                <a:latin typeface="Comic Sans MS"/>
                <a:cs typeface="Comic Sans MS"/>
              </a:rPr>
              <a:t>j</a:t>
            </a:r>
            <a:r>
              <a:rPr lang="fr-FR" sz="1400" b="1" i="1" dirty="0" smtClean="0">
                <a:solidFill>
                  <a:srgbClr val="7F7F7F"/>
                </a:solidFill>
                <a:latin typeface="Comic Sans MS"/>
                <a:cs typeface="Comic Sans MS"/>
              </a:rPr>
              <a:t> </a:t>
            </a:r>
            <a:r>
              <a:rPr lang="fr-FR" sz="1400" b="1" dirty="0" smtClean="0">
                <a:latin typeface="Comic Sans MS"/>
                <a:cs typeface="Comic Sans MS"/>
              </a:rPr>
              <a:t>: </a:t>
            </a:r>
            <a:endParaRPr lang="fr-FR" b="1" dirty="0">
              <a:latin typeface="Comic Sans MS"/>
              <a:cs typeface="Comic Sans MS"/>
            </a:endParaRPr>
          </a:p>
        </p:txBody>
      </p:sp>
      <p:sp>
        <p:nvSpPr>
          <p:cNvPr id="96" name="ZoneTexte 95"/>
          <p:cNvSpPr txBox="1"/>
          <p:nvPr/>
        </p:nvSpPr>
        <p:spPr>
          <a:xfrm>
            <a:off x="217341" y="5375010"/>
            <a:ext cx="645091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>
                <a:latin typeface="Comic Sans MS"/>
                <a:cs typeface="Comic Sans MS"/>
              </a:rPr>
              <a:t>4</a:t>
            </a:r>
            <a:r>
              <a:rPr lang="fr-FR" sz="1400" b="1" dirty="0" smtClean="0">
                <a:latin typeface="Comic Sans MS"/>
                <a:cs typeface="Comic Sans MS"/>
              </a:rPr>
              <a:t>. </a:t>
            </a:r>
            <a:r>
              <a:rPr lang="fr-FR" sz="4000" dirty="0">
                <a:latin typeface="Picto Moustache"/>
                <a:cs typeface="Picto Moustache"/>
              </a:rPr>
              <a:t>p</a:t>
            </a:r>
            <a:r>
              <a:rPr lang="fr-FR" sz="1400" dirty="0" smtClean="0">
                <a:latin typeface="Picto Moustache"/>
                <a:cs typeface="Picto Moustache"/>
              </a:rPr>
              <a:t> </a:t>
            </a:r>
            <a:r>
              <a:rPr lang="fr-FR" sz="1400" b="1" dirty="0" smtClean="0">
                <a:latin typeface="Comic Sans MS"/>
                <a:cs typeface="Comic Sans MS"/>
              </a:rPr>
              <a:t>Ecris </a:t>
            </a:r>
            <a:r>
              <a:rPr lang="fr-FR" sz="1400" dirty="0" smtClean="0">
                <a:latin typeface="Cursivestandard"/>
                <a:cs typeface="Cursivestandard"/>
              </a:rPr>
              <a:t>²le$ mot$ ²dan$ ²le ²tableau :</a:t>
            </a:r>
          </a:p>
          <a:p>
            <a:pPr algn="ctr"/>
            <a:r>
              <a:rPr lang="fr-FR" sz="1400" dirty="0" smtClean="0">
                <a:latin typeface="Comic Sans MS"/>
                <a:cs typeface="Comic Sans MS"/>
              </a:rPr>
              <a:t>la jupe, joli, sage, un jour, une image, jeudi, la luge, les nuages</a:t>
            </a:r>
            <a:endParaRPr lang="fr-FR" dirty="0">
              <a:latin typeface="Comic Sans MS"/>
              <a:cs typeface="Comic Sans MS"/>
            </a:endParaRPr>
          </a:p>
        </p:txBody>
      </p:sp>
      <p:graphicFrame>
        <p:nvGraphicFramePr>
          <p:cNvPr id="97" name="Tableau 9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2976579"/>
              </p:ext>
            </p:extLst>
          </p:nvPr>
        </p:nvGraphicFramePr>
        <p:xfrm>
          <a:off x="93131" y="6421576"/>
          <a:ext cx="6612126" cy="141855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306063"/>
                <a:gridCol w="3306063"/>
              </a:tblGrid>
              <a:tr h="317891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 smtClean="0">
                          <a:latin typeface="Script Ecole 2"/>
                          <a:cs typeface="Script Ecole 2"/>
                        </a:rPr>
                        <a:t>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 smtClean="0">
                          <a:latin typeface="Script Ecole 2"/>
                          <a:cs typeface="Script Ecole 2"/>
                        </a:rPr>
                        <a:t>j</a:t>
                      </a:r>
                    </a:p>
                  </a:txBody>
                  <a:tcPr anchor="ctr"/>
                </a:tc>
              </a:tr>
              <a:tr h="1100666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 smtClean="0">
                          <a:solidFill>
                            <a:srgbClr val="A6A6A6"/>
                          </a:solidFill>
                          <a:latin typeface="Cursivestandard"/>
                          <a:cs typeface="Cursivestandard"/>
                        </a:rPr>
                        <a:t>_____________________________</a:t>
                      </a:r>
                    </a:p>
                    <a:p>
                      <a:pPr marL="0" marR="0" indent="0" algn="ctr" defTabSz="4572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 smtClean="0">
                          <a:solidFill>
                            <a:srgbClr val="A6A6A6"/>
                          </a:solidFill>
                          <a:latin typeface="Cursivestandard"/>
                          <a:cs typeface="Cursivestandard"/>
                        </a:rPr>
                        <a:t>_____________________________</a:t>
                      </a:r>
                    </a:p>
                    <a:p>
                      <a:pPr marL="0" marR="0" indent="0" algn="ctr" defTabSz="4572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 smtClean="0">
                          <a:solidFill>
                            <a:srgbClr val="A6A6A6"/>
                          </a:solidFill>
                          <a:latin typeface="Cursivestandard"/>
                          <a:cs typeface="Cursivestandard"/>
                        </a:rPr>
                        <a:t>_____________________________</a:t>
                      </a:r>
                      <a:endParaRPr lang="fr-FR" sz="1400" dirty="0" smtClean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 smtClean="0">
                          <a:solidFill>
                            <a:srgbClr val="A6A6A6"/>
                          </a:solidFill>
                          <a:latin typeface="Cursivestandard"/>
                          <a:cs typeface="Cursivestandard"/>
                        </a:rPr>
                        <a:t>_____________________________</a:t>
                      </a:r>
                    </a:p>
                    <a:p>
                      <a:pPr marL="0" marR="0" indent="0" algn="ctr" defTabSz="4572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 smtClean="0">
                          <a:solidFill>
                            <a:srgbClr val="A6A6A6"/>
                          </a:solidFill>
                          <a:latin typeface="Cursivestandard"/>
                          <a:cs typeface="Cursivestandard"/>
                        </a:rPr>
                        <a:t>_____________________________</a:t>
                      </a:r>
                    </a:p>
                    <a:p>
                      <a:pPr marL="0" marR="0" indent="0" algn="ctr" defTabSz="4572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 smtClean="0">
                          <a:solidFill>
                            <a:srgbClr val="A6A6A6"/>
                          </a:solidFill>
                          <a:latin typeface="Cursivestandard"/>
                          <a:cs typeface="Cursivestandard"/>
                        </a:rPr>
                        <a:t>_____________________________</a:t>
                      </a: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100" name="ZoneTexte 99"/>
          <p:cNvSpPr txBox="1"/>
          <p:nvPr/>
        </p:nvSpPr>
        <p:spPr>
          <a:xfrm>
            <a:off x="305827" y="7720990"/>
            <a:ext cx="645091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>
                <a:latin typeface="Comic Sans MS"/>
                <a:cs typeface="Comic Sans MS"/>
              </a:rPr>
              <a:t>5</a:t>
            </a:r>
            <a:r>
              <a:rPr lang="fr-FR" sz="1400" b="1" dirty="0" smtClean="0">
                <a:latin typeface="Comic Sans MS"/>
                <a:cs typeface="Comic Sans MS"/>
              </a:rPr>
              <a:t>. </a:t>
            </a:r>
            <a:r>
              <a:rPr lang="fr-FR" sz="4000" dirty="0">
                <a:latin typeface="Picto Moustache"/>
                <a:cs typeface="Picto Moustache"/>
              </a:rPr>
              <a:t>h</a:t>
            </a:r>
            <a:r>
              <a:rPr lang="fr-FR" sz="1400" dirty="0" smtClean="0">
                <a:latin typeface="Picto Moustache"/>
                <a:cs typeface="Picto Moustache"/>
              </a:rPr>
              <a:t> </a:t>
            </a:r>
            <a:r>
              <a:rPr lang="fr-FR" sz="1400" b="1" dirty="0">
                <a:latin typeface="Comic Sans MS"/>
                <a:cs typeface="Comic Sans MS"/>
              </a:rPr>
              <a:t>E</a:t>
            </a:r>
            <a:r>
              <a:rPr lang="fr-FR" sz="1400" b="1" dirty="0" smtClean="0">
                <a:latin typeface="Comic Sans MS"/>
                <a:cs typeface="Comic Sans MS"/>
              </a:rPr>
              <a:t>ntoure </a:t>
            </a:r>
            <a:r>
              <a:rPr lang="fr-FR" sz="1400" dirty="0" smtClean="0">
                <a:latin typeface="Cursivestandard"/>
                <a:cs typeface="Cursivestandard"/>
              </a:rPr>
              <a:t>²les ²lettres ²que ²tu </a:t>
            </a:r>
            <a:r>
              <a:rPr lang="fr-FR" sz="1400" dirty="0">
                <a:latin typeface="Cursivestandard"/>
                <a:cs typeface="Cursivestandard"/>
              </a:rPr>
              <a:t>²</a:t>
            </a:r>
            <a:r>
              <a:rPr lang="fr-FR" sz="1400" dirty="0" smtClean="0">
                <a:latin typeface="Cursivestandard"/>
                <a:cs typeface="Cursivestandard"/>
              </a:rPr>
              <a:t>entend$ :</a:t>
            </a:r>
            <a:endParaRPr lang="fr-FR" b="1" dirty="0">
              <a:latin typeface="Comic Sans MS"/>
              <a:cs typeface="Comic Sans MS"/>
            </a:endParaRPr>
          </a:p>
        </p:txBody>
      </p:sp>
      <p:graphicFrame>
        <p:nvGraphicFramePr>
          <p:cNvPr id="101" name="Tableau 10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5572188"/>
              </p:ext>
            </p:extLst>
          </p:nvPr>
        </p:nvGraphicFramePr>
        <p:xfrm>
          <a:off x="93129" y="8428876"/>
          <a:ext cx="1015812" cy="123838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07906"/>
                <a:gridCol w="507906"/>
              </a:tblGrid>
              <a:tr h="867541">
                <a:tc gridSpan="2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j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>
                          <a:latin typeface="Script Ecole 2"/>
                          <a:cs typeface="Script Ecole 2"/>
                        </a:rPr>
                        <a:t>ch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graphicFrame>
        <p:nvGraphicFramePr>
          <p:cNvPr id="102" name="Tableau 10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8119958"/>
              </p:ext>
            </p:extLst>
          </p:nvPr>
        </p:nvGraphicFramePr>
        <p:xfrm>
          <a:off x="1213807" y="8428876"/>
          <a:ext cx="1015812" cy="123838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07906"/>
                <a:gridCol w="507906"/>
              </a:tblGrid>
              <a:tr h="867541">
                <a:tc gridSpan="2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j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>
                          <a:latin typeface="Script Ecole 2"/>
                          <a:cs typeface="Script Ecole 2"/>
                        </a:rPr>
                        <a:t>ch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graphicFrame>
        <p:nvGraphicFramePr>
          <p:cNvPr id="103" name="Tableau 10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49124031"/>
              </p:ext>
            </p:extLst>
          </p:nvPr>
        </p:nvGraphicFramePr>
        <p:xfrm>
          <a:off x="2334485" y="8428876"/>
          <a:ext cx="1015812" cy="123838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07906"/>
                <a:gridCol w="507906"/>
              </a:tblGrid>
              <a:tr h="867541">
                <a:tc gridSpan="2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j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>
                          <a:latin typeface="Script Ecole 2"/>
                          <a:cs typeface="Script Ecole 2"/>
                        </a:rPr>
                        <a:t>ch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graphicFrame>
        <p:nvGraphicFramePr>
          <p:cNvPr id="104" name="Tableau 10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63850474"/>
              </p:ext>
            </p:extLst>
          </p:nvPr>
        </p:nvGraphicFramePr>
        <p:xfrm>
          <a:off x="3455163" y="8428876"/>
          <a:ext cx="1015812" cy="123838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07906"/>
                <a:gridCol w="507906"/>
              </a:tblGrid>
              <a:tr h="867541">
                <a:tc gridSpan="2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j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>
                          <a:latin typeface="Script Ecole 2"/>
                          <a:cs typeface="Script Ecole 2"/>
                        </a:rPr>
                        <a:t>ch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graphicFrame>
        <p:nvGraphicFramePr>
          <p:cNvPr id="105" name="Tableau 10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8599356"/>
              </p:ext>
            </p:extLst>
          </p:nvPr>
        </p:nvGraphicFramePr>
        <p:xfrm>
          <a:off x="4575841" y="8428876"/>
          <a:ext cx="1015812" cy="123838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07906"/>
                <a:gridCol w="507906"/>
              </a:tblGrid>
              <a:tr h="867541">
                <a:tc gridSpan="2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j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>
                          <a:latin typeface="Script Ecole 2"/>
                          <a:cs typeface="Script Ecole 2"/>
                        </a:rPr>
                        <a:t>ch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graphicFrame>
        <p:nvGraphicFramePr>
          <p:cNvPr id="106" name="Tableau 10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1279641"/>
              </p:ext>
            </p:extLst>
          </p:nvPr>
        </p:nvGraphicFramePr>
        <p:xfrm>
          <a:off x="5696517" y="8428876"/>
          <a:ext cx="1015812" cy="123838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07906"/>
                <a:gridCol w="507906"/>
              </a:tblGrid>
              <a:tr h="867541">
                <a:tc gridSpan="2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j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>
                          <a:latin typeface="Script Ecole 2"/>
                          <a:cs typeface="Script Ecole 2"/>
                        </a:rPr>
                        <a:t>ch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pic>
        <p:nvPicPr>
          <p:cNvPr id="36" name="Image 35"/>
          <p:cNvPicPr>
            <a:picLocks noChangeAspect="1"/>
          </p:cNvPicPr>
          <p:nvPr/>
        </p:nvPicPr>
        <p:blipFill>
          <a:blip r:embed="rId17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35323" y="8552495"/>
            <a:ext cx="711889" cy="657408"/>
          </a:xfrm>
          <a:prstGeom prst="rect">
            <a:avLst/>
          </a:prstGeom>
        </p:spPr>
      </p:pic>
      <p:pic>
        <p:nvPicPr>
          <p:cNvPr id="37" name="Image 36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1324687" y="8680736"/>
            <a:ext cx="764038" cy="529167"/>
          </a:xfrm>
          <a:prstGeom prst="rect">
            <a:avLst/>
          </a:prstGeom>
        </p:spPr>
      </p:pic>
      <p:pic>
        <p:nvPicPr>
          <p:cNvPr id="41" name="Image 40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2492108" y="8487021"/>
            <a:ext cx="719669" cy="722882"/>
          </a:xfrm>
          <a:prstGeom prst="rect">
            <a:avLst/>
          </a:prstGeom>
        </p:spPr>
      </p:pic>
      <p:pic>
        <p:nvPicPr>
          <p:cNvPr id="42" name="Image 41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3618178" y="8487021"/>
            <a:ext cx="694613" cy="779801"/>
          </a:xfrm>
          <a:prstGeom prst="rect">
            <a:avLst/>
          </a:prstGeom>
        </p:spPr>
      </p:pic>
      <p:pic>
        <p:nvPicPr>
          <p:cNvPr id="43" name="Image 42"/>
          <p:cNvPicPr>
            <a:picLocks noChangeAspect="1"/>
          </p:cNvPicPr>
          <p:nvPr/>
        </p:nvPicPr>
        <p:blipFill>
          <a:blip r:embed="rId22"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sharpenSoften amount="50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824377" y="8470087"/>
            <a:ext cx="593409" cy="779801"/>
          </a:xfrm>
          <a:prstGeom prst="rect">
            <a:avLst/>
          </a:prstGeom>
        </p:spPr>
      </p:pic>
      <p:pic>
        <p:nvPicPr>
          <p:cNvPr id="44" name="Image 43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5817542" y="8633971"/>
            <a:ext cx="787634" cy="572008"/>
          </a:xfrm>
          <a:prstGeom prst="rect">
            <a:avLst/>
          </a:prstGeom>
        </p:spPr>
      </p:pic>
      <p:sp>
        <p:nvSpPr>
          <p:cNvPr id="98" name="Étoile à 5 branches 97"/>
          <p:cNvSpPr/>
          <p:nvPr/>
        </p:nvSpPr>
        <p:spPr>
          <a:xfrm>
            <a:off x="5063064" y="673120"/>
            <a:ext cx="180000" cy="180000"/>
          </a:xfrm>
          <a:prstGeom prst="star5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819041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Tableau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3626806"/>
              </p:ext>
            </p:extLst>
          </p:nvPr>
        </p:nvGraphicFramePr>
        <p:xfrm>
          <a:off x="2634367" y="288990"/>
          <a:ext cx="2381860" cy="586311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tableStyleId>{5940675A-B579-460E-94D1-54222C63F5DA}</a:tableStyleId>
              </a:tblPr>
              <a:tblGrid>
                <a:gridCol w="597819"/>
                <a:gridCol w="1784041"/>
              </a:tblGrid>
              <a:tr h="586311">
                <a:tc>
                  <a:txBody>
                    <a:bodyPr/>
                    <a:lstStyle/>
                    <a:p>
                      <a:endParaRPr lang="fr-FR" sz="2600" dirty="0"/>
                    </a:p>
                  </a:txBody>
                  <a:tcPr marL="63305" marR="63305" marT="66040" marB="66040">
                    <a:lnL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3200" b="1" dirty="0" smtClean="0">
                          <a:solidFill>
                            <a:srgbClr val="008000"/>
                          </a:solidFill>
                          <a:latin typeface="Script Ecole 2"/>
                          <a:cs typeface="Script Ecole 2"/>
                        </a:rPr>
                        <a:t>on</a:t>
                      </a:r>
                      <a:r>
                        <a:rPr lang="fr-FR" sz="3200" b="1" dirty="0" smtClean="0">
                          <a:solidFill>
                            <a:srgbClr val="008000"/>
                          </a:solidFill>
                        </a:rPr>
                        <a:t>  </a:t>
                      </a:r>
                      <a:r>
                        <a:rPr lang="fr-FR" sz="3200" b="1" dirty="0" smtClean="0">
                          <a:solidFill>
                            <a:srgbClr val="008000"/>
                          </a:solidFill>
                          <a:latin typeface="Cursivestandard"/>
                          <a:cs typeface="Cursivestandard"/>
                        </a:rPr>
                        <a:t> ²on</a:t>
                      </a:r>
                      <a:endParaRPr lang="fr-FR" sz="3200" b="1" dirty="0" smtClean="0">
                        <a:solidFill>
                          <a:srgbClr val="008000"/>
                        </a:solidFill>
                      </a:endParaRPr>
                    </a:p>
                  </a:txBody>
                  <a:tcPr marL="72000" marR="63305" marT="18000" marB="18000" anchor="ctr">
                    <a:lnL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1" name="Rectangle à coins arrondis 92"/>
          <p:cNvSpPr>
            <a:spLocks noChangeArrowheads="1"/>
          </p:cNvSpPr>
          <p:nvPr/>
        </p:nvSpPr>
        <p:spPr bwMode="auto">
          <a:xfrm>
            <a:off x="217340" y="281448"/>
            <a:ext cx="2365375" cy="566342"/>
          </a:xfrm>
          <a:prstGeom prst="roundRect">
            <a:avLst>
              <a:gd name="adj" fmla="val 16667"/>
            </a:avLst>
          </a:prstGeom>
          <a:solidFill>
            <a:srgbClr val="BFBFBF"/>
          </a:solidFill>
          <a:ln w="12700">
            <a:solidFill>
              <a:srgbClr val="000000"/>
            </a:solidFill>
            <a:prstDash val="dash"/>
            <a:round/>
            <a:headEnd/>
            <a:tailEnd/>
          </a:ln>
          <a:effectLst>
            <a:outerShdw blurRad="50800" dist="38100" dir="2700000" algn="tl" rotWithShape="0">
              <a:srgbClr val="000000">
                <a:alpha val="39999"/>
              </a:srgbClr>
            </a:outerShdw>
          </a:effectLst>
        </p:spPr>
        <p:txBody>
          <a:bodyPr vert="horz" wrap="square" lIns="91440" tIns="0" rIns="91440" bIns="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mic Sans MS" charset="0"/>
                <a:ea typeface="ÇlÇr ñæí©" charset="0"/>
              </a:rPr>
              <a:t>Prénom </a:t>
            </a: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mic Sans MS" charset="0"/>
                <a:ea typeface="ÇlÇr ñæí©" charset="0"/>
              </a:rPr>
              <a:t>:</a:t>
            </a:r>
            <a:endParaRPr kumimoji="0" lang="fr-FR" sz="10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Comic Sans MS" charset="0"/>
              <a:ea typeface="ÇlÇr ñæí©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mic Sans MS" charset="0"/>
                <a:ea typeface="ÇlÇr ñæí©" charset="0"/>
              </a:rPr>
              <a:t>Date : </a:t>
            </a:r>
            <a:endParaRPr kumimoji="0" lang="fr-FR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2" name="Carré corné 93"/>
          <p:cNvSpPr>
            <a:spLocks noChangeArrowheads="1"/>
          </p:cNvSpPr>
          <p:nvPr/>
        </p:nvSpPr>
        <p:spPr bwMode="auto">
          <a:xfrm rot="314074">
            <a:off x="5357509" y="352187"/>
            <a:ext cx="1292225" cy="465137"/>
          </a:xfrm>
          <a:prstGeom prst="foldedCorner">
            <a:avLst>
              <a:gd name="adj" fmla="val 16667"/>
            </a:avLst>
          </a:prstGeom>
          <a:gradFill rotWithShape="1">
            <a:gsLst>
              <a:gs pos="0">
                <a:srgbClr val="BFBFBF"/>
              </a:gs>
              <a:gs pos="100000">
                <a:srgbClr val="FFFFFF"/>
              </a:gs>
            </a:gsLst>
            <a:path path="rect">
              <a:fillToRect l="50000" t="50000" r="50000" b="50000"/>
            </a:path>
          </a:gradFill>
          <a:ln w="9525">
            <a:solidFill>
              <a:srgbClr val="000000"/>
            </a:solidFill>
            <a:round/>
            <a:headEnd/>
            <a:tailEnd/>
          </a:ln>
          <a:effectLst>
            <a:outerShdw blurRad="76200" sy="23000" kx="-1199993" algn="bl" rotWithShape="0">
              <a:srgbClr val="000000">
                <a:alpha val="20000"/>
              </a:srgb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mic Sans MS" charset="0"/>
                <a:ea typeface="ÇlÇr ñæí©" charset="0"/>
              </a:rPr>
              <a:t>Phonologie</a:t>
            </a:r>
            <a:endParaRPr kumimoji="0" lang="fr-FR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254341" y="794891"/>
            <a:ext cx="645091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 smtClean="0">
                <a:latin typeface="Comic Sans MS"/>
                <a:cs typeface="Comic Sans MS"/>
              </a:rPr>
              <a:t>1. </a:t>
            </a:r>
            <a:r>
              <a:rPr lang="fr-FR" sz="4000" dirty="0" smtClean="0">
                <a:latin typeface="Picto Moustache"/>
                <a:cs typeface="Picto Moustache"/>
              </a:rPr>
              <a:t>j</a:t>
            </a:r>
            <a:r>
              <a:rPr lang="fr-FR" dirty="0" smtClean="0">
                <a:latin typeface="Picto Moustache"/>
                <a:cs typeface="Picto Moustache"/>
              </a:rPr>
              <a:t> </a:t>
            </a:r>
            <a:r>
              <a:rPr lang="fr-FR" sz="1400" b="1" dirty="0" smtClean="0">
                <a:latin typeface="Comic Sans MS"/>
                <a:cs typeface="Comic Sans MS"/>
              </a:rPr>
              <a:t>Colorie </a:t>
            </a:r>
            <a:r>
              <a:rPr lang="fr-FR" sz="1400" dirty="0" smtClean="0">
                <a:latin typeface="Cursivestandard"/>
                <a:cs typeface="Cursivestandard"/>
              </a:rPr>
              <a:t>²le$ ²image$ ²si ²tu ²entend$ ²le ²son</a:t>
            </a:r>
            <a:r>
              <a:rPr lang="fr-FR" sz="1400" dirty="0" smtClean="0">
                <a:cs typeface="Cursivestandard"/>
              </a:rPr>
              <a:t> </a:t>
            </a:r>
            <a:r>
              <a:rPr lang="fr-FR" b="1" dirty="0">
                <a:cs typeface="Cursivestandard"/>
              </a:rPr>
              <a:t>[</a:t>
            </a:r>
            <a:r>
              <a:rPr lang="fr-FR" b="1" dirty="0" err="1"/>
              <a:t>ɔ</a:t>
            </a:r>
            <a:r>
              <a:rPr lang="fr-FR" b="1" dirty="0"/>
              <a:t>̃</a:t>
            </a:r>
            <a:r>
              <a:rPr lang="fr-FR" b="1" dirty="0" smtClean="0">
                <a:cs typeface="Cursivestandard"/>
              </a:rPr>
              <a:t>] </a:t>
            </a:r>
            <a:r>
              <a:rPr lang="fr-FR" sz="1400" dirty="0" smtClean="0">
                <a:cs typeface="Cursivestandard"/>
              </a:rPr>
              <a:t>:</a:t>
            </a:r>
            <a:endParaRPr lang="fr-FR" sz="1400" dirty="0">
              <a:cs typeface="Cursivestandard"/>
            </a:endParaRPr>
          </a:p>
          <a:p>
            <a:r>
              <a:rPr lang="fr-FR" sz="1400" b="1" dirty="0" smtClean="0">
                <a:latin typeface="Comic Sans MS"/>
                <a:cs typeface="Comic Sans MS"/>
              </a:rPr>
              <a:t>: </a:t>
            </a:r>
            <a:endParaRPr lang="fr-FR" b="1" dirty="0">
              <a:latin typeface="Comic Sans MS"/>
              <a:cs typeface="Comic Sans MS"/>
            </a:endParaRPr>
          </a:p>
        </p:txBody>
      </p:sp>
      <p:sp>
        <p:nvSpPr>
          <p:cNvPr id="15" name="ZoneTexte 14"/>
          <p:cNvSpPr txBox="1"/>
          <p:nvPr/>
        </p:nvSpPr>
        <p:spPr>
          <a:xfrm>
            <a:off x="217341" y="2075103"/>
            <a:ext cx="645091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 smtClean="0">
                <a:latin typeface="Comic Sans MS"/>
                <a:cs typeface="Comic Sans MS"/>
              </a:rPr>
              <a:t>2. </a:t>
            </a:r>
            <a:r>
              <a:rPr lang="fr-FR" sz="4000" dirty="0" smtClean="0">
                <a:latin typeface="Picto Moustache"/>
                <a:cs typeface="Picto Moustache"/>
              </a:rPr>
              <a:t>p</a:t>
            </a:r>
            <a:r>
              <a:rPr lang="fr-FR" dirty="0" smtClean="0">
                <a:latin typeface="Picto Moustache"/>
                <a:cs typeface="Picto Moustache"/>
              </a:rPr>
              <a:t> </a:t>
            </a:r>
            <a:r>
              <a:rPr lang="fr-FR" sz="1400" b="1" dirty="0" smtClean="0">
                <a:latin typeface="Comic Sans MS"/>
                <a:cs typeface="Comic Sans MS"/>
              </a:rPr>
              <a:t>Ecris </a:t>
            </a:r>
            <a:r>
              <a:rPr lang="fr-FR" sz="1400" dirty="0" smtClean="0">
                <a:latin typeface="Cursivestandard"/>
                <a:cs typeface="Cursivestandard"/>
              </a:rPr>
              <a:t>²la ²syllabe ²que ²tu ²entend$ :</a:t>
            </a:r>
            <a:r>
              <a:rPr lang="fr-FR" dirty="0" smtClean="0">
                <a:latin typeface="Cursivestandard"/>
                <a:cs typeface="Cursivestandard"/>
              </a:rPr>
              <a:t>   ²ron  ²bon  </a:t>
            </a:r>
            <a:r>
              <a:rPr lang="fr-FR" dirty="0">
                <a:latin typeface="Cursivestandard"/>
                <a:cs typeface="Cursivestandard"/>
              </a:rPr>
              <a:t>²son </a:t>
            </a:r>
            <a:r>
              <a:rPr lang="fr-FR" dirty="0" smtClean="0">
                <a:latin typeface="Cursivestandard"/>
                <a:cs typeface="Cursivestandard"/>
              </a:rPr>
              <a:t> ²</a:t>
            </a:r>
            <a:r>
              <a:rPr lang="fr-FR" dirty="0">
                <a:latin typeface="Cursivestandard"/>
                <a:cs typeface="Cursivestandard"/>
              </a:rPr>
              <a:t>con  </a:t>
            </a:r>
            <a:r>
              <a:rPr lang="fr-FR" dirty="0" smtClean="0">
                <a:latin typeface="Cursivestandard"/>
                <a:cs typeface="Cursivestandard"/>
              </a:rPr>
              <a:t>²lon    </a:t>
            </a:r>
            <a:endParaRPr lang="fr-FR" b="1" dirty="0">
              <a:latin typeface="Comic Sans MS"/>
              <a:cs typeface="Comic Sans MS"/>
            </a:endParaRPr>
          </a:p>
        </p:txBody>
      </p:sp>
      <p:sp>
        <p:nvSpPr>
          <p:cNvPr id="16" name="ZoneTexte 15"/>
          <p:cNvSpPr txBox="1"/>
          <p:nvPr/>
        </p:nvSpPr>
        <p:spPr>
          <a:xfrm>
            <a:off x="288209" y="4110133"/>
            <a:ext cx="645091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 smtClean="0">
                <a:latin typeface="Comic Sans MS"/>
                <a:cs typeface="Comic Sans MS"/>
              </a:rPr>
              <a:t>3. </a:t>
            </a:r>
            <a:r>
              <a:rPr lang="fr-FR" sz="4000" dirty="0" smtClean="0">
                <a:latin typeface="Picto Moustache"/>
                <a:cs typeface="Picto Moustache"/>
              </a:rPr>
              <a:t>j</a:t>
            </a:r>
            <a:r>
              <a:rPr lang="fr-FR" sz="1400" dirty="0" smtClean="0">
                <a:latin typeface="Picto Moustache"/>
                <a:cs typeface="Picto Moustache"/>
              </a:rPr>
              <a:t> </a:t>
            </a:r>
            <a:r>
              <a:rPr lang="fr-FR" sz="1400" b="1" dirty="0" smtClean="0">
                <a:latin typeface="Comic Sans MS"/>
                <a:cs typeface="Comic Sans MS"/>
              </a:rPr>
              <a:t>Colorie </a:t>
            </a:r>
            <a:r>
              <a:rPr lang="fr-FR" sz="1400" dirty="0" smtClean="0">
                <a:latin typeface="Cursivestandard"/>
                <a:cs typeface="Cursivestandard"/>
              </a:rPr>
              <a:t>²le$ ²lettre$ </a:t>
            </a:r>
            <a:r>
              <a:rPr lang="fr-FR" sz="1400" b="1" i="1" dirty="0" smtClean="0">
                <a:solidFill>
                  <a:srgbClr val="7F7F7F"/>
                </a:solidFill>
                <a:latin typeface="Comic Sans MS"/>
                <a:cs typeface="Comic Sans MS"/>
              </a:rPr>
              <a:t>on</a:t>
            </a:r>
            <a:r>
              <a:rPr lang="fr-FR" sz="1400" b="1" dirty="0" smtClean="0">
                <a:latin typeface="Comic Sans MS"/>
                <a:cs typeface="Comic Sans MS"/>
              </a:rPr>
              <a:t> : </a:t>
            </a:r>
            <a:endParaRPr lang="fr-FR" b="1" dirty="0">
              <a:latin typeface="Comic Sans MS"/>
              <a:cs typeface="Comic Sans MS"/>
            </a:endParaRPr>
          </a:p>
        </p:txBody>
      </p:sp>
      <p:graphicFrame>
        <p:nvGraphicFramePr>
          <p:cNvPr id="3" name="Tableau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38875913"/>
              </p:ext>
            </p:extLst>
          </p:nvPr>
        </p:nvGraphicFramePr>
        <p:xfrm>
          <a:off x="93133" y="2825318"/>
          <a:ext cx="6612126" cy="128481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04042"/>
                <a:gridCol w="2204042"/>
                <a:gridCol w="2204042"/>
              </a:tblGrid>
              <a:tr h="642408">
                <a:tc>
                  <a:txBody>
                    <a:bodyPr/>
                    <a:lstStyle/>
                    <a:p>
                      <a:pPr algn="r"/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anchor="ctr"/>
                </a:tc>
              </a:tr>
              <a:tr h="642408">
                <a:tc>
                  <a:txBody>
                    <a:bodyPr/>
                    <a:lstStyle/>
                    <a:p>
                      <a:pPr algn="r"/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35" name="ZoneTexte 34"/>
          <p:cNvSpPr txBox="1"/>
          <p:nvPr/>
        </p:nvSpPr>
        <p:spPr>
          <a:xfrm>
            <a:off x="288209" y="5713690"/>
            <a:ext cx="645091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>
                <a:latin typeface="Comic Sans MS"/>
                <a:cs typeface="Comic Sans MS"/>
              </a:rPr>
              <a:t>4</a:t>
            </a:r>
            <a:r>
              <a:rPr lang="fr-FR" sz="1400" b="1" dirty="0" smtClean="0">
                <a:latin typeface="Comic Sans MS"/>
                <a:cs typeface="Comic Sans MS"/>
              </a:rPr>
              <a:t>. </a:t>
            </a:r>
            <a:r>
              <a:rPr lang="fr-FR" sz="4000" dirty="0">
                <a:latin typeface="Picto Moustache"/>
                <a:cs typeface="Picto Moustache"/>
              </a:rPr>
              <a:t>h</a:t>
            </a:r>
            <a:r>
              <a:rPr lang="fr-FR" sz="1400" dirty="0" smtClean="0">
                <a:latin typeface="Picto Moustache"/>
                <a:cs typeface="Picto Moustache"/>
              </a:rPr>
              <a:t> </a:t>
            </a:r>
            <a:r>
              <a:rPr lang="fr-FR" sz="1400" b="1" dirty="0" smtClean="0">
                <a:latin typeface="Comic Sans MS"/>
                <a:cs typeface="Comic Sans MS"/>
              </a:rPr>
              <a:t>Lis et entoure </a:t>
            </a:r>
            <a:r>
              <a:rPr lang="fr-FR" sz="1400" dirty="0" smtClean="0">
                <a:latin typeface="Cursivestandard"/>
                <a:cs typeface="Cursivestandard"/>
              </a:rPr>
              <a:t>²le$ mot$ ²comme ²sur ²le modèle :</a:t>
            </a:r>
            <a:endParaRPr lang="fr-FR" b="1" dirty="0">
              <a:latin typeface="Comic Sans MS"/>
              <a:cs typeface="Comic Sans MS"/>
            </a:endParaRPr>
          </a:p>
        </p:txBody>
      </p:sp>
      <p:sp>
        <p:nvSpPr>
          <p:cNvPr id="36" name="ZoneTexte 35"/>
          <p:cNvSpPr txBox="1"/>
          <p:nvPr/>
        </p:nvSpPr>
        <p:spPr>
          <a:xfrm>
            <a:off x="305827" y="7720990"/>
            <a:ext cx="645091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>
                <a:latin typeface="Comic Sans MS"/>
                <a:cs typeface="Comic Sans MS"/>
              </a:rPr>
              <a:t>5</a:t>
            </a:r>
            <a:r>
              <a:rPr lang="fr-FR" sz="1400" b="1" dirty="0" smtClean="0">
                <a:latin typeface="Comic Sans MS"/>
                <a:cs typeface="Comic Sans MS"/>
              </a:rPr>
              <a:t>. </a:t>
            </a:r>
            <a:r>
              <a:rPr lang="fr-FR" sz="4000" dirty="0">
                <a:latin typeface="Picto Moustache"/>
                <a:cs typeface="Picto Moustache"/>
              </a:rPr>
              <a:t>e</a:t>
            </a:r>
            <a:r>
              <a:rPr lang="fr-FR" sz="1400" dirty="0" smtClean="0">
                <a:latin typeface="Picto Moustache"/>
                <a:cs typeface="Picto Moustache"/>
              </a:rPr>
              <a:t> </a:t>
            </a:r>
            <a:r>
              <a:rPr lang="fr-FR" sz="1400" b="1" dirty="0" smtClean="0">
                <a:latin typeface="Comic Sans MS"/>
                <a:cs typeface="Comic Sans MS"/>
              </a:rPr>
              <a:t>Coche </a:t>
            </a:r>
            <a:r>
              <a:rPr lang="fr-FR" sz="1400" dirty="0" smtClean="0">
                <a:latin typeface="Cursivestandard"/>
                <a:cs typeface="Cursivestandard"/>
              </a:rPr>
              <a:t>²la ²syllabe ²où ²tu </a:t>
            </a:r>
            <a:r>
              <a:rPr lang="fr-FR" sz="1400" dirty="0">
                <a:latin typeface="Cursivestandard"/>
                <a:cs typeface="Cursivestandard"/>
              </a:rPr>
              <a:t>²</a:t>
            </a:r>
            <a:r>
              <a:rPr lang="fr-FR" sz="1400" dirty="0" smtClean="0">
                <a:latin typeface="Cursivestandard"/>
                <a:cs typeface="Cursivestandard"/>
              </a:rPr>
              <a:t>entend$ </a:t>
            </a:r>
            <a:r>
              <a:rPr lang="fr-FR" sz="1400" dirty="0">
                <a:latin typeface="Cursivestandard"/>
                <a:cs typeface="Cursivestandard"/>
              </a:rPr>
              <a:t>²le ²son </a:t>
            </a:r>
            <a:r>
              <a:rPr lang="fr-FR" sz="1400" b="1" dirty="0">
                <a:cs typeface="Cursivestandard"/>
              </a:rPr>
              <a:t>[</a:t>
            </a:r>
            <a:r>
              <a:rPr lang="fr-FR" sz="1400" b="1" dirty="0" err="1"/>
              <a:t>ɔ</a:t>
            </a:r>
            <a:r>
              <a:rPr lang="fr-FR" sz="1400" b="1" dirty="0"/>
              <a:t>̃</a:t>
            </a:r>
            <a:r>
              <a:rPr lang="fr-FR" sz="1400" b="1" dirty="0">
                <a:cs typeface="Cursivestandard"/>
              </a:rPr>
              <a:t>] </a:t>
            </a:r>
            <a:r>
              <a:rPr lang="fr-FR" sz="1400" dirty="0" smtClean="0">
                <a:latin typeface="Cursivestandard"/>
                <a:cs typeface="Cursivestandard"/>
              </a:rPr>
              <a:t>:</a:t>
            </a:r>
            <a:endParaRPr lang="fr-FR" b="1" dirty="0">
              <a:latin typeface="Comic Sans MS"/>
              <a:cs typeface="Comic Sans MS"/>
            </a:endParaRPr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133" y="1418585"/>
            <a:ext cx="569480" cy="804503"/>
          </a:xfrm>
          <a:prstGeom prst="rect">
            <a:avLst/>
          </a:prstGeom>
        </p:spPr>
      </p:pic>
      <p:grpSp>
        <p:nvGrpSpPr>
          <p:cNvPr id="49" name="Grouper 48"/>
          <p:cNvGrpSpPr/>
          <p:nvPr/>
        </p:nvGrpSpPr>
        <p:grpSpPr>
          <a:xfrm>
            <a:off x="1258651" y="2952159"/>
            <a:ext cx="920539" cy="419100"/>
            <a:chOff x="0" y="0"/>
            <a:chExt cx="1541780" cy="419100"/>
          </a:xfrm>
        </p:grpSpPr>
        <p:cxnSp>
          <p:nvCxnSpPr>
            <p:cNvPr id="50" name="Connecteur droit 49"/>
            <p:cNvCxnSpPr/>
            <p:nvPr/>
          </p:nvCxnSpPr>
          <p:spPr>
            <a:xfrm>
              <a:off x="0" y="411480"/>
              <a:ext cx="1541780" cy="7620"/>
            </a:xfrm>
            <a:prstGeom prst="line">
              <a:avLst/>
            </a:prstGeom>
            <a:ln>
              <a:solidFill>
                <a:schemeClr val="accent4">
                  <a:lumMod val="75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Connecteur droit 50"/>
            <p:cNvCxnSpPr/>
            <p:nvPr/>
          </p:nvCxnSpPr>
          <p:spPr>
            <a:xfrm>
              <a:off x="0" y="0"/>
              <a:ext cx="1541780" cy="7620"/>
            </a:xfrm>
            <a:prstGeom prst="line">
              <a:avLst/>
            </a:prstGeom>
            <a:ln>
              <a:solidFill>
                <a:srgbClr val="604A7B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Connecteur droit 51"/>
            <p:cNvCxnSpPr/>
            <p:nvPr/>
          </p:nvCxnSpPr>
          <p:spPr>
            <a:xfrm>
              <a:off x="0" y="308610"/>
              <a:ext cx="1541780" cy="7620"/>
            </a:xfrm>
            <a:prstGeom prst="line">
              <a:avLst/>
            </a:prstGeom>
            <a:ln w="12700" cmpd="sng"/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Connecteur droit 52"/>
            <p:cNvCxnSpPr/>
            <p:nvPr/>
          </p:nvCxnSpPr>
          <p:spPr>
            <a:xfrm>
              <a:off x="0" y="205740"/>
              <a:ext cx="1541780" cy="7620"/>
            </a:xfrm>
            <a:prstGeom prst="line">
              <a:avLst/>
            </a:prstGeom>
            <a:ln w="12700" cmpd="sng"/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Connecteur droit 53"/>
            <p:cNvCxnSpPr/>
            <p:nvPr/>
          </p:nvCxnSpPr>
          <p:spPr>
            <a:xfrm>
              <a:off x="0" y="102870"/>
              <a:ext cx="1541780" cy="7620"/>
            </a:xfrm>
            <a:prstGeom prst="line">
              <a:avLst/>
            </a:prstGeom>
            <a:ln w="12700" cmpd="sng"/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7" name="Grouper 56"/>
          <p:cNvGrpSpPr/>
          <p:nvPr/>
        </p:nvGrpSpPr>
        <p:grpSpPr>
          <a:xfrm>
            <a:off x="3508455" y="3603669"/>
            <a:ext cx="935998" cy="419100"/>
            <a:chOff x="0" y="0"/>
            <a:chExt cx="1541780" cy="419100"/>
          </a:xfrm>
        </p:grpSpPr>
        <p:cxnSp>
          <p:nvCxnSpPr>
            <p:cNvPr id="58" name="Connecteur droit 57"/>
            <p:cNvCxnSpPr/>
            <p:nvPr/>
          </p:nvCxnSpPr>
          <p:spPr>
            <a:xfrm>
              <a:off x="0" y="411480"/>
              <a:ext cx="1541780" cy="7620"/>
            </a:xfrm>
            <a:prstGeom prst="line">
              <a:avLst/>
            </a:prstGeom>
            <a:ln>
              <a:solidFill>
                <a:schemeClr val="accent4">
                  <a:lumMod val="75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Connecteur droit 58"/>
            <p:cNvCxnSpPr/>
            <p:nvPr/>
          </p:nvCxnSpPr>
          <p:spPr>
            <a:xfrm>
              <a:off x="0" y="0"/>
              <a:ext cx="1541780" cy="7620"/>
            </a:xfrm>
            <a:prstGeom prst="line">
              <a:avLst/>
            </a:prstGeom>
            <a:ln>
              <a:solidFill>
                <a:srgbClr val="604A7B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Connecteur droit 59"/>
            <p:cNvCxnSpPr/>
            <p:nvPr/>
          </p:nvCxnSpPr>
          <p:spPr>
            <a:xfrm>
              <a:off x="0" y="308610"/>
              <a:ext cx="1541780" cy="7620"/>
            </a:xfrm>
            <a:prstGeom prst="line">
              <a:avLst/>
            </a:prstGeom>
            <a:ln w="12700" cmpd="sng"/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Connecteur droit 60"/>
            <p:cNvCxnSpPr/>
            <p:nvPr/>
          </p:nvCxnSpPr>
          <p:spPr>
            <a:xfrm>
              <a:off x="0" y="205740"/>
              <a:ext cx="1541780" cy="7620"/>
            </a:xfrm>
            <a:prstGeom prst="line">
              <a:avLst/>
            </a:prstGeom>
            <a:ln w="12700" cmpd="sng"/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Connecteur droit 61"/>
            <p:cNvCxnSpPr/>
            <p:nvPr/>
          </p:nvCxnSpPr>
          <p:spPr>
            <a:xfrm>
              <a:off x="0" y="102870"/>
              <a:ext cx="1541780" cy="7620"/>
            </a:xfrm>
            <a:prstGeom prst="line">
              <a:avLst/>
            </a:prstGeom>
            <a:ln w="12700" cmpd="sng"/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3" name="Grouper 62"/>
          <p:cNvGrpSpPr/>
          <p:nvPr/>
        </p:nvGrpSpPr>
        <p:grpSpPr>
          <a:xfrm>
            <a:off x="3513665" y="2967399"/>
            <a:ext cx="935996" cy="419100"/>
            <a:chOff x="0" y="0"/>
            <a:chExt cx="1541780" cy="419100"/>
          </a:xfrm>
        </p:grpSpPr>
        <p:cxnSp>
          <p:nvCxnSpPr>
            <p:cNvPr id="64" name="Connecteur droit 63"/>
            <p:cNvCxnSpPr/>
            <p:nvPr/>
          </p:nvCxnSpPr>
          <p:spPr>
            <a:xfrm>
              <a:off x="0" y="411480"/>
              <a:ext cx="1541780" cy="7620"/>
            </a:xfrm>
            <a:prstGeom prst="line">
              <a:avLst/>
            </a:prstGeom>
            <a:ln>
              <a:solidFill>
                <a:schemeClr val="accent4">
                  <a:lumMod val="75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Connecteur droit 64"/>
            <p:cNvCxnSpPr/>
            <p:nvPr/>
          </p:nvCxnSpPr>
          <p:spPr>
            <a:xfrm>
              <a:off x="0" y="0"/>
              <a:ext cx="1541780" cy="7620"/>
            </a:xfrm>
            <a:prstGeom prst="line">
              <a:avLst/>
            </a:prstGeom>
            <a:ln>
              <a:solidFill>
                <a:srgbClr val="604A7B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Connecteur droit 65"/>
            <p:cNvCxnSpPr/>
            <p:nvPr/>
          </p:nvCxnSpPr>
          <p:spPr>
            <a:xfrm>
              <a:off x="0" y="308610"/>
              <a:ext cx="1541780" cy="7620"/>
            </a:xfrm>
            <a:prstGeom prst="line">
              <a:avLst/>
            </a:prstGeom>
            <a:ln w="12700" cmpd="sng"/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Connecteur droit 66"/>
            <p:cNvCxnSpPr/>
            <p:nvPr/>
          </p:nvCxnSpPr>
          <p:spPr>
            <a:xfrm>
              <a:off x="0" y="205740"/>
              <a:ext cx="1541780" cy="7620"/>
            </a:xfrm>
            <a:prstGeom prst="line">
              <a:avLst/>
            </a:prstGeom>
            <a:ln w="12700" cmpd="sng"/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Connecteur droit 67"/>
            <p:cNvCxnSpPr/>
            <p:nvPr/>
          </p:nvCxnSpPr>
          <p:spPr>
            <a:xfrm>
              <a:off x="0" y="102870"/>
              <a:ext cx="1541780" cy="7620"/>
            </a:xfrm>
            <a:prstGeom prst="line">
              <a:avLst/>
            </a:prstGeom>
            <a:ln w="12700" cmpd="sng"/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9" name="Grouper 68"/>
          <p:cNvGrpSpPr/>
          <p:nvPr/>
        </p:nvGrpSpPr>
        <p:grpSpPr>
          <a:xfrm>
            <a:off x="5707701" y="3611289"/>
            <a:ext cx="935998" cy="419100"/>
            <a:chOff x="0" y="0"/>
            <a:chExt cx="1541780" cy="419100"/>
          </a:xfrm>
        </p:grpSpPr>
        <p:cxnSp>
          <p:nvCxnSpPr>
            <p:cNvPr id="70" name="Connecteur droit 69"/>
            <p:cNvCxnSpPr/>
            <p:nvPr/>
          </p:nvCxnSpPr>
          <p:spPr>
            <a:xfrm>
              <a:off x="0" y="411480"/>
              <a:ext cx="1541780" cy="7620"/>
            </a:xfrm>
            <a:prstGeom prst="line">
              <a:avLst/>
            </a:prstGeom>
            <a:ln>
              <a:solidFill>
                <a:schemeClr val="accent4">
                  <a:lumMod val="75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Connecteur droit 70"/>
            <p:cNvCxnSpPr/>
            <p:nvPr/>
          </p:nvCxnSpPr>
          <p:spPr>
            <a:xfrm>
              <a:off x="0" y="0"/>
              <a:ext cx="1541780" cy="7620"/>
            </a:xfrm>
            <a:prstGeom prst="line">
              <a:avLst/>
            </a:prstGeom>
            <a:ln>
              <a:solidFill>
                <a:srgbClr val="604A7B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Connecteur droit 71"/>
            <p:cNvCxnSpPr/>
            <p:nvPr/>
          </p:nvCxnSpPr>
          <p:spPr>
            <a:xfrm>
              <a:off x="0" y="308610"/>
              <a:ext cx="1541780" cy="7620"/>
            </a:xfrm>
            <a:prstGeom prst="line">
              <a:avLst/>
            </a:prstGeom>
            <a:ln w="12700" cmpd="sng"/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Connecteur droit 72"/>
            <p:cNvCxnSpPr/>
            <p:nvPr/>
          </p:nvCxnSpPr>
          <p:spPr>
            <a:xfrm>
              <a:off x="0" y="205740"/>
              <a:ext cx="1541780" cy="7620"/>
            </a:xfrm>
            <a:prstGeom prst="line">
              <a:avLst/>
            </a:prstGeom>
            <a:ln w="12700" cmpd="sng"/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Connecteur droit 73"/>
            <p:cNvCxnSpPr/>
            <p:nvPr/>
          </p:nvCxnSpPr>
          <p:spPr>
            <a:xfrm>
              <a:off x="0" y="102870"/>
              <a:ext cx="1541780" cy="7620"/>
            </a:xfrm>
            <a:prstGeom prst="line">
              <a:avLst/>
            </a:prstGeom>
            <a:ln w="12700" cmpd="sng"/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5" name="Grouper 74"/>
          <p:cNvGrpSpPr/>
          <p:nvPr/>
        </p:nvGrpSpPr>
        <p:grpSpPr>
          <a:xfrm>
            <a:off x="5704446" y="2959779"/>
            <a:ext cx="935998" cy="419100"/>
            <a:chOff x="0" y="0"/>
            <a:chExt cx="1541780" cy="419100"/>
          </a:xfrm>
        </p:grpSpPr>
        <p:cxnSp>
          <p:nvCxnSpPr>
            <p:cNvPr id="76" name="Connecteur droit 75"/>
            <p:cNvCxnSpPr/>
            <p:nvPr/>
          </p:nvCxnSpPr>
          <p:spPr>
            <a:xfrm>
              <a:off x="0" y="411480"/>
              <a:ext cx="1541780" cy="7620"/>
            </a:xfrm>
            <a:prstGeom prst="line">
              <a:avLst/>
            </a:prstGeom>
            <a:ln>
              <a:solidFill>
                <a:schemeClr val="accent4">
                  <a:lumMod val="75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Connecteur droit 76"/>
            <p:cNvCxnSpPr/>
            <p:nvPr/>
          </p:nvCxnSpPr>
          <p:spPr>
            <a:xfrm>
              <a:off x="0" y="0"/>
              <a:ext cx="1541780" cy="7620"/>
            </a:xfrm>
            <a:prstGeom prst="line">
              <a:avLst/>
            </a:prstGeom>
            <a:ln>
              <a:solidFill>
                <a:srgbClr val="604A7B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Connecteur droit 77"/>
            <p:cNvCxnSpPr/>
            <p:nvPr/>
          </p:nvCxnSpPr>
          <p:spPr>
            <a:xfrm>
              <a:off x="0" y="308610"/>
              <a:ext cx="1541780" cy="7620"/>
            </a:xfrm>
            <a:prstGeom prst="line">
              <a:avLst/>
            </a:prstGeom>
            <a:ln w="12700" cmpd="sng"/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Connecteur droit 78"/>
            <p:cNvCxnSpPr/>
            <p:nvPr/>
          </p:nvCxnSpPr>
          <p:spPr>
            <a:xfrm>
              <a:off x="0" y="205740"/>
              <a:ext cx="1541780" cy="7620"/>
            </a:xfrm>
            <a:prstGeom prst="line">
              <a:avLst/>
            </a:prstGeom>
            <a:ln w="12700" cmpd="sng"/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Connecteur droit 79"/>
            <p:cNvCxnSpPr/>
            <p:nvPr/>
          </p:nvCxnSpPr>
          <p:spPr>
            <a:xfrm>
              <a:off x="0" y="102870"/>
              <a:ext cx="1541780" cy="7620"/>
            </a:xfrm>
            <a:prstGeom prst="line">
              <a:avLst/>
            </a:prstGeom>
            <a:ln w="12700" cmpd="sng"/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1" name="Grouper 80"/>
          <p:cNvGrpSpPr/>
          <p:nvPr/>
        </p:nvGrpSpPr>
        <p:grpSpPr>
          <a:xfrm>
            <a:off x="1253059" y="3603669"/>
            <a:ext cx="935998" cy="419100"/>
            <a:chOff x="0" y="0"/>
            <a:chExt cx="1541780" cy="419100"/>
          </a:xfrm>
        </p:grpSpPr>
        <p:cxnSp>
          <p:nvCxnSpPr>
            <p:cNvPr id="82" name="Connecteur droit 81"/>
            <p:cNvCxnSpPr/>
            <p:nvPr/>
          </p:nvCxnSpPr>
          <p:spPr>
            <a:xfrm>
              <a:off x="0" y="411480"/>
              <a:ext cx="1541780" cy="7620"/>
            </a:xfrm>
            <a:prstGeom prst="line">
              <a:avLst/>
            </a:prstGeom>
            <a:ln>
              <a:solidFill>
                <a:schemeClr val="accent4">
                  <a:lumMod val="75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Connecteur droit 82"/>
            <p:cNvCxnSpPr/>
            <p:nvPr/>
          </p:nvCxnSpPr>
          <p:spPr>
            <a:xfrm>
              <a:off x="0" y="0"/>
              <a:ext cx="1541780" cy="7620"/>
            </a:xfrm>
            <a:prstGeom prst="line">
              <a:avLst/>
            </a:prstGeom>
            <a:ln>
              <a:solidFill>
                <a:srgbClr val="604A7B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Connecteur droit 83"/>
            <p:cNvCxnSpPr/>
            <p:nvPr/>
          </p:nvCxnSpPr>
          <p:spPr>
            <a:xfrm>
              <a:off x="0" y="308610"/>
              <a:ext cx="1541780" cy="7620"/>
            </a:xfrm>
            <a:prstGeom prst="line">
              <a:avLst/>
            </a:prstGeom>
            <a:ln w="12700" cmpd="sng"/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Connecteur droit 84"/>
            <p:cNvCxnSpPr/>
            <p:nvPr/>
          </p:nvCxnSpPr>
          <p:spPr>
            <a:xfrm>
              <a:off x="0" y="205740"/>
              <a:ext cx="1541780" cy="7620"/>
            </a:xfrm>
            <a:prstGeom prst="line">
              <a:avLst/>
            </a:prstGeom>
            <a:ln w="12700" cmpd="sng"/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Connecteur droit 85"/>
            <p:cNvCxnSpPr/>
            <p:nvPr/>
          </p:nvCxnSpPr>
          <p:spPr>
            <a:xfrm>
              <a:off x="0" y="102870"/>
              <a:ext cx="1541780" cy="7620"/>
            </a:xfrm>
            <a:prstGeom prst="line">
              <a:avLst/>
            </a:prstGeom>
            <a:ln w="12700" cmpd="sng"/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0" name="Image 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11003" y="1437561"/>
            <a:ext cx="766551" cy="766551"/>
          </a:xfrm>
          <a:prstGeom prst="rect">
            <a:avLst/>
          </a:prstGeom>
        </p:spPr>
      </p:pic>
      <p:pic>
        <p:nvPicPr>
          <p:cNvPr id="22" name="Image 21"/>
          <p:cNvPicPr>
            <a:picLocks noChangeAspect="1"/>
          </p:cNvPicPr>
          <p:nvPr/>
        </p:nvPicPr>
        <p:blipFill rotWithShape="1">
          <a:blip r:embed="rId4"/>
          <a:srcRect l="11147" r="11147"/>
          <a:stretch/>
        </p:blipFill>
        <p:spPr>
          <a:xfrm>
            <a:off x="5059362" y="1443431"/>
            <a:ext cx="586522" cy="754810"/>
          </a:xfrm>
          <a:prstGeom prst="rect">
            <a:avLst/>
          </a:prstGeom>
        </p:spPr>
      </p:pic>
      <p:graphicFrame>
        <p:nvGraphicFramePr>
          <p:cNvPr id="99" name="Tableau 9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9288352"/>
              </p:ext>
            </p:extLst>
          </p:nvPr>
        </p:nvGraphicFramePr>
        <p:xfrm>
          <a:off x="93127" y="4818019"/>
          <a:ext cx="6612164" cy="85347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08628"/>
                <a:gridCol w="508628"/>
                <a:gridCol w="508628"/>
                <a:gridCol w="508628"/>
                <a:gridCol w="508628"/>
                <a:gridCol w="508628"/>
                <a:gridCol w="508628"/>
                <a:gridCol w="508628"/>
                <a:gridCol w="508628"/>
                <a:gridCol w="508628"/>
                <a:gridCol w="508628"/>
                <a:gridCol w="508628"/>
                <a:gridCol w="508628"/>
              </a:tblGrid>
              <a:tr h="426738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ou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on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on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an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ou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on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no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an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no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on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on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ou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on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  <a:tr h="426738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On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ou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an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on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no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an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un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om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om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ou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on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no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om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00" name="Tableau 9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9315549"/>
              </p:ext>
            </p:extLst>
          </p:nvPr>
        </p:nvGraphicFramePr>
        <p:xfrm>
          <a:off x="93133" y="6421576"/>
          <a:ext cx="6612154" cy="129941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34538"/>
                <a:gridCol w="912936"/>
                <a:gridCol w="912936"/>
                <a:gridCol w="912936"/>
                <a:gridCol w="912936"/>
                <a:gridCol w="912936"/>
                <a:gridCol w="912936"/>
              </a:tblGrid>
              <a:tr h="433138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Picto Moustache"/>
                          <a:cs typeface="Picto Moustache"/>
                        </a:rPr>
                        <a:t>s  </a:t>
                      </a:r>
                      <a:r>
                        <a:rPr lang="fr-FR" sz="1400" dirty="0" smtClean="0">
                          <a:latin typeface="Script Ecole 2"/>
                          <a:cs typeface="Script Ecole 2"/>
                        </a:rPr>
                        <a:t>ton</a:t>
                      </a:r>
                      <a:endParaRPr lang="fr-FR" sz="1400" dirty="0">
                        <a:latin typeface="Script Ecole 2"/>
                        <a:cs typeface="Script Ecole 2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 smtClean="0">
                          <a:latin typeface="Script Ecole 2"/>
                          <a:cs typeface="Script Ecole 2"/>
                        </a:rPr>
                        <a:t>font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 smtClean="0">
                          <a:latin typeface="Script Ecole 2"/>
                          <a:cs typeface="Script Ecole 2"/>
                        </a:rPr>
                        <a:t>fond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 smtClean="0">
                          <a:latin typeface="Script Ecole 2"/>
                          <a:cs typeface="Script Ecole 2"/>
                        </a:rPr>
                        <a:t>ton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 smtClean="0">
                          <a:latin typeface="Script Ecole 2"/>
                          <a:cs typeface="Script Ecole 2"/>
                        </a:rPr>
                        <a:t>taon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Script Ecole 2"/>
                          <a:cs typeface="Script Ecole 2"/>
                        </a:rPr>
                        <a:t>faon</a:t>
                      </a:r>
                      <a:endParaRPr lang="fr-FR" sz="1400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Script Ecole 2"/>
                          <a:cs typeface="Script Ecole 2"/>
                        </a:rPr>
                        <a:t>ton</a:t>
                      </a:r>
                      <a:endParaRPr lang="fr-FR" sz="1400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</a:tr>
              <a:tr h="433138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 smtClean="0">
                          <a:latin typeface="Picto Moustache"/>
                          <a:cs typeface="Picto Moustache"/>
                        </a:rPr>
                        <a:t>s  </a:t>
                      </a:r>
                      <a:r>
                        <a:rPr lang="fr-FR" sz="1400" dirty="0" smtClean="0">
                          <a:latin typeface="Script Ecole 2"/>
                          <a:cs typeface="Script Ecole 2"/>
                        </a:rPr>
                        <a:t>bon</a:t>
                      </a: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Script Ecole 2"/>
                          <a:cs typeface="Script Ecole 2"/>
                        </a:rPr>
                        <a:t>bon</a:t>
                      </a:r>
                      <a:endParaRPr lang="fr-FR" sz="1400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Script Ecole 2"/>
                          <a:cs typeface="Script Ecole 2"/>
                        </a:rPr>
                        <a:t>bond</a:t>
                      </a:r>
                      <a:endParaRPr lang="fr-FR" sz="1400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Script Ecole 2"/>
                          <a:cs typeface="Script Ecole 2"/>
                        </a:rPr>
                        <a:t>don</a:t>
                      </a:r>
                      <a:endParaRPr lang="fr-FR" sz="1400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Script Ecole 2"/>
                          <a:cs typeface="Script Ecole 2"/>
                        </a:rPr>
                        <a:t>pont</a:t>
                      </a:r>
                      <a:endParaRPr lang="fr-FR" sz="1400" dirty="0">
                        <a:latin typeface="Script Ecole 2"/>
                        <a:cs typeface="Script Ecole 2"/>
                      </a:endParaRP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Script Ecole 2"/>
                          <a:cs typeface="Script Ecole 2"/>
                        </a:rPr>
                        <a:t>bon</a:t>
                      </a:r>
                      <a:endParaRPr lang="fr-FR" sz="1400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Script Ecole 2"/>
                          <a:cs typeface="Script Ecole 2"/>
                        </a:rPr>
                        <a:t>bon</a:t>
                      </a:r>
                      <a:endParaRPr lang="fr-FR" sz="1400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</a:tr>
              <a:tr h="433138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 smtClean="0">
                          <a:latin typeface="Picto Moustache"/>
                          <a:cs typeface="Picto Moustache"/>
                        </a:rPr>
                        <a:t>s  </a:t>
                      </a:r>
                      <a:r>
                        <a:rPr lang="fr-FR" sz="1800" dirty="0" smtClean="0">
                          <a:latin typeface="Cursivestandard"/>
                          <a:cs typeface="Cursivestandard"/>
                        </a:rPr>
                        <a:t>mon</a:t>
                      </a: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 smtClean="0">
                          <a:latin typeface="Cursivestandard"/>
                          <a:cs typeface="Cursivestandard"/>
                        </a:rPr>
                        <a:t>mon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 smtClean="0">
                          <a:latin typeface="Cursivestandard"/>
                          <a:cs typeface="Cursivestandard"/>
                        </a:rPr>
                        <a:t>monde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 smtClean="0">
                          <a:latin typeface="Cursivestandard"/>
                          <a:cs typeface="Cursivestandard"/>
                        </a:rPr>
                        <a:t>non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 smtClean="0">
                          <a:latin typeface="Cursivestandard"/>
                          <a:cs typeface="Cursivestandard"/>
                        </a:rPr>
                        <a:t>mon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 smtClean="0">
                          <a:latin typeface="Cursivestandard"/>
                          <a:cs typeface="Cursivestandard"/>
                        </a:rPr>
                        <a:t>mon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 smtClean="0">
                          <a:latin typeface="Cursivestandard"/>
                          <a:cs typeface="Cursivestandard"/>
                        </a:rPr>
                        <a:t>non</a:t>
                      </a: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101" name="ZoneTexte 100"/>
          <p:cNvSpPr txBox="1"/>
          <p:nvPr/>
        </p:nvSpPr>
        <p:spPr>
          <a:xfrm>
            <a:off x="244721" y="9492420"/>
            <a:ext cx="6976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dirty="0" smtClean="0"/>
              <a:t>⚪️⚪️</a:t>
            </a:r>
            <a:endParaRPr lang="fr-FR" sz="2000" dirty="0"/>
          </a:p>
        </p:txBody>
      </p:sp>
      <p:sp>
        <p:nvSpPr>
          <p:cNvPr id="102" name="ZoneTexte 101"/>
          <p:cNvSpPr txBox="1"/>
          <p:nvPr/>
        </p:nvSpPr>
        <p:spPr>
          <a:xfrm>
            <a:off x="1075322" y="9483581"/>
            <a:ext cx="12704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/>
              <a:t>️⚪️</a:t>
            </a:r>
            <a:r>
              <a:rPr lang="fr-FR" sz="2000" dirty="0" smtClean="0"/>
              <a:t>⚪️⚪️️⚪️️</a:t>
            </a:r>
            <a:endParaRPr lang="fr-FR" sz="2000" dirty="0"/>
          </a:p>
        </p:txBody>
      </p:sp>
      <p:sp>
        <p:nvSpPr>
          <p:cNvPr id="103" name="ZoneTexte 102"/>
          <p:cNvSpPr txBox="1"/>
          <p:nvPr/>
        </p:nvSpPr>
        <p:spPr>
          <a:xfrm>
            <a:off x="2529061" y="9492420"/>
            <a:ext cx="7522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/>
              <a:t>⚪️</a:t>
            </a:r>
            <a:r>
              <a:rPr lang="fr-FR" sz="2000" dirty="0" smtClean="0"/>
              <a:t>⚪️</a:t>
            </a:r>
            <a:endParaRPr lang="fr-FR" sz="2000" dirty="0"/>
          </a:p>
        </p:txBody>
      </p:sp>
      <p:sp>
        <p:nvSpPr>
          <p:cNvPr id="104" name="ZoneTexte 103"/>
          <p:cNvSpPr txBox="1"/>
          <p:nvPr/>
        </p:nvSpPr>
        <p:spPr>
          <a:xfrm>
            <a:off x="4868014" y="9492582"/>
            <a:ext cx="739844" cy="3999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smtClean="0"/>
              <a:t>⚪️⚪️</a:t>
            </a:r>
            <a:endParaRPr lang="fr-FR" sz="2000" dirty="0"/>
          </a:p>
        </p:txBody>
      </p:sp>
      <p:sp>
        <p:nvSpPr>
          <p:cNvPr id="108" name="ZoneTexte 107"/>
          <p:cNvSpPr txBox="1"/>
          <p:nvPr/>
        </p:nvSpPr>
        <p:spPr>
          <a:xfrm>
            <a:off x="3597604" y="9492420"/>
            <a:ext cx="9541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dirty="0" smtClean="0"/>
              <a:t>⚪️⚪️⚪️</a:t>
            </a:r>
            <a:endParaRPr lang="fr-FR" sz="2000" dirty="0"/>
          </a:p>
        </p:txBody>
      </p:sp>
      <p:sp>
        <p:nvSpPr>
          <p:cNvPr id="111" name="ZoneTexte 110"/>
          <p:cNvSpPr txBox="1"/>
          <p:nvPr/>
        </p:nvSpPr>
        <p:spPr>
          <a:xfrm>
            <a:off x="5924162" y="9492582"/>
            <a:ext cx="739844" cy="3999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smtClean="0"/>
              <a:t>⚪️⚪️</a:t>
            </a:r>
            <a:endParaRPr lang="fr-FR" sz="2000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35157" y="1543811"/>
            <a:ext cx="627574" cy="554051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3919" y="2907014"/>
            <a:ext cx="881403" cy="504507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5400000">
            <a:off x="5971651" y="1327016"/>
            <a:ext cx="632652" cy="987640"/>
          </a:xfrm>
          <a:prstGeom prst="rect">
            <a:avLst/>
          </a:prstGeom>
        </p:spPr>
      </p:pic>
      <p:sp>
        <p:nvSpPr>
          <p:cNvPr id="88" name="Étoile à 5 branches 87"/>
          <p:cNvSpPr/>
          <p:nvPr/>
        </p:nvSpPr>
        <p:spPr>
          <a:xfrm>
            <a:off x="5080129" y="484749"/>
            <a:ext cx="180000" cy="180000"/>
          </a:xfrm>
          <a:prstGeom prst="star5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9" name="Image 88" descr="C:\Users\Catherine\Documents\CP\7 Lecture\1 Pilotis\Gestes BM Pilotis\on.PNG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5996" y="295216"/>
            <a:ext cx="395998" cy="5681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Image 1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10885" y="1532836"/>
            <a:ext cx="576000" cy="576000"/>
          </a:xfrm>
          <a:prstGeom prst="rect">
            <a:avLst/>
          </a:prstGeom>
        </p:spPr>
      </p:pic>
      <p:pic>
        <p:nvPicPr>
          <p:cNvPr id="25" name="Image 2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225826" y="1532836"/>
            <a:ext cx="924204" cy="576000"/>
          </a:xfrm>
          <a:prstGeom prst="rect">
            <a:avLst/>
          </a:prstGeom>
        </p:spPr>
      </p:pic>
      <p:pic>
        <p:nvPicPr>
          <p:cNvPr id="30" name="Image 29"/>
          <p:cNvPicPr>
            <a:picLocks noChangeAspect="1"/>
          </p:cNvPicPr>
          <p:nvPr/>
        </p:nvPicPr>
        <p:blipFill rotWithShape="1">
          <a:blip r:embed="rId11"/>
          <a:srcRect l="10932" t="8151" r="12389" b="8142"/>
          <a:stretch/>
        </p:blipFill>
        <p:spPr>
          <a:xfrm>
            <a:off x="4298302" y="1486363"/>
            <a:ext cx="612788" cy="668947"/>
          </a:xfrm>
          <a:prstGeom prst="rect">
            <a:avLst/>
          </a:prstGeom>
        </p:spPr>
      </p:pic>
      <p:pic>
        <p:nvPicPr>
          <p:cNvPr id="32" name="Image 3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796575" y="2875231"/>
            <a:ext cx="542410" cy="540000"/>
          </a:xfrm>
          <a:prstGeom prst="rect">
            <a:avLst/>
          </a:prstGeom>
        </p:spPr>
      </p:pic>
      <p:pic>
        <p:nvPicPr>
          <p:cNvPr id="33" name="Image 32"/>
          <p:cNvPicPr>
            <a:picLocks noChangeAspect="1"/>
          </p:cNvPicPr>
          <p:nvPr/>
        </p:nvPicPr>
        <p:blipFill rotWithShape="1"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9774" b="80075" l="1579" r="99474"/>
                    </a14:imgEffect>
                    <a14:imgEffect>
                      <a14:brightnessContrast bright="20000" contrast="40000"/>
                    </a14:imgEffect>
                  </a14:imgLayer>
                </a14:imgProps>
              </a:ext>
            </a:extLst>
          </a:blip>
          <a:srcRect l="1778" t="9454" b="19619"/>
          <a:stretch/>
        </p:blipFill>
        <p:spPr>
          <a:xfrm>
            <a:off x="2529061" y="2843225"/>
            <a:ext cx="605365" cy="612000"/>
          </a:xfrm>
          <a:prstGeom prst="rect">
            <a:avLst/>
          </a:prstGeom>
        </p:spPr>
      </p:pic>
      <p:pic>
        <p:nvPicPr>
          <p:cNvPr id="34" name="Image 33"/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529062" y="3528739"/>
            <a:ext cx="496153" cy="540000"/>
          </a:xfrm>
          <a:prstGeom prst="rect">
            <a:avLst/>
          </a:prstGeom>
        </p:spPr>
      </p:pic>
      <p:pic>
        <p:nvPicPr>
          <p:cNvPr id="37" name="Image 36"/>
          <p:cNvPicPr>
            <a:picLocks noChangeAspect="1"/>
          </p:cNvPicPr>
          <p:nvPr/>
        </p:nvPicPr>
        <p:blipFill>
          <a:blip r:embed="rId17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67615" y="3507655"/>
            <a:ext cx="594711" cy="556260"/>
          </a:xfrm>
          <a:prstGeom prst="rect">
            <a:avLst/>
          </a:prstGeom>
        </p:spPr>
      </p:pic>
      <p:sp>
        <p:nvSpPr>
          <p:cNvPr id="38" name="Ellipse 37"/>
          <p:cNvSpPr/>
          <p:nvPr/>
        </p:nvSpPr>
        <p:spPr>
          <a:xfrm>
            <a:off x="4868014" y="3528739"/>
            <a:ext cx="470971" cy="486410"/>
          </a:xfrm>
          <a:prstGeom prst="ellipse">
            <a:avLst/>
          </a:prstGeom>
          <a:ln w="19050" cmpd="sng">
            <a:solidFill>
              <a:srgbClr val="7F7F7F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0" name="Image 39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1312497" y="8597842"/>
            <a:ext cx="829459" cy="894740"/>
          </a:xfrm>
          <a:prstGeom prst="rect">
            <a:avLst/>
          </a:prstGeom>
        </p:spPr>
      </p:pic>
      <p:pic>
        <p:nvPicPr>
          <p:cNvPr id="41" name="Image 40"/>
          <p:cNvPicPr>
            <a:picLocks noChangeAspect="1"/>
          </p:cNvPicPr>
          <p:nvPr/>
        </p:nvPicPr>
        <p:blipFill rotWithShape="1">
          <a:blip r:embed="rId20"/>
          <a:srcRect l="11589" t="16147" r="10419" b="15917"/>
          <a:stretch/>
        </p:blipFill>
        <p:spPr>
          <a:xfrm>
            <a:off x="2482142" y="8936030"/>
            <a:ext cx="817355" cy="502561"/>
          </a:xfrm>
          <a:prstGeom prst="rect">
            <a:avLst/>
          </a:prstGeom>
        </p:spPr>
      </p:pic>
      <p:pic>
        <p:nvPicPr>
          <p:cNvPr id="42" name="Image 41"/>
          <p:cNvPicPr>
            <a:picLocks noChangeAspect="1"/>
          </p:cNvPicPr>
          <p:nvPr/>
        </p:nvPicPr>
        <p:blipFill>
          <a:blip r:embed="rId21"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776877" y="8587180"/>
            <a:ext cx="889774" cy="893746"/>
          </a:xfrm>
          <a:prstGeom prst="rect">
            <a:avLst/>
          </a:prstGeom>
        </p:spPr>
      </p:pic>
      <p:pic>
        <p:nvPicPr>
          <p:cNvPr id="43" name="Image 42"/>
          <p:cNvPicPr>
            <a:picLocks noChangeAspect="1"/>
          </p:cNvPicPr>
          <p:nvPr/>
        </p:nvPicPr>
        <p:blipFill>
          <a:blip r:embed="rId23">
            <a:extLst>
              <a:ext uri="{BEBA8EAE-BF5A-486C-A8C5-ECC9F3942E4B}">
                <a14:imgProps xmlns:a14="http://schemas.microsoft.com/office/drawing/2010/main">
                  <a14:imgLayer r:embed="rId2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628169" y="8815253"/>
            <a:ext cx="899999" cy="657034"/>
          </a:xfrm>
          <a:prstGeom prst="rect">
            <a:avLst/>
          </a:prstGeom>
        </p:spPr>
      </p:pic>
      <p:pic>
        <p:nvPicPr>
          <p:cNvPr id="44" name="Image 43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5941821" y="8761261"/>
            <a:ext cx="647821" cy="770467"/>
          </a:xfrm>
          <a:prstGeom prst="rect">
            <a:avLst/>
          </a:prstGeom>
        </p:spPr>
      </p:pic>
      <p:pic>
        <p:nvPicPr>
          <p:cNvPr id="45" name="Image 44"/>
          <p:cNvPicPr>
            <a:picLocks noChangeAspect="1"/>
          </p:cNvPicPr>
          <p:nvPr/>
        </p:nvPicPr>
        <p:blipFill rotWithShape="1">
          <a:blip r:embed="rId26"/>
          <a:srcRect t="6896" b="13507"/>
          <a:stretch/>
        </p:blipFill>
        <p:spPr>
          <a:xfrm>
            <a:off x="220473" y="8908391"/>
            <a:ext cx="783109" cy="623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20593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à coins arrondis 92"/>
          <p:cNvSpPr>
            <a:spLocks noChangeArrowheads="1"/>
          </p:cNvSpPr>
          <p:nvPr/>
        </p:nvSpPr>
        <p:spPr bwMode="auto">
          <a:xfrm>
            <a:off x="217340" y="281448"/>
            <a:ext cx="2365375" cy="566342"/>
          </a:xfrm>
          <a:prstGeom prst="roundRect">
            <a:avLst>
              <a:gd name="adj" fmla="val 16667"/>
            </a:avLst>
          </a:prstGeom>
          <a:solidFill>
            <a:srgbClr val="BFBFBF"/>
          </a:solidFill>
          <a:ln w="12700">
            <a:solidFill>
              <a:srgbClr val="000000"/>
            </a:solidFill>
            <a:prstDash val="dash"/>
            <a:round/>
            <a:headEnd/>
            <a:tailEnd/>
          </a:ln>
          <a:effectLst>
            <a:outerShdw blurRad="50800" dist="38100" dir="2700000" algn="tl" rotWithShape="0">
              <a:srgbClr val="000000">
                <a:alpha val="39999"/>
              </a:srgbClr>
            </a:outerShdw>
          </a:effectLst>
        </p:spPr>
        <p:txBody>
          <a:bodyPr vert="horz" wrap="square" lIns="91440" tIns="0" rIns="91440" bIns="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mic Sans MS" charset="0"/>
                <a:ea typeface="ÇlÇr ñæí©" charset="0"/>
              </a:rPr>
              <a:t>Prénom </a:t>
            </a: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mic Sans MS" charset="0"/>
                <a:ea typeface="ÇlÇr ñæí©" charset="0"/>
              </a:rPr>
              <a:t>:</a:t>
            </a:r>
            <a:endParaRPr kumimoji="0" lang="fr-FR" sz="10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Comic Sans MS" charset="0"/>
              <a:ea typeface="ÇlÇr ñæí©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mic Sans MS" charset="0"/>
                <a:ea typeface="ÇlÇr ñæí©" charset="0"/>
              </a:rPr>
              <a:t>Date : </a:t>
            </a:r>
            <a:endParaRPr kumimoji="0" lang="fr-FR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2" name="Carré corné 93"/>
          <p:cNvSpPr>
            <a:spLocks noChangeArrowheads="1"/>
          </p:cNvSpPr>
          <p:nvPr/>
        </p:nvSpPr>
        <p:spPr bwMode="auto">
          <a:xfrm rot="314074">
            <a:off x="5357509" y="352187"/>
            <a:ext cx="1292225" cy="465137"/>
          </a:xfrm>
          <a:prstGeom prst="foldedCorner">
            <a:avLst>
              <a:gd name="adj" fmla="val 16667"/>
            </a:avLst>
          </a:prstGeom>
          <a:gradFill rotWithShape="1">
            <a:gsLst>
              <a:gs pos="0">
                <a:srgbClr val="BFBFBF"/>
              </a:gs>
              <a:gs pos="100000">
                <a:srgbClr val="FFFFFF"/>
              </a:gs>
            </a:gsLst>
            <a:path path="rect">
              <a:fillToRect l="50000" t="50000" r="50000" b="50000"/>
            </a:path>
          </a:gradFill>
          <a:ln w="9525">
            <a:solidFill>
              <a:srgbClr val="000000"/>
            </a:solidFill>
            <a:round/>
            <a:headEnd/>
            <a:tailEnd/>
          </a:ln>
          <a:effectLst>
            <a:outerShdw blurRad="76200" sy="23000" kx="-1199993" algn="bl" rotWithShape="0">
              <a:srgbClr val="000000">
                <a:alpha val="20000"/>
              </a:srgb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mic Sans MS" charset="0"/>
                <a:ea typeface="ÇlÇr ñæí©" charset="0"/>
              </a:rPr>
              <a:t>Phonologie</a:t>
            </a:r>
            <a:endParaRPr kumimoji="0" lang="fr-FR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254341" y="794891"/>
            <a:ext cx="645091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 smtClean="0">
                <a:latin typeface="Comic Sans MS"/>
                <a:cs typeface="Comic Sans MS"/>
              </a:rPr>
              <a:t>1. </a:t>
            </a:r>
            <a:r>
              <a:rPr lang="fr-FR" sz="4000" dirty="0" smtClean="0">
                <a:latin typeface="Picto Moustache"/>
                <a:cs typeface="Picto Moustache"/>
              </a:rPr>
              <a:t>j</a:t>
            </a:r>
            <a:r>
              <a:rPr lang="fr-FR" dirty="0" smtClean="0">
                <a:latin typeface="Picto Moustache"/>
                <a:cs typeface="Picto Moustache"/>
              </a:rPr>
              <a:t> </a:t>
            </a:r>
            <a:r>
              <a:rPr lang="fr-FR" sz="1400" b="1" dirty="0" smtClean="0">
                <a:latin typeface="Comic Sans MS"/>
                <a:cs typeface="Comic Sans MS"/>
              </a:rPr>
              <a:t>Colorie </a:t>
            </a:r>
            <a:r>
              <a:rPr lang="fr-FR" sz="1400" dirty="0" smtClean="0">
                <a:latin typeface="Cursivestandard"/>
                <a:cs typeface="Cursivestandard"/>
              </a:rPr>
              <a:t>²le$ ²image$ ²si ²tu ²entend$ ²le ²son </a:t>
            </a:r>
            <a:r>
              <a:rPr lang="fr-FR" b="1" dirty="0">
                <a:cs typeface="Cursivestandard"/>
              </a:rPr>
              <a:t>[</a:t>
            </a:r>
            <a:r>
              <a:rPr lang="fr-FR" b="1" dirty="0" err="1"/>
              <a:t>ɔ</a:t>
            </a:r>
            <a:r>
              <a:rPr lang="fr-FR" b="1" dirty="0"/>
              <a:t>̃</a:t>
            </a:r>
            <a:r>
              <a:rPr lang="fr-FR" b="1" dirty="0">
                <a:cs typeface="Cursivestandard"/>
              </a:rPr>
              <a:t>] </a:t>
            </a:r>
            <a:r>
              <a:rPr lang="fr-FR" sz="1400" b="1" dirty="0" smtClean="0">
                <a:latin typeface="Comic Sans MS"/>
                <a:cs typeface="Comic Sans MS"/>
              </a:rPr>
              <a:t>: </a:t>
            </a:r>
            <a:endParaRPr lang="fr-FR" b="1" dirty="0">
              <a:latin typeface="Comic Sans MS"/>
              <a:cs typeface="Comic Sans MS"/>
            </a:endParaRPr>
          </a:p>
        </p:txBody>
      </p:sp>
      <p:sp>
        <p:nvSpPr>
          <p:cNvPr id="15" name="ZoneTexte 14"/>
          <p:cNvSpPr txBox="1"/>
          <p:nvPr/>
        </p:nvSpPr>
        <p:spPr>
          <a:xfrm>
            <a:off x="217341" y="2075103"/>
            <a:ext cx="645091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 smtClean="0">
                <a:latin typeface="Comic Sans MS"/>
                <a:cs typeface="Comic Sans MS"/>
              </a:rPr>
              <a:t>2. </a:t>
            </a:r>
            <a:r>
              <a:rPr lang="fr-FR" sz="4000" dirty="0" smtClean="0">
                <a:latin typeface="Picto Moustache"/>
                <a:cs typeface="Picto Moustache"/>
              </a:rPr>
              <a:t>p</a:t>
            </a:r>
            <a:r>
              <a:rPr lang="fr-FR" dirty="0" smtClean="0">
                <a:latin typeface="Picto Moustache"/>
                <a:cs typeface="Picto Moustache"/>
              </a:rPr>
              <a:t> </a:t>
            </a:r>
            <a:r>
              <a:rPr lang="fr-FR" sz="1400" b="1" dirty="0" smtClean="0">
                <a:latin typeface="Comic Sans MS"/>
                <a:cs typeface="Comic Sans MS"/>
              </a:rPr>
              <a:t>Ecris </a:t>
            </a:r>
            <a:r>
              <a:rPr lang="fr-FR" sz="1400" dirty="0">
                <a:latin typeface="Cursivestandard"/>
                <a:cs typeface="Cursivestandard"/>
              </a:rPr>
              <a:t>²le mot ²comme ²tu ²l’²entend$ </a:t>
            </a:r>
            <a:r>
              <a:rPr lang="fr-FR" sz="1400" dirty="0" smtClean="0">
                <a:latin typeface="Cursivestandard"/>
                <a:cs typeface="Cursivestandard"/>
              </a:rPr>
              <a:t>: </a:t>
            </a:r>
            <a:endParaRPr lang="fr-FR" b="1" dirty="0">
              <a:latin typeface="Comic Sans MS"/>
              <a:cs typeface="Comic Sans MS"/>
            </a:endParaRPr>
          </a:p>
        </p:txBody>
      </p:sp>
      <p:sp>
        <p:nvSpPr>
          <p:cNvPr id="16" name="ZoneTexte 15"/>
          <p:cNvSpPr txBox="1"/>
          <p:nvPr/>
        </p:nvSpPr>
        <p:spPr>
          <a:xfrm>
            <a:off x="288209" y="4110133"/>
            <a:ext cx="645091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 smtClean="0">
                <a:latin typeface="Comic Sans MS"/>
                <a:cs typeface="Comic Sans MS"/>
              </a:rPr>
              <a:t>3. </a:t>
            </a:r>
            <a:r>
              <a:rPr lang="fr-FR" sz="4000" dirty="0" smtClean="0">
                <a:latin typeface="Picto Moustache"/>
                <a:cs typeface="Picto Moustache"/>
              </a:rPr>
              <a:t>j</a:t>
            </a:r>
            <a:r>
              <a:rPr lang="fr-FR" sz="1400" dirty="0" smtClean="0">
                <a:latin typeface="Picto Moustache"/>
                <a:cs typeface="Picto Moustache"/>
              </a:rPr>
              <a:t> </a:t>
            </a:r>
            <a:r>
              <a:rPr lang="fr-FR" sz="1400" b="1" dirty="0" smtClean="0">
                <a:latin typeface="Comic Sans MS"/>
                <a:cs typeface="Comic Sans MS"/>
              </a:rPr>
              <a:t>Colorie </a:t>
            </a:r>
            <a:r>
              <a:rPr lang="fr-FR" sz="1400" dirty="0" smtClean="0">
                <a:latin typeface="Cursivestandard"/>
                <a:cs typeface="Cursivestandard"/>
              </a:rPr>
              <a:t>²le$ ²lettre$ </a:t>
            </a:r>
            <a:r>
              <a:rPr lang="fr-FR" sz="1400" b="1" i="1" dirty="0" smtClean="0">
                <a:solidFill>
                  <a:srgbClr val="7F7F7F"/>
                </a:solidFill>
                <a:latin typeface="Comic Sans MS"/>
                <a:cs typeface="Comic Sans MS"/>
              </a:rPr>
              <a:t>on</a:t>
            </a:r>
            <a:r>
              <a:rPr lang="fr-FR" sz="1400" b="1" dirty="0" smtClean="0">
                <a:latin typeface="Comic Sans MS"/>
                <a:cs typeface="Comic Sans MS"/>
              </a:rPr>
              <a:t> : </a:t>
            </a:r>
            <a:endParaRPr lang="fr-FR" b="1" dirty="0">
              <a:latin typeface="Comic Sans MS"/>
              <a:cs typeface="Comic Sans MS"/>
            </a:endParaRPr>
          </a:p>
        </p:txBody>
      </p:sp>
      <p:graphicFrame>
        <p:nvGraphicFramePr>
          <p:cNvPr id="3" name="Tableau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2618237"/>
              </p:ext>
            </p:extLst>
          </p:nvPr>
        </p:nvGraphicFramePr>
        <p:xfrm>
          <a:off x="93133" y="2825318"/>
          <a:ext cx="6612126" cy="128481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04042"/>
                <a:gridCol w="2204042"/>
                <a:gridCol w="2204042"/>
              </a:tblGrid>
              <a:tr h="642408">
                <a:tc>
                  <a:txBody>
                    <a:bodyPr/>
                    <a:lstStyle/>
                    <a:p>
                      <a:pPr marL="0" marR="0" indent="0" algn="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solidFill>
                            <a:srgbClr val="A6A6A6"/>
                          </a:solidFill>
                          <a:latin typeface="Cursivestandard"/>
                          <a:cs typeface="Cursivestandard"/>
                        </a:rPr>
                        <a:t>_________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solidFill>
                            <a:srgbClr val="A6A6A6"/>
                          </a:solidFill>
                          <a:latin typeface="Cursivestandard"/>
                          <a:cs typeface="Cursivestandard"/>
                        </a:rPr>
                        <a:t>_________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solidFill>
                            <a:srgbClr val="A6A6A6"/>
                          </a:solidFill>
                          <a:latin typeface="Cursivestandard"/>
                          <a:cs typeface="Cursivestandard"/>
                        </a:rPr>
                        <a:t>_________</a:t>
                      </a:r>
                    </a:p>
                  </a:txBody>
                  <a:tcPr anchor="ctr"/>
                </a:tc>
              </a:tr>
              <a:tr h="642408">
                <a:tc>
                  <a:txBody>
                    <a:bodyPr/>
                    <a:lstStyle/>
                    <a:p>
                      <a:pPr marL="0" marR="0" indent="0" algn="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solidFill>
                            <a:srgbClr val="A6A6A6"/>
                          </a:solidFill>
                          <a:latin typeface="Cursivestandard"/>
                          <a:cs typeface="Cursivestandard"/>
                        </a:rPr>
                        <a:t>_________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solidFill>
                            <a:srgbClr val="A6A6A6"/>
                          </a:solidFill>
                          <a:latin typeface="Cursivestandard"/>
                          <a:cs typeface="Cursivestandard"/>
                        </a:rPr>
                        <a:t>_________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solidFill>
                            <a:srgbClr val="A6A6A6"/>
                          </a:solidFill>
                          <a:latin typeface="Cursivestandard"/>
                          <a:cs typeface="Cursivestandard"/>
                        </a:rPr>
                        <a:t>_________</a:t>
                      </a: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35" name="ZoneTexte 34"/>
          <p:cNvSpPr txBox="1"/>
          <p:nvPr/>
        </p:nvSpPr>
        <p:spPr>
          <a:xfrm>
            <a:off x="288209" y="5552817"/>
            <a:ext cx="645091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>
                <a:latin typeface="Comic Sans MS"/>
                <a:cs typeface="Comic Sans MS"/>
              </a:rPr>
              <a:t>4</a:t>
            </a:r>
            <a:r>
              <a:rPr lang="fr-FR" sz="1400" b="1" dirty="0" smtClean="0">
                <a:latin typeface="Comic Sans MS"/>
                <a:cs typeface="Comic Sans MS"/>
              </a:rPr>
              <a:t>. </a:t>
            </a:r>
            <a:r>
              <a:rPr lang="fr-FR" sz="4000" dirty="0">
                <a:latin typeface="Picto Moustache"/>
                <a:cs typeface="Picto Moustache"/>
              </a:rPr>
              <a:t>h</a:t>
            </a:r>
            <a:r>
              <a:rPr lang="fr-FR" sz="1400" dirty="0" smtClean="0">
                <a:latin typeface="Picto Moustache"/>
                <a:cs typeface="Picto Moustache"/>
              </a:rPr>
              <a:t> </a:t>
            </a:r>
            <a:r>
              <a:rPr lang="fr-FR" sz="1400" b="1" dirty="0" smtClean="0">
                <a:latin typeface="Comic Sans MS"/>
                <a:cs typeface="Comic Sans MS"/>
              </a:rPr>
              <a:t>Lis et entoure </a:t>
            </a:r>
            <a:r>
              <a:rPr lang="fr-FR" sz="1400" dirty="0" smtClean="0">
                <a:latin typeface="Cursivestandard"/>
                <a:cs typeface="Cursivestandard"/>
              </a:rPr>
              <a:t>²le$ mot$ ²comme ²sur ²le modèle :</a:t>
            </a:r>
            <a:endParaRPr lang="fr-FR" b="1" dirty="0">
              <a:latin typeface="Comic Sans MS"/>
              <a:cs typeface="Comic Sans MS"/>
            </a:endParaRPr>
          </a:p>
        </p:txBody>
      </p:sp>
      <p:sp>
        <p:nvSpPr>
          <p:cNvPr id="39" name="Étoile à 5 branches 38"/>
          <p:cNvSpPr/>
          <p:nvPr/>
        </p:nvSpPr>
        <p:spPr>
          <a:xfrm>
            <a:off x="5080000" y="378875"/>
            <a:ext cx="180000" cy="180000"/>
          </a:xfrm>
          <a:prstGeom prst="star5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3" name="Étoile à 5 branches 112"/>
          <p:cNvSpPr/>
          <p:nvPr/>
        </p:nvSpPr>
        <p:spPr>
          <a:xfrm>
            <a:off x="5080129" y="608521"/>
            <a:ext cx="180000" cy="180000"/>
          </a:xfrm>
          <a:prstGeom prst="star5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aphicFrame>
        <p:nvGraphicFramePr>
          <p:cNvPr id="114" name="Tableau 1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840489"/>
              </p:ext>
            </p:extLst>
          </p:nvPr>
        </p:nvGraphicFramePr>
        <p:xfrm>
          <a:off x="1308931" y="8274170"/>
          <a:ext cx="1949960" cy="156409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43745"/>
                <a:gridCol w="243745"/>
                <a:gridCol w="243745"/>
                <a:gridCol w="243745"/>
                <a:gridCol w="243745"/>
                <a:gridCol w="243745"/>
                <a:gridCol w="243745"/>
                <a:gridCol w="243745"/>
              </a:tblGrid>
              <a:tr h="260683"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smtClean="0"/>
                        <a:t>N</a:t>
                      </a:r>
                      <a:endParaRPr lang="fr-FR" sz="11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smtClean="0"/>
                        <a:t>A</a:t>
                      </a:r>
                      <a:endParaRPr lang="fr-FR" sz="11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smtClean="0"/>
                        <a:t>I</a:t>
                      </a:r>
                      <a:endParaRPr lang="fr-FR" sz="11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smtClean="0"/>
                        <a:t>V</a:t>
                      </a:r>
                      <a:endParaRPr lang="fr-FR" sz="11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smtClean="0"/>
                        <a:t>E</a:t>
                      </a:r>
                      <a:endParaRPr lang="fr-FR" sz="11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smtClean="0"/>
                        <a:t>M</a:t>
                      </a:r>
                      <a:endParaRPr lang="fr-FR" sz="11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smtClean="0"/>
                        <a:t>T</a:t>
                      </a:r>
                      <a:endParaRPr lang="fr-FR" sz="11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smtClean="0"/>
                        <a:t>E</a:t>
                      </a:r>
                      <a:endParaRPr lang="fr-FR" sz="1100" dirty="0"/>
                    </a:p>
                  </a:txBody>
                  <a:tcPr marT="0" marB="0" anchor="ctr"/>
                </a:tc>
              </a:tr>
              <a:tr h="260683"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smtClean="0"/>
                        <a:t>O</a:t>
                      </a:r>
                      <a:endParaRPr lang="fr-FR" sz="11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smtClean="0"/>
                        <a:t>R</a:t>
                      </a:r>
                      <a:endParaRPr lang="fr-FR" sz="11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smtClean="0"/>
                        <a:t>O</a:t>
                      </a:r>
                      <a:endParaRPr lang="fr-FR" sz="11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smtClean="0"/>
                        <a:t>N</a:t>
                      </a:r>
                      <a:endParaRPr lang="fr-FR" sz="11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smtClean="0"/>
                        <a:t>D</a:t>
                      </a:r>
                      <a:endParaRPr lang="fr-FR" sz="11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smtClean="0"/>
                        <a:t>E</a:t>
                      </a:r>
                      <a:endParaRPr lang="fr-FR" sz="11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smtClean="0"/>
                        <a:t>M</a:t>
                      </a:r>
                      <a:endParaRPr lang="fr-FR" sz="11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smtClean="0"/>
                        <a:t>E</a:t>
                      </a:r>
                      <a:endParaRPr lang="fr-FR" sz="1100" dirty="0"/>
                    </a:p>
                  </a:txBody>
                  <a:tcPr marT="0" marB="0" anchor="ctr"/>
                </a:tc>
              </a:tr>
              <a:tr h="260683"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smtClean="0"/>
                        <a:t>I</a:t>
                      </a:r>
                      <a:endParaRPr lang="fr-FR" sz="11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smtClean="0"/>
                        <a:t>M</a:t>
                      </a:r>
                      <a:endParaRPr lang="fr-FR" sz="11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smtClean="0"/>
                        <a:t>D</a:t>
                      </a:r>
                      <a:endParaRPr lang="fr-FR" sz="11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smtClean="0"/>
                        <a:t>I</a:t>
                      </a:r>
                      <a:endParaRPr lang="fr-FR" sz="11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smtClean="0"/>
                        <a:t>A</a:t>
                      </a:r>
                      <a:endParaRPr lang="fr-FR" sz="11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smtClean="0"/>
                        <a:t>L</a:t>
                      </a:r>
                      <a:endParaRPr lang="fr-FR" sz="11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smtClean="0"/>
                        <a:t>V</a:t>
                      </a:r>
                      <a:endParaRPr lang="fr-FR" sz="11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smtClean="0"/>
                        <a:t>P</a:t>
                      </a:r>
                      <a:endParaRPr lang="fr-FR" sz="1100" dirty="0"/>
                    </a:p>
                  </a:txBody>
                  <a:tcPr marT="0" marB="0" anchor="ctr"/>
                </a:tc>
              </a:tr>
              <a:tr h="260683"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smtClean="0"/>
                        <a:t>R</a:t>
                      </a:r>
                      <a:endParaRPr lang="fr-FR" sz="11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smtClean="0"/>
                        <a:t>B</a:t>
                      </a:r>
                      <a:endParaRPr lang="fr-FR" sz="11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smtClean="0"/>
                        <a:t>O</a:t>
                      </a:r>
                      <a:endParaRPr lang="fr-FR" sz="11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smtClean="0"/>
                        <a:t>N</a:t>
                      </a:r>
                      <a:endParaRPr lang="fr-FR" sz="11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smtClean="0"/>
                        <a:t>J</a:t>
                      </a:r>
                      <a:endParaRPr lang="fr-FR" sz="11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smtClean="0"/>
                        <a:t>O</a:t>
                      </a:r>
                      <a:endParaRPr lang="fr-FR" sz="11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smtClean="0"/>
                        <a:t>U</a:t>
                      </a:r>
                      <a:endParaRPr lang="fr-FR" sz="11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smtClean="0"/>
                        <a:t>O</a:t>
                      </a:r>
                      <a:endParaRPr lang="fr-FR" sz="1100" dirty="0"/>
                    </a:p>
                  </a:txBody>
                  <a:tcPr marT="0" marB="0" anchor="ctr"/>
                </a:tc>
              </a:tr>
              <a:tr h="260683"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smtClean="0"/>
                        <a:t>C</a:t>
                      </a:r>
                      <a:endParaRPr lang="fr-FR" sz="11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smtClean="0"/>
                        <a:t>A</a:t>
                      </a:r>
                      <a:endParaRPr lang="fr-FR" sz="11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smtClean="0"/>
                        <a:t>R</a:t>
                      </a:r>
                      <a:endParaRPr lang="fr-FR" sz="11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err="1" smtClean="0"/>
                        <a:t>T</a:t>
                      </a:r>
                      <a:endParaRPr lang="fr-FR" sz="11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smtClean="0"/>
                        <a:t>O</a:t>
                      </a:r>
                      <a:endParaRPr lang="fr-FR" sz="11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err="1" smtClean="0"/>
                        <a:t>N</a:t>
                      </a:r>
                      <a:endParaRPr lang="fr-FR" sz="11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smtClean="0"/>
                        <a:t>W</a:t>
                      </a:r>
                      <a:endParaRPr lang="fr-FR" sz="11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smtClean="0"/>
                        <a:t>N</a:t>
                      </a:r>
                      <a:endParaRPr lang="fr-FR" sz="1100" dirty="0"/>
                    </a:p>
                  </a:txBody>
                  <a:tcPr marT="0" marB="0" anchor="ctr"/>
                </a:tc>
              </a:tr>
              <a:tr h="260683"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err="1" smtClean="0"/>
                        <a:t>T</a:t>
                      </a:r>
                      <a:endParaRPr lang="fr-FR" sz="11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smtClean="0"/>
                        <a:t>U</a:t>
                      </a:r>
                      <a:endParaRPr lang="fr-FR" sz="11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smtClean="0"/>
                        <a:t>B</a:t>
                      </a:r>
                      <a:endParaRPr lang="fr-FR" sz="11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smtClean="0"/>
                        <a:t>O</a:t>
                      </a:r>
                      <a:endParaRPr lang="fr-FR" sz="11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smtClean="0"/>
                        <a:t>V</a:t>
                      </a:r>
                      <a:endParaRPr lang="fr-FR" sz="11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smtClean="0"/>
                        <a:t>O</a:t>
                      </a:r>
                      <a:endParaRPr lang="fr-FR" sz="11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smtClean="0"/>
                        <a:t>N</a:t>
                      </a:r>
                      <a:endParaRPr lang="fr-FR" sz="11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err="1" smtClean="0"/>
                        <a:t>T</a:t>
                      </a:r>
                      <a:endParaRPr lang="fr-FR" sz="1100" dirty="0"/>
                    </a:p>
                  </a:txBody>
                  <a:tcPr marT="0" marB="0" anchor="ctr"/>
                </a:tc>
              </a:tr>
            </a:tbl>
          </a:graphicData>
        </a:graphic>
      </p:graphicFrame>
      <p:sp>
        <p:nvSpPr>
          <p:cNvPr id="115" name="ZoneTexte 114"/>
          <p:cNvSpPr txBox="1"/>
          <p:nvPr/>
        </p:nvSpPr>
        <p:spPr>
          <a:xfrm>
            <a:off x="3544140" y="8437339"/>
            <a:ext cx="813043" cy="120032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sz="1200" dirty="0" smtClean="0"/>
              <a:t>BONJOUR</a:t>
            </a:r>
          </a:p>
          <a:p>
            <a:r>
              <a:rPr lang="fr-FR" sz="1200" dirty="0" smtClean="0"/>
              <a:t>CARTON</a:t>
            </a:r>
          </a:p>
          <a:p>
            <a:r>
              <a:rPr lang="fr-FR" sz="1200" dirty="0" smtClean="0"/>
              <a:t>MELON</a:t>
            </a:r>
          </a:p>
          <a:p>
            <a:r>
              <a:rPr lang="fr-FR" sz="1200" dirty="0" smtClean="0"/>
              <a:t>PONT</a:t>
            </a:r>
          </a:p>
          <a:p>
            <a:r>
              <a:rPr lang="fr-FR" sz="1200" dirty="0" smtClean="0"/>
              <a:t>RONDE</a:t>
            </a:r>
          </a:p>
          <a:p>
            <a:r>
              <a:rPr lang="fr-FR" sz="1200" dirty="0" smtClean="0"/>
              <a:t>VONT</a:t>
            </a:r>
          </a:p>
        </p:txBody>
      </p:sp>
      <p:sp>
        <p:nvSpPr>
          <p:cNvPr id="116" name="ZoneTexte 115"/>
          <p:cNvSpPr txBox="1"/>
          <p:nvPr/>
        </p:nvSpPr>
        <p:spPr>
          <a:xfrm>
            <a:off x="305827" y="7534716"/>
            <a:ext cx="645091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>
                <a:latin typeface="Comic Sans MS"/>
                <a:cs typeface="Comic Sans MS"/>
              </a:rPr>
              <a:t>5</a:t>
            </a:r>
            <a:r>
              <a:rPr lang="fr-FR" sz="1400" b="1" dirty="0" smtClean="0">
                <a:latin typeface="Comic Sans MS"/>
                <a:cs typeface="Comic Sans MS"/>
              </a:rPr>
              <a:t>. </a:t>
            </a:r>
            <a:r>
              <a:rPr lang="fr-FR" sz="4000" dirty="0">
                <a:latin typeface="Picto Moustache"/>
                <a:cs typeface="Picto Moustache"/>
              </a:rPr>
              <a:t>h</a:t>
            </a:r>
            <a:r>
              <a:rPr lang="fr-FR" sz="1400" dirty="0" smtClean="0">
                <a:latin typeface="Picto Moustache"/>
                <a:cs typeface="Picto Moustache"/>
              </a:rPr>
              <a:t> </a:t>
            </a:r>
            <a:r>
              <a:rPr lang="fr-FR" sz="1400" b="1" dirty="0" smtClean="0">
                <a:latin typeface="Comic Sans MS"/>
                <a:cs typeface="Comic Sans MS"/>
              </a:rPr>
              <a:t>Retrouve </a:t>
            </a:r>
            <a:r>
              <a:rPr lang="fr-FR" sz="1600" dirty="0">
                <a:latin typeface="Cursivestandard"/>
                <a:cs typeface="Cursivestandard"/>
              </a:rPr>
              <a:t>²et</a:t>
            </a:r>
            <a:r>
              <a:rPr lang="fr-FR" sz="1400" b="1" dirty="0" smtClean="0">
                <a:latin typeface="Comic Sans MS"/>
                <a:cs typeface="Comic Sans MS"/>
              </a:rPr>
              <a:t> entoure </a:t>
            </a:r>
            <a:r>
              <a:rPr lang="fr-FR" sz="1400" dirty="0" smtClean="0">
                <a:latin typeface="Cursivestandard"/>
                <a:cs typeface="Cursivestandard"/>
              </a:rPr>
              <a:t>²le$ mot$ ²suivant$ : </a:t>
            </a:r>
            <a:endParaRPr lang="fr-FR" b="1" dirty="0">
              <a:latin typeface="Comic Sans MS"/>
              <a:cs typeface="Comic Sans MS"/>
            </a:endParaRPr>
          </a:p>
        </p:txBody>
      </p:sp>
      <p:graphicFrame>
        <p:nvGraphicFramePr>
          <p:cNvPr id="32" name="Tableau 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6824434"/>
              </p:ext>
            </p:extLst>
          </p:nvPr>
        </p:nvGraphicFramePr>
        <p:xfrm>
          <a:off x="2634367" y="288990"/>
          <a:ext cx="2381860" cy="586311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tableStyleId>{5940675A-B579-460E-94D1-54222C63F5DA}</a:tableStyleId>
              </a:tblPr>
              <a:tblGrid>
                <a:gridCol w="597819"/>
                <a:gridCol w="1784041"/>
              </a:tblGrid>
              <a:tr h="586311">
                <a:tc>
                  <a:txBody>
                    <a:bodyPr/>
                    <a:lstStyle/>
                    <a:p>
                      <a:endParaRPr lang="fr-FR" sz="2600" dirty="0"/>
                    </a:p>
                  </a:txBody>
                  <a:tcPr marL="63305" marR="63305" marT="66040" marB="66040">
                    <a:lnL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3200" b="1" dirty="0" smtClean="0">
                          <a:solidFill>
                            <a:srgbClr val="008000"/>
                          </a:solidFill>
                          <a:latin typeface="Script Ecole 2"/>
                          <a:cs typeface="Script Ecole 2"/>
                        </a:rPr>
                        <a:t>on</a:t>
                      </a:r>
                      <a:r>
                        <a:rPr lang="fr-FR" sz="3200" b="1" dirty="0" smtClean="0">
                          <a:solidFill>
                            <a:srgbClr val="008000"/>
                          </a:solidFill>
                        </a:rPr>
                        <a:t>  </a:t>
                      </a:r>
                      <a:r>
                        <a:rPr lang="fr-FR" sz="3200" b="1" dirty="0" smtClean="0">
                          <a:solidFill>
                            <a:srgbClr val="008000"/>
                          </a:solidFill>
                          <a:latin typeface="Cursivestandard"/>
                          <a:cs typeface="Cursivestandard"/>
                        </a:rPr>
                        <a:t> ²on</a:t>
                      </a:r>
                      <a:endParaRPr lang="fr-FR" sz="3200" b="1" dirty="0" smtClean="0">
                        <a:solidFill>
                          <a:srgbClr val="008000"/>
                        </a:solidFill>
                      </a:endParaRPr>
                    </a:p>
                  </a:txBody>
                  <a:tcPr marL="72000" marR="63305" marT="18000" marB="18000" anchor="ctr">
                    <a:lnL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33" name="Image 32" descr="C:\Users\Catherine\Documents\CP\7 Lecture\1 Pilotis\Gestes BM Pilotis\on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5996" y="295216"/>
            <a:ext cx="395998" cy="56817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Image 3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133" y="1418585"/>
            <a:ext cx="569480" cy="804503"/>
          </a:xfrm>
          <a:prstGeom prst="rect">
            <a:avLst/>
          </a:prstGeom>
        </p:spPr>
      </p:pic>
      <p:pic>
        <p:nvPicPr>
          <p:cNvPr id="36" name="Image 3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11003" y="1437561"/>
            <a:ext cx="766551" cy="766551"/>
          </a:xfrm>
          <a:prstGeom prst="rect">
            <a:avLst/>
          </a:prstGeom>
        </p:spPr>
      </p:pic>
      <p:pic>
        <p:nvPicPr>
          <p:cNvPr id="37" name="Image 36"/>
          <p:cNvPicPr>
            <a:picLocks noChangeAspect="1"/>
          </p:cNvPicPr>
          <p:nvPr/>
        </p:nvPicPr>
        <p:blipFill rotWithShape="1">
          <a:blip r:embed="rId5"/>
          <a:srcRect l="11147" r="11147"/>
          <a:stretch/>
        </p:blipFill>
        <p:spPr>
          <a:xfrm>
            <a:off x="5059362" y="1443431"/>
            <a:ext cx="586522" cy="754810"/>
          </a:xfrm>
          <a:prstGeom prst="rect">
            <a:avLst/>
          </a:prstGeom>
        </p:spPr>
      </p:pic>
      <p:pic>
        <p:nvPicPr>
          <p:cNvPr id="38" name="Image 3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35157" y="1543811"/>
            <a:ext cx="627574" cy="554051"/>
          </a:xfrm>
          <a:prstGeom prst="rect">
            <a:avLst/>
          </a:prstGeom>
        </p:spPr>
      </p:pic>
      <p:pic>
        <p:nvPicPr>
          <p:cNvPr id="40" name="Image 3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5400000">
            <a:off x="5971651" y="1327016"/>
            <a:ext cx="632652" cy="987640"/>
          </a:xfrm>
          <a:prstGeom prst="rect">
            <a:avLst/>
          </a:prstGeom>
        </p:spPr>
      </p:pic>
      <p:pic>
        <p:nvPicPr>
          <p:cNvPr id="41" name="Image 4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10885" y="1532836"/>
            <a:ext cx="576000" cy="576000"/>
          </a:xfrm>
          <a:prstGeom prst="rect">
            <a:avLst/>
          </a:prstGeom>
        </p:spPr>
      </p:pic>
      <p:pic>
        <p:nvPicPr>
          <p:cNvPr id="42" name="Image 4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25826" y="1532836"/>
            <a:ext cx="924204" cy="576000"/>
          </a:xfrm>
          <a:prstGeom prst="rect">
            <a:avLst/>
          </a:prstGeom>
        </p:spPr>
      </p:pic>
      <p:pic>
        <p:nvPicPr>
          <p:cNvPr id="43" name="Image 42"/>
          <p:cNvPicPr>
            <a:picLocks noChangeAspect="1"/>
          </p:cNvPicPr>
          <p:nvPr/>
        </p:nvPicPr>
        <p:blipFill rotWithShape="1">
          <a:blip r:embed="rId10"/>
          <a:srcRect l="10932" t="8151" r="12389" b="8142"/>
          <a:stretch/>
        </p:blipFill>
        <p:spPr>
          <a:xfrm>
            <a:off x="4298302" y="1486363"/>
            <a:ext cx="612788" cy="668947"/>
          </a:xfrm>
          <a:prstGeom prst="rect">
            <a:avLst/>
          </a:prstGeom>
        </p:spPr>
      </p:pic>
      <p:pic>
        <p:nvPicPr>
          <p:cNvPr id="44" name="Image 43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93919" y="2907014"/>
            <a:ext cx="881403" cy="504507"/>
          </a:xfrm>
          <a:prstGeom prst="rect">
            <a:avLst/>
          </a:prstGeom>
        </p:spPr>
      </p:pic>
      <p:pic>
        <p:nvPicPr>
          <p:cNvPr id="45" name="Image 44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796575" y="2875231"/>
            <a:ext cx="542410" cy="540000"/>
          </a:xfrm>
          <a:prstGeom prst="rect">
            <a:avLst/>
          </a:prstGeom>
        </p:spPr>
      </p:pic>
      <p:pic>
        <p:nvPicPr>
          <p:cNvPr id="46" name="Image 45"/>
          <p:cNvPicPr>
            <a:picLocks noChangeAspect="1"/>
          </p:cNvPicPr>
          <p:nvPr/>
        </p:nvPicPr>
        <p:blipFill rotWithShape="1"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9774" b="80075" l="1579" r="99474"/>
                    </a14:imgEffect>
                    <a14:imgEffect>
                      <a14:brightnessContrast bright="20000" contrast="40000"/>
                    </a14:imgEffect>
                  </a14:imgLayer>
                </a14:imgProps>
              </a:ext>
            </a:extLst>
          </a:blip>
          <a:srcRect l="1778" t="9454" b="19619"/>
          <a:stretch/>
        </p:blipFill>
        <p:spPr>
          <a:xfrm>
            <a:off x="2529061" y="2843225"/>
            <a:ext cx="605365" cy="612000"/>
          </a:xfrm>
          <a:prstGeom prst="rect">
            <a:avLst/>
          </a:prstGeom>
        </p:spPr>
      </p:pic>
      <p:pic>
        <p:nvPicPr>
          <p:cNvPr id="47" name="Image 46"/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529062" y="3528739"/>
            <a:ext cx="496153" cy="540000"/>
          </a:xfrm>
          <a:prstGeom prst="rect">
            <a:avLst/>
          </a:prstGeom>
        </p:spPr>
      </p:pic>
      <p:pic>
        <p:nvPicPr>
          <p:cNvPr id="48" name="Image 47"/>
          <p:cNvPicPr>
            <a:picLocks noChangeAspect="1"/>
          </p:cNvPicPr>
          <p:nvPr/>
        </p:nvPicPr>
        <p:blipFill>
          <a:blip r:embed="rId17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67615" y="3507655"/>
            <a:ext cx="594711" cy="556260"/>
          </a:xfrm>
          <a:prstGeom prst="rect">
            <a:avLst/>
          </a:prstGeom>
        </p:spPr>
      </p:pic>
      <p:sp>
        <p:nvSpPr>
          <p:cNvPr id="49" name="Ellipse 48"/>
          <p:cNvSpPr/>
          <p:nvPr/>
        </p:nvSpPr>
        <p:spPr>
          <a:xfrm>
            <a:off x="4868014" y="3528739"/>
            <a:ext cx="470971" cy="486410"/>
          </a:xfrm>
          <a:prstGeom prst="ellipse">
            <a:avLst/>
          </a:prstGeom>
          <a:ln w="19050" cmpd="sng">
            <a:solidFill>
              <a:srgbClr val="7F7F7F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aphicFrame>
        <p:nvGraphicFramePr>
          <p:cNvPr id="50" name="Tableau 4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4058228"/>
              </p:ext>
            </p:extLst>
          </p:nvPr>
        </p:nvGraphicFramePr>
        <p:xfrm>
          <a:off x="93127" y="4818019"/>
          <a:ext cx="6612164" cy="85347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08628"/>
                <a:gridCol w="508628"/>
                <a:gridCol w="508628"/>
                <a:gridCol w="508628"/>
                <a:gridCol w="508628"/>
                <a:gridCol w="508628"/>
                <a:gridCol w="508628"/>
                <a:gridCol w="508628"/>
                <a:gridCol w="508628"/>
                <a:gridCol w="508628"/>
                <a:gridCol w="508628"/>
                <a:gridCol w="508628"/>
                <a:gridCol w="508628"/>
              </a:tblGrid>
              <a:tr h="426738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ou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on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on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an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ou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on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no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an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no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on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on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ou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on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  <a:tr h="426738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On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ou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an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on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no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an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un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om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om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ou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on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no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om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1" name="Tableau 5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4304941"/>
              </p:ext>
            </p:extLst>
          </p:nvPr>
        </p:nvGraphicFramePr>
        <p:xfrm>
          <a:off x="93133" y="6286104"/>
          <a:ext cx="6612154" cy="129941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34538"/>
                <a:gridCol w="912936"/>
                <a:gridCol w="912936"/>
                <a:gridCol w="912936"/>
                <a:gridCol w="912936"/>
                <a:gridCol w="912936"/>
                <a:gridCol w="912936"/>
              </a:tblGrid>
              <a:tr h="433138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Picto Moustache"/>
                          <a:cs typeface="Picto Moustache"/>
                        </a:rPr>
                        <a:t>s  </a:t>
                      </a:r>
                      <a:r>
                        <a:rPr lang="fr-FR" sz="1400" kern="1200" dirty="0" smtClean="0">
                          <a:solidFill>
                            <a:schemeClr val="tx1"/>
                          </a:solidFill>
                          <a:latin typeface="Script Ecole 2"/>
                          <a:ea typeface="+mn-ea"/>
                          <a:cs typeface="Script Ecole 2"/>
                        </a:rPr>
                        <a:t>mouton</a:t>
                      </a:r>
                      <a:endParaRPr lang="fr-FR" sz="1400" kern="1200" dirty="0">
                        <a:solidFill>
                          <a:schemeClr val="tx1"/>
                        </a:solidFill>
                        <a:latin typeface="Script Ecole 2"/>
                        <a:ea typeface="+mn-ea"/>
                        <a:cs typeface="Script Ecole 2"/>
                      </a:endParaRPr>
                    </a:p>
                  </a:txBody>
                  <a:tcPr marL="0" marR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 smtClean="0">
                          <a:latin typeface="Script Ecole 2"/>
                          <a:cs typeface="Script Ecole 2"/>
                        </a:rPr>
                        <a:t>montons</a:t>
                      </a: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 smtClean="0">
                          <a:latin typeface="Script Ecole 2"/>
                          <a:cs typeface="Script Ecole 2"/>
                        </a:rPr>
                        <a:t>mouton</a:t>
                      </a: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 smtClean="0">
                          <a:latin typeface="Script Ecole 2"/>
                          <a:cs typeface="Script Ecole 2"/>
                        </a:rPr>
                        <a:t>mutant</a:t>
                      </a: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 smtClean="0">
                          <a:latin typeface="Script Ecole 2"/>
                          <a:cs typeface="Script Ecole 2"/>
                        </a:rPr>
                        <a:t>moutons</a:t>
                      </a: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Script Ecole 2"/>
                          <a:cs typeface="Script Ecole 2"/>
                        </a:rPr>
                        <a:t>mouton</a:t>
                      </a:r>
                      <a:endParaRPr lang="fr-FR" sz="1400" dirty="0">
                        <a:latin typeface="Script Ecole 2"/>
                        <a:cs typeface="Script Ecole 2"/>
                      </a:endParaRP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Script Ecole 2"/>
                          <a:cs typeface="Script Ecole 2"/>
                        </a:rPr>
                        <a:t>menton</a:t>
                      </a:r>
                      <a:endParaRPr lang="fr-FR" sz="1400" dirty="0">
                        <a:latin typeface="Script Ecole 2"/>
                        <a:cs typeface="Script Ecole 2"/>
                      </a:endParaRPr>
                    </a:p>
                  </a:txBody>
                  <a:tcPr marL="0" marR="0" anchor="ctr"/>
                </a:tc>
              </a:tr>
              <a:tr h="433138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 smtClean="0">
                          <a:latin typeface="Picto Moustache"/>
                          <a:cs typeface="Picto Moustache"/>
                        </a:rPr>
                        <a:t>s  </a:t>
                      </a:r>
                      <a:r>
                        <a:rPr lang="fr-FR" sz="1400" dirty="0" smtClean="0">
                          <a:latin typeface="Script Ecole 2"/>
                          <a:cs typeface="Script Ecole 2"/>
                        </a:rPr>
                        <a:t>bon</a:t>
                      </a:r>
                    </a:p>
                  </a:txBody>
                  <a:tcPr marL="0" marR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Script Ecole 2"/>
                          <a:cs typeface="Script Ecole 2"/>
                        </a:rPr>
                        <a:t>bon</a:t>
                      </a:r>
                      <a:endParaRPr lang="fr-FR" sz="1400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Script Ecole 2"/>
                          <a:cs typeface="Script Ecole 2"/>
                        </a:rPr>
                        <a:t>bond</a:t>
                      </a:r>
                      <a:endParaRPr lang="fr-FR" sz="1400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Script Ecole 2"/>
                          <a:cs typeface="Script Ecole 2"/>
                        </a:rPr>
                        <a:t>don</a:t>
                      </a:r>
                      <a:endParaRPr lang="fr-FR" sz="1400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Script Ecole 2"/>
                          <a:cs typeface="Script Ecole 2"/>
                        </a:rPr>
                        <a:t>pont</a:t>
                      </a:r>
                      <a:endParaRPr lang="fr-FR" sz="1400" dirty="0">
                        <a:latin typeface="Script Ecole 2"/>
                        <a:cs typeface="Script Ecole 2"/>
                      </a:endParaRP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Script Ecole 2"/>
                          <a:cs typeface="Script Ecole 2"/>
                        </a:rPr>
                        <a:t>bon</a:t>
                      </a:r>
                      <a:endParaRPr lang="fr-FR" sz="1400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Script Ecole 2"/>
                          <a:cs typeface="Script Ecole 2"/>
                        </a:rPr>
                        <a:t>bon</a:t>
                      </a:r>
                      <a:endParaRPr lang="fr-FR" sz="1400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</a:tr>
              <a:tr h="433138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 smtClean="0">
                          <a:latin typeface="Picto Moustache"/>
                          <a:cs typeface="Picto Moustache"/>
                        </a:rPr>
                        <a:t>s  </a:t>
                      </a:r>
                      <a:r>
                        <a:rPr lang="fr-FR" sz="1800" dirty="0" smtClean="0">
                          <a:latin typeface="Cursivestandard"/>
                          <a:cs typeface="Cursivestandard"/>
                        </a:rPr>
                        <a:t>mon</a:t>
                      </a:r>
                    </a:p>
                  </a:txBody>
                  <a:tcPr marL="0" marR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 smtClean="0">
                          <a:latin typeface="Cursivestandard"/>
                          <a:cs typeface="Cursivestandard"/>
                        </a:rPr>
                        <a:t>mon</a:t>
                      </a: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 smtClean="0">
                          <a:latin typeface="Cursivestandard"/>
                          <a:cs typeface="Cursivestandard"/>
                        </a:rPr>
                        <a:t>monde</a:t>
                      </a: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 smtClean="0">
                          <a:latin typeface="Cursivestandard"/>
                          <a:cs typeface="Cursivestandard"/>
                        </a:rPr>
                        <a:t>non</a:t>
                      </a: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 smtClean="0">
                          <a:latin typeface="Cursivestandard"/>
                          <a:cs typeface="Cursivestandard"/>
                        </a:rPr>
                        <a:t>mon</a:t>
                      </a: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 smtClean="0">
                          <a:latin typeface="Cursivestandard"/>
                          <a:cs typeface="Cursivestandard"/>
                        </a:rPr>
                        <a:t>mon</a:t>
                      </a: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 smtClean="0">
                          <a:latin typeface="Cursivestandard"/>
                          <a:cs typeface="Cursivestandard"/>
                        </a:rPr>
                        <a:t>non</a:t>
                      </a:r>
                    </a:p>
                  </a:txBody>
                  <a:tcPr marL="0" marR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201055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Tableau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646525"/>
              </p:ext>
            </p:extLst>
          </p:nvPr>
        </p:nvGraphicFramePr>
        <p:xfrm>
          <a:off x="2634367" y="288990"/>
          <a:ext cx="2381860" cy="586311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tableStyleId>{5940675A-B579-460E-94D1-54222C63F5DA}</a:tableStyleId>
              </a:tblPr>
              <a:tblGrid>
                <a:gridCol w="597819"/>
                <a:gridCol w="1784041"/>
              </a:tblGrid>
              <a:tr h="586311">
                <a:tc>
                  <a:txBody>
                    <a:bodyPr/>
                    <a:lstStyle/>
                    <a:p>
                      <a:endParaRPr lang="fr-FR" sz="2600" dirty="0"/>
                    </a:p>
                  </a:txBody>
                  <a:tcPr marL="63305" marR="63305" marT="66040" marB="66040">
                    <a:lnL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3200" b="1" dirty="0" smtClean="0">
                          <a:solidFill>
                            <a:srgbClr val="008000"/>
                          </a:solidFill>
                          <a:latin typeface="Script Ecole 2"/>
                          <a:cs typeface="Script Ecole 2"/>
                        </a:rPr>
                        <a:t>ai</a:t>
                      </a:r>
                      <a:r>
                        <a:rPr lang="fr-FR" sz="3200" b="1" dirty="0" smtClean="0">
                          <a:solidFill>
                            <a:srgbClr val="008000"/>
                          </a:solidFill>
                        </a:rPr>
                        <a:t>  </a:t>
                      </a:r>
                      <a:r>
                        <a:rPr lang="fr-FR" sz="3200" b="1" dirty="0" smtClean="0">
                          <a:solidFill>
                            <a:srgbClr val="008000"/>
                          </a:solidFill>
                          <a:latin typeface="Cursivestandard"/>
                          <a:cs typeface="Cursivestandard"/>
                        </a:rPr>
                        <a:t> ²ai</a:t>
                      </a:r>
                      <a:endParaRPr lang="fr-FR" sz="3200" b="1" dirty="0" smtClean="0">
                        <a:solidFill>
                          <a:srgbClr val="008000"/>
                        </a:solidFill>
                      </a:endParaRPr>
                    </a:p>
                  </a:txBody>
                  <a:tcPr marL="72000" marR="63305" marT="18000" marB="18000" anchor="ctr">
                    <a:lnL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1" name="Rectangle à coins arrondis 92"/>
          <p:cNvSpPr>
            <a:spLocks noChangeArrowheads="1"/>
          </p:cNvSpPr>
          <p:nvPr/>
        </p:nvSpPr>
        <p:spPr bwMode="auto">
          <a:xfrm>
            <a:off x="217340" y="281448"/>
            <a:ext cx="2365375" cy="566342"/>
          </a:xfrm>
          <a:prstGeom prst="roundRect">
            <a:avLst>
              <a:gd name="adj" fmla="val 16667"/>
            </a:avLst>
          </a:prstGeom>
          <a:solidFill>
            <a:srgbClr val="BFBFBF"/>
          </a:solidFill>
          <a:ln w="12700">
            <a:solidFill>
              <a:srgbClr val="000000"/>
            </a:solidFill>
            <a:prstDash val="dash"/>
            <a:round/>
            <a:headEnd/>
            <a:tailEnd/>
          </a:ln>
          <a:effectLst>
            <a:outerShdw blurRad="50800" dist="38100" dir="2700000" algn="tl" rotWithShape="0">
              <a:srgbClr val="000000">
                <a:alpha val="39999"/>
              </a:srgbClr>
            </a:outerShdw>
          </a:effectLst>
        </p:spPr>
        <p:txBody>
          <a:bodyPr vert="horz" wrap="square" lIns="91440" tIns="0" rIns="91440" bIns="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mic Sans MS" charset="0"/>
                <a:ea typeface="ÇlÇr ñæí©" charset="0"/>
              </a:rPr>
              <a:t>Prénom </a:t>
            </a: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mic Sans MS" charset="0"/>
                <a:ea typeface="ÇlÇr ñæí©" charset="0"/>
              </a:rPr>
              <a:t>:</a:t>
            </a:r>
            <a:endParaRPr kumimoji="0" lang="fr-FR" sz="10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Comic Sans MS" charset="0"/>
              <a:ea typeface="ÇlÇr ñæí©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mic Sans MS" charset="0"/>
                <a:ea typeface="ÇlÇr ñæí©" charset="0"/>
              </a:rPr>
              <a:t>Date : </a:t>
            </a:r>
            <a:endParaRPr kumimoji="0" lang="fr-FR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2" name="Carré corné 93"/>
          <p:cNvSpPr>
            <a:spLocks noChangeArrowheads="1"/>
          </p:cNvSpPr>
          <p:nvPr/>
        </p:nvSpPr>
        <p:spPr bwMode="auto">
          <a:xfrm rot="314074">
            <a:off x="5357509" y="352187"/>
            <a:ext cx="1292225" cy="465137"/>
          </a:xfrm>
          <a:prstGeom prst="foldedCorner">
            <a:avLst>
              <a:gd name="adj" fmla="val 16667"/>
            </a:avLst>
          </a:prstGeom>
          <a:gradFill rotWithShape="1">
            <a:gsLst>
              <a:gs pos="0">
                <a:srgbClr val="BFBFBF"/>
              </a:gs>
              <a:gs pos="100000">
                <a:srgbClr val="FFFFFF"/>
              </a:gs>
            </a:gsLst>
            <a:path path="rect">
              <a:fillToRect l="50000" t="50000" r="50000" b="50000"/>
            </a:path>
          </a:gradFill>
          <a:ln w="9525">
            <a:solidFill>
              <a:srgbClr val="000000"/>
            </a:solidFill>
            <a:round/>
            <a:headEnd/>
            <a:tailEnd/>
          </a:ln>
          <a:effectLst>
            <a:outerShdw blurRad="76200" sy="23000" kx="-1199993" algn="bl" rotWithShape="0">
              <a:srgbClr val="000000">
                <a:alpha val="20000"/>
              </a:srgb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mic Sans MS" charset="0"/>
                <a:ea typeface="ÇlÇr ñæí©" charset="0"/>
              </a:rPr>
              <a:t>Phonologie</a:t>
            </a:r>
            <a:endParaRPr kumimoji="0" lang="fr-FR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254341" y="794891"/>
            <a:ext cx="645091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 smtClean="0">
                <a:latin typeface="Comic Sans MS"/>
                <a:cs typeface="Comic Sans MS"/>
              </a:rPr>
              <a:t>1. </a:t>
            </a:r>
            <a:r>
              <a:rPr lang="fr-FR" sz="4000" dirty="0" smtClean="0">
                <a:latin typeface="Picto Moustache"/>
                <a:cs typeface="Picto Moustache"/>
              </a:rPr>
              <a:t>j</a:t>
            </a:r>
            <a:r>
              <a:rPr lang="fr-FR" dirty="0" smtClean="0">
                <a:latin typeface="Picto Moustache"/>
                <a:cs typeface="Picto Moustache"/>
              </a:rPr>
              <a:t> </a:t>
            </a:r>
            <a:r>
              <a:rPr lang="fr-FR" sz="1400" b="1" dirty="0" smtClean="0">
                <a:latin typeface="Comic Sans MS"/>
                <a:cs typeface="Comic Sans MS"/>
              </a:rPr>
              <a:t>Colorie </a:t>
            </a:r>
            <a:r>
              <a:rPr lang="fr-FR" sz="1400" dirty="0" smtClean="0">
                <a:latin typeface="Cursivestandard"/>
                <a:cs typeface="Cursivestandard"/>
              </a:rPr>
              <a:t>²le$ ²image$ ²si ²tu ²entend$ ²le ²son </a:t>
            </a:r>
            <a:r>
              <a:rPr lang="fr-FR" sz="1600" b="1" dirty="0">
                <a:cs typeface="Cursivestandard"/>
              </a:rPr>
              <a:t>[</a:t>
            </a:r>
            <a:r>
              <a:rPr lang="fr-FR" sz="1600" b="1" dirty="0" err="1"/>
              <a:t>ɛ</a:t>
            </a:r>
            <a:r>
              <a:rPr lang="fr-FR" sz="1600" b="1" dirty="0" smtClean="0">
                <a:cs typeface="Cursivestandard"/>
              </a:rPr>
              <a:t>]</a:t>
            </a:r>
            <a:r>
              <a:rPr lang="fr-FR" sz="1600" dirty="0" smtClean="0">
                <a:cs typeface="Cursivestandard"/>
              </a:rPr>
              <a:t> </a:t>
            </a:r>
            <a:r>
              <a:rPr lang="fr-FR" sz="1400" b="1" dirty="0" smtClean="0">
                <a:latin typeface="Comic Sans MS"/>
                <a:cs typeface="Comic Sans MS"/>
              </a:rPr>
              <a:t>: </a:t>
            </a:r>
            <a:endParaRPr lang="fr-FR" b="1" dirty="0">
              <a:latin typeface="Comic Sans MS"/>
              <a:cs typeface="Comic Sans MS"/>
            </a:endParaRPr>
          </a:p>
        </p:txBody>
      </p:sp>
      <p:sp>
        <p:nvSpPr>
          <p:cNvPr id="15" name="ZoneTexte 14"/>
          <p:cNvSpPr txBox="1"/>
          <p:nvPr/>
        </p:nvSpPr>
        <p:spPr>
          <a:xfrm>
            <a:off x="217341" y="2075103"/>
            <a:ext cx="645091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 smtClean="0">
                <a:latin typeface="Comic Sans MS"/>
                <a:cs typeface="Comic Sans MS"/>
              </a:rPr>
              <a:t>2. </a:t>
            </a:r>
            <a:r>
              <a:rPr lang="fr-FR" sz="4000" dirty="0" smtClean="0">
                <a:latin typeface="Picto Moustache"/>
                <a:cs typeface="Picto Moustache"/>
              </a:rPr>
              <a:t>p</a:t>
            </a:r>
            <a:r>
              <a:rPr lang="fr-FR" dirty="0" smtClean="0">
                <a:latin typeface="Picto Moustache"/>
                <a:cs typeface="Picto Moustache"/>
              </a:rPr>
              <a:t> </a:t>
            </a:r>
            <a:r>
              <a:rPr lang="fr-FR" sz="1400" b="1" dirty="0" smtClean="0">
                <a:latin typeface="Comic Sans MS"/>
                <a:cs typeface="Comic Sans MS"/>
              </a:rPr>
              <a:t>Ecris </a:t>
            </a:r>
            <a:r>
              <a:rPr lang="fr-FR" sz="1400" dirty="0" smtClean="0">
                <a:latin typeface="Cursivestandard"/>
                <a:cs typeface="Cursivestandard"/>
              </a:rPr>
              <a:t>²la ²syllabe ²que ²tu ²entend$ :  </a:t>
            </a:r>
            <a:r>
              <a:rPr lang="fr-FR" dirty="0">
                <a:latin typeface="Cursivestandard"/>
                <a:cs typeface="Cursivestandard"/>
              </a:rPr>
              <a:t>²</a:t>
            </a:r>
            <a:r>
              <a:rPr lang="fr-FR" dirty="0" smtClean="0">
                <a:latin typeface="Cursivestandard"/>
                <a:cs typeface="Cursivestandard"/>
              </a:rPr>
              <a:t>tai   ²</a:t>
            </a:r>
            <a:r>
              <a:rPr lang="fr-FR" dirty="0">
                <a:latin typeface="Cursivestandard"/>
                <a:cs typeface="Cursivestandard"/>
              </a:rPr>
              <a:t>p</a:t>
            </a:r>
            <a:r>
              <a:rPr lang="fr-FR" dirty="0" smtClean="0">
                <a:latin typeface="Cursivestandard"/>
                <a:cs typeface="Cursivestandard"/>
              </a:rPr>
              <a:t>ai   mai   ²lai    </a:t>
            </a:r>
            <a:endParaRPr lang="fr-FR" b="1" dirty="0">
              <a:latin typeface="Comic Sans MS"/>
              <a:cs typeface="Comic Sans MS"/>
            </a:endParaRPr>
          </a:p>
        </p:txBody>
      </p:sp>
      <p:sp>
        <p:nvSpPr>
          <p:cNvPr id="16" name="ZoneTexte 15"/>
          <p:cNvSpPr txBox="1"/>
          <p:nvPr/>
        </p:nvSpPr>
        <p:spPr>
          <a:xfrm>
            <a:off x="288209" y="4110133"/>
            <a:ext cx="645091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 smtClean="0">
                <a:latin typeface="Comic Sans MS"/>
                <a:cs typeface="Comic Sans MS"/>
              </a:rPr>
              <a:t>3. </a:t>
            </a:r>
            <a:r>
              <a:rPr lang="fr-FR" sz="4000" dirty="0" smtClean="0">
                <a:latin typeface="Picto Moustache"/>
                <a:cs typeface="Picto Moustache"/>
              </a:rPr>
              <a:t>j</a:t>
            </a:r>
            <a:r>
              <a:rPr lang="fr-FR" sz="1400" dirty="0" smtClean="0">
                <a:latin typeface="Picto Moustache"/>
                <a:cs typeface="Picto Moustache"/>
              </a:rPr>
              <a:t> </a:t>
            </a:r>
            <a:r>
              <a:rPr lang="fr-FR" sz="1400" b="1" dirty="0" smtClean="0">
                <a:latin typeface="Comic Sans MS"/>
                <a:cs typeface="Comic Sans MS"/>
              </a:rPr>
              <a:t>Colorie </a:t>
            </a:r>
            <a:r>
              <a:rPr lang="fr-FR" sz="1400" dirty="0" smtClean="0">
                <a:latin typeface="Cursivestandard"/>
                <a:cs typeface="Cursivestandard"/>
              </a:rPr>
              <a:t>²le$ ²lettre$ </a:t>
            </a:r>
            <a:r>
              <a:rPr lang="fr-FR" sz="1400" b="1" i="1" dirty="0">
                <a:solidFill>
                  <a:srgbClr val="7F7F7F"/>
                </a:solidFill>
                <a:latin typeface="Comic Sans MS"/>
                <a:cs typeface="Comic Sans MS"/>
              </a:rPr>
              <a:t>a</a:t>
            </a:r>
            <a:r>
              <a:rPr lang="fr-FR" sz="1400" b="1" i="1" dirty="0" smtClean="0">
                <a:solidFill>
                  <a:srgbClr val="7F7F7F"/>
                </a:solidFill>
                <a:latin typeface="Comic Sans MS"/>
                <a:cs typeface="Comic Sans MS"/>
              </a:rPr>
              <a:t>i</a:t>
            </a:r>
            <a:r>
              <a:rPr lang="fr-FR" sz="1400" b="1" dirty="0" smtClean="0">
                <a:latin typeface="Comic Sans MS"/>
                <a:cs typeface="Comic Sans MS"/>
              </a:rPr>
              <a:t> : </a:t>
            </a:r>
            <a:endParaRPr lang="fr-FR" b="1" dirty="0">
              <a:latin typeface="Comic Sans MS"/>
              <a:cs typeface="Comic Sans MS"/>
            </a:endParaRPr>
          </a:p>
        </p:txBody>
      </p:sp>
      <p:graphicFrame>
        <p:nvGraphicFramePr>
          <p:cNvPr id="3" name="Tableau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03409673"/>
              </p:ext>
            </p:extLst>
          </p:nvPr>
        </p:nvGraphicFramePr>
        <p:xfrm>
          <a:off x="93133" y="2825318"/>
          <a:ext cx="6612126" cy="128481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04042"/>
                <a:gridCol w="2204042"/>
                <a:gridCol w="2204042"/>
              </a:tblGrid>
              <a:tr h="642408">
                <a:tc>
                  <a:txBody>
                    <a:bodyPr/>
                    <a:lstStyle/>
                    <a:p>
                      <a:pPr algn="r"/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anchor="ctr"/>
                </a:tc>
              </a:tr>
              <a:tr h="642408">
                <a:tc>
                  <a:txBody>
                    <a:bodyPr/>
                    <a:lstStyle/>
                    <a:p>
                      <a:pPr algn="r"/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35" name="ZoneTexte 34"/>
          <p:cNvSpPr txBox="1"/>
          <p:nvPr/>
        </p:nvSpPr>
        <p:spPr>
          <a:xfrm>
            <a:off x="288209" y="5713690"/>
            <a:ext cx="645091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>
                <a:latin typeface="Comic Sans MS"/>
                <a:cs typeface="Comic Sans MS"/>
              </a:rPr>
              <a:t>4</a:t>
            </a:r>
            <a:r>
              <a:rPr lang="fr-FR" sz="1400" b="1" dirty="0" smtClean="0">
                <a:latin typeface="Comic Sans MS"/>
                <a:cs typeface="Comic Sans MS"/>
              </a:rPr>
              <a:t>. </a:t>
            </a:r>
            <a:r>
              <a:rPr lang="fr-FR" sz="4000" dirty="0">
                <a:latin typeface="Picto Moustache"/>
                <a:cs typeface="Picto Moustache"/>
              </a:rPr>
              <a:t>h</a:t>
            </a:r>
            <a:r>
              <a:rPr lang="fr-FR" sz="1400" dirty="0" smtClean="0">
                <a:latin typeface="Picto Moustache"/>
                <a:cs typeface="Picto Moustache"/>
              </a:rPr>
              <a:t> </a:t>
            </a:r>
            <a:r>
              <a:rPr lang="fr-FR" sz="1400" b="1" dirty="0" smtClean="0">
                <a:latin typeface="Comic Sans MS"/>
                <a:cs typeface="Comic Sans MS"/>
              </a:rPr>
              <a:t>Lis et entoure </a:t>
            </a:r>
            <a:r>
              <a:rPr lang="fr-FR" sz="1400" dirty="0" smtClean="0">
                <a:latin typeface="Cursivestandard"/>
                <a:cs typeface="Cursivestandard"/>
              </a:rPr>
              <a:t>²le$ mot$ ²comme ²sur ²le modèle :</a:t>
            </a:r>
            <a:endParaRPr lang="fr-FR" b="1" dirty="0">
              <a:latin typeface="Comic Sans MS"/>
              <a:cs typeface="Comic Sans MS"/>
            </a:endParaRPr>
          </a:p>
        </p:txBody>
      </p:sp>
      <p:sp>
        <p:nvSpPr>
          <p:cNvPr id="36" name="ZoneTexte 35"/>
          <p:cNvSpPr txBox="1"/>
          <p:nvPr/>
        </p:nvSpPr>
        <p:spPr>
          <a:xfrm>
            <a:off x="305827" y="7720990"/>
            <a:ext cx="645091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>
                <a:latin typeface="Comic Sans MS"/>
                <a:cs typeface="Comic Sans MS"/>
              </a:rPr>
              <a:t>5</a:t>
            </a:r>
            <a:r>
              <a:rPr lang="fr-FR" sz="1400" b="1" dirty="0" smtClean="0">
                <a:latin typeface="Comic Sans MS"/>
                <a:cs typeface="Comic Sans MS"/>
              </a:rPr>
              <a:t>. </a:t>
            </a:r>
            <a:r>
              <a:rPr lang="fr-FR" sz="4000" dirty="0">
                <a:latin typeface="Picto Moustache"/>
                <a:cs typeface="Picto Moustache"/>
              </a:rPr>
              <a:t>e</a:t>
            </a:r>
            <a:r>
              <a:rPr lang="fr-FR" sz="1400" dirty="0" smtClean="0">
                <a:latin typeface="Picto Moustache"/>
                <a:cs typeface="Picto Moustache"/>
              </a:rPr>
              <a:t> </a:t>
            </a:r>
            <a:r>
              <a:rPr lang="fr-FR" sz="1400" b="1" dirty="0" smtClean="0">
                <a:latin typeface="Comic Sans MS"/>
                <a:cs typeface="Comic Sans MS"/>
              </a:rPr>
              <a:t>Coche </a:t>
            </a:r>
            <a:r>
              <a:rPr lang="fr-FR" sz="1400" dirty="0" smtClean="0">
                <a:latin typeface="Cursivestandard"/>
                <a:cs typeface="Cursivestandard"/>
              </a:rPr>
              <a:t>²la ²syllabe ²où ²tu </a:t>
            </a:r>
            <a:r>
              <a:rPr lang="fr-FR" sz="1400" dirty="0">
                <a:latin typeface="Cursivestandard"/>
                <a:cs typeface="Cursivestandard"/>
              </a:rPr>
              <a:t>²</a:t>
            </a:r>
            <a:r>
              <a:rPr lang="fr-FR" sz="1400" dirty="0" smtClean="0">
                <a:latin typeface="Cursivestandard"/>
                <a:cs typeface="Cursivestandard"/>
              </a:rPr>
              <a:t>entend$ </a:t>
            </a:r>
            <a:r>
              <a:rPr lang="fr-FR" sz="1400" dirty="0">
                <a:latin typeface="Cursivestandard"/>
                <a:cs typeface="Cursivestandard"/>
              </a:rPr>
              <a:t>²le ²son </a:t>
            </a:r>
            <a:r>
              <a:rPr lang="fr-FR" sz="1400" b="1" dirty="0">
                <a:cs typeface="Cursivestandard"/>
              </a:rPr>
              <a:t>[</a:t>
            </a:r>
            <a:r>
              <a:rPr lang="fr-FR" sz="1400" b="1" dirty="0" err="1"/>
              <a:t>ɛ</a:t>
            </a:r>
            <a:r>
              <a:rPr lang="fr-FR" sz="1400" b="1" dirty="0" smtClean="0">
                <a:cs typeface="Cursivestandard"/>
              </a:rPr>
              <a:t>] </a:t>
            </a:r>
            <a:r>
              <a:rPr lang="fr-FR" sz="1400" dirty="0" smtClean="0">
                <a:latin typeface="Cursivestandard"/>
                <a:cs typeface="Cursivestandard"/>
              </a:rPr>
              <a:t>:</a:t>
            </a:r>
            <a:endParaRPr lang="fr-FR" b="1" dirty="0">
              <a:latin typeface="Comic Sans MS"/>
              <a:cs typeface="Comic Sans MS"/>
            </a:endParaRPr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133" y="1418585"/>
            <a:ext cx="569480" cy="804503"/>
          </a:xfrm>
          <a:prstGeom prst="rect">
            <a:avLst/>
          </a:prstGeom>
        </p:spPr>
      </p:pic>
      <p:grpSp>
        <p:nvGrpSpPr>
          <p:cNvPr id="49" name="Grouper 48"/>
          <p:cNvGrpSpPr/>
          <p:nvPr/>
        </p:nvGrpSpPr>
        <p:grpSpPr>
          <a:xfrm>
            <a:off x="1405466" y="2952159"/>
            <a:ext cx="773724" cy="419100"/>
            <a:chOff x="0" y="0"/>
            <a:chExt cx="1541780" cy="419100"/>
          </a:xfrm>
        </p:grpSpPr>
        <p:cxnSp>
          <p:nvCxnSpPr>
            <p:cNvPr id="50" name="Connecteur droit 49"/>
            <p:cNvCxnSpPr/>
            <p:nvPr/>
          </p:nvCxnSpPr>
          <p:spPr>
            <a:xfrm>
              <a:off x="0" y="411480"/>
              <a:ext cx="1541780" cy="7620"/>
            </a:xfrm>
            <a:prstGeom prst="line">
              <a:avLst/>
            </a:prstGeom>
            <a:ln>
              <a:solidFill>
                <a:schemeClr val="accent4">
                  <a:lumMod val="75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Connecteur droit 50"/>
            <p:cNvCxnSpPr/>
            <p:nvPr/>
          </p:nvCxnSpPr>
          <p:spPr>
            <a:xfrm>
              <a:off x="0" y="0"/>
              <a:ext cx="1541780" cy="7620"/>
            </a:xfrm>
            <a:prstGeom prst="line">
              <a:avLst/>
            </a:prstGeom>
            <a:ln>
              <a:solidFill>
                <a:srgbClr val="604A7B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Connecteur droit 51"/>
            <p:cNvCxnSpPr/>
            <p:nvPr/>
          </p:nvCxnSpPr>
          <p:spPr>
            <a:xfrm>
              <a:off x="0" y="308610"/>
              <a:ext cx="1541780" cy="7620"/>
            </a:xfrm>
            <a:prstGeom prst="line">
              <a:avLst/>
            </a:prstGeom>
            <a:ln w="12700" cmpd="sng"/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Connecteur droit 52"/>
            <p:cNvCxnSpPr/>
            <p:nvPr/>
          </p:nvCxnSpPr>
          <p:spPr>
            <a:xfrm>
              <a:off x="0" y="205740"/>
              <a:ext cx="1541780" cy="7620"/>
            </a:xfrm>
            <a:prstGeom prst="line">
              <a:avLst/>
            </a:prstGeom>
            <a:ln w="12700" cmpd="sng"/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Connecteur droit 53"/>
            <p:cNvCxnSpPr/>
            <p:nvPr/>
          </p:nvCxnSpPr>
          <p:spPr>
            <a:xfrm>
              <a:off x="0" y="102870"/>
              <a:ext cx="1541780" cy="7620"/>
            </a:xfrm>
            <a:prstGeom prst="line">
              <a:avLst/>
            </a:prstGeom>
            <a:ln w="12700" cmpd="sng"/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7" name="Grouper 56"/>
          <p:cNvGrpSpPr/>
          <p:nvPr/>
        </p:nvGrpSpPr>
        <p:grpSpPr>
          <a:xfrm>
            <a:off x="3508456" y="3603669"/>
            <a:ext cx="773724" cy="419100"/>
            <a:chOff x="0" y="0"/>
            <a:chExt cx="1541780" cy="419100"/>
          </a:xfrm>
        </p:grpSpPr>
        <p:cxnSp>
          <p:nvCxnSpPr>
            <p:cNvPr id="58" name="Connecteur droit 57"/>
            <p:cNvCxnSpPr/>
            <p:nvPr/>
          </p:nvCxnSpPr>
          <p:spPr>
            <a:xfrm>
              <a:off x="0" y="411480"/>
              <a:ext cx="1541780" cy="7620"/>
            </a:xfrm>
            <a:prstGeom prst="line">
              <a:avLst/>
            </a:prstGeom>
            <a:ln>
              <a:solidFill>
                <a:schemeClr val="accent4">
                  <a:lumMod val="75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Connecteur droit 58"/>
            <p:cNvCxnSpPr/>
            <p:nvPr/>
          </p:nvCxnSpPr>
          <p:spPr>
            <a:xfrm>
              <a:off x="0" y="0"/>
              <a:ext cx="1541780" cy="7620"/>
            </a:xfrm>
            <a:prstGeom prst="line">
              <a:avLst/>
            </a:prstGeom>
            <a:ln>
              <a:solidFill>
                <a:srgbClr val="604A7B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Connecteur droit 59"/>
            <p:cNvCxnSpPr/>
            <p:nvPr/>
          </p:nvCxnSpPr>
          <p:spPr>
            <a:xfrm>
              <a:off x="0" y="308610"/>
              <a:ext cx="1541780" cy="7620"/>
            </a:xfrm>
            <a:prstGeom prst="line">
              <a:avLst/>
            </a:prstGeom>
            <a:ln w="12700" cmpd="sng"/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Connecteur droit 60"/>
            <p:cNvCxnSpPr/>
            <p:nvPr/>
          </p:nvCxnSpPr>
          <p:spPr>
            <a:xfrm>
              <a:off x="0" y="205740"/>
              <a:ext cx="1541780" cy="7620"/>
            </a:xfrm>
            <a:prstGeom prst="line">
              <a:avLst/>
            </a:prstGeom>
            <a:ln w="12700" cmpd="sng"/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Connecteur droit 61"/>
            <p:cNvCxnSpPr/>
            <p:nvPr/>
          </p:nvCxnSpPr>
          <p:spPr>
            <a:xfrm>
              <a:off x="0" y="102870"/>
              <a:ext cx="1541780" cy="7620"/>
            </a:xfrm>
            <a:prstGeom prst="line">
              <a:avLst/>
            </a:prstGeom>
            <a:ln w="12700" cmpd="sng"/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3" name="Grouper 62"/>
          <p:cNvGrpSpPr/>
          <p:nvPr/>
        </p:nvGrpSpPr>
        <p:grpSpPr>
          <a:xfrm>
            <a:off x="3513666" y="2967399"/>
            <a:ext cx="773724" cy="419100"/>
            <a:chOff x="0" y="0"/>
            <a:chExt cx="1541780" cy="419100"/>
          </a:xfrm>
        </p:grpSpPr>
        <p:cxnSp>
          <p:nvCxnSpPr>
            <p:cNvPr id="64" name="Connecteur droit 63"/>
            <p:cNvCxnSpPr/>
            <p:nvPr/>
          </p:nvCxnSpPr>
          <p:spPr>
            <a:xfrm>
              <a:off x="0" y="411480"/>
              <a:ext cx="1541780" cy="7620"/>
            </a:xfrm>
            <a:prstGeom prst="line">
              <a:avLst/>
            </a:prstGeom>
            <a:ln>
              <a:solidFill>
                <a:schemeClr val="accent4">
                  <a:lumMod val="75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Connecteur droit 64"/>
            <p:cNvCxnSpPr/>
            <p:nvPr/>
          </p:nvCxnSpPr>
          <p:spPr>
            <a:xfrm>
              <a:off x="0" y="0"/>
              <a:ext cx="1541780" cy="7620"/>
            </a:xfrm>
            <a:prstGeom prst="line">
              <a:avLst/>
            </a:prstGeom>
            <a:ln>
              <a:solidFill>
                <a:srgbClr val="604A7B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Connecteur droit 65"/>
            <p:cNvCxnSpPr/>
            <p:nvPr/>
          </p:nvCxnSpPr>
          <p:spPr>
            <a:xfrm>
              <a:off x="0" y="308610"/>
              <a:ext cx="1541780" cy="7620"/>
            </a:xfrm>
            <a:prstGeom prst="line">
              <a:avLst/>
            </a:prstGeom>
            <a:ln w="12700" cmpd="sng"/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Connecteur droit 66"/>
            <p:cNvCxnSpPr/>
            <p:nvPr/>
          </p:nvCxnSpPr>
          <p:spPr>
            <a:xfrm>
              <a:off x="0" y="205740"/>
              <a:ext cx="1541780" cy="7620"/>
            </a:xfrm>
            <a:prstGeom prst="line">
              <a:avLst/>
            </a:prstGeom>
            <a:ln w="12700" cmpd="sng"/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Connecteur droit 67"/>
            <p:cNvCxnSpPr/>
            <p:nvPr/>
          </p:nvCxnSpPr>
          <p:spPr>
            <a:xfrm>
              <a:off x="0" y="102870"/>
              <a:ext cx="1541780" cy="7620"/>
            </a:xfrm>
            <a:prstGeom prst="line">
              <a:avLst/>
            </a:prstGeom>
            <a:ln w="12700" cmpd="sng"/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9" name="Grouper 68"/>
          <p:cNvGrpSpPr/>
          <p:nvPr/>
        </p:nvGrpSpPr>
        <p:grpSpPr>
          <a:xfrm>
            <a:off x="5851641" y="3611289"/>
            <a:ext cx="773724" cy="419100"/>
            <a:chOff x="0" y="0"/>
            <a:chExt cx="1541780" cy="419100"/>
          </a:xfrm>
        </p:grpSpPr>
        <p:cxnSp>
          <p:nvCxnSpPr>
            <p:cNvPr id="70" name="Connecteur droit 69"/>
            <p:cNvCxnSpPr/>
            <p:nvPr/>
          </p:nvCxnSpPr>
          <p:spPr>
            <a:xfrm>
              <a:off x="0" y="411480"/>
              <a:ext cx="1541780" cy="7620"/>
            </a:xfrm>
            <a:prstGeom prst="line">
              <a:avLst/>
            </a:prstGeom>
            <a:ln>
              <a:solidFill>
                <a:schemeClr val="accent4">
                  <a:lumMod val="75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Connecteur droit 70"/>
            <p:cNvCxnSpPr/>
            <p:nvPr/>
          </p:nvCxnSpPr>
          <p:spPr>
            <a:xfrm>
              <a:off x="0" y="0"/>
              <a:ext cx="1541780" cy="7620"/>
            </a:xfrm>
            <a:prstGeom prst="line">
              <a:avLst/>
            </a:prstGeom>
            <a:ln>
              <a:solidFill>
                <a:srgbClr val="604A7B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Connecteur droit 71"/>
            <p:cNvCxnSpPr/>
            <p:nvPr/>
          </p:nvCxnSpPr>
          <p:spPr>
            <a:xfrm>
              <a:off x="0" y="308610"/>
              <a:ext cx="1541780" cy="7620"/>
            </a:xfrm>
            <a:prstGeom prst="line">
              <a:avLst/>
            </a:prstGeom>
            <a:ln w="12700" cmpd="sng"/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Connecteur droit 72"/>
            <p:cNvCxnSpPr/>
            <p:nvPr/>
          </p:nvCxnSpPr>
          <p:spPr>
            <a:xfrm>
              <a:off x="0" y="205740"/>
              <a:ext cx="1541780" cy="7620"/>
            </a:xfrm>
            <a:prstGeom prst="line">
              <a:avLst/>
            </a:prstGeom>
            <a:ln w="12700" cmpd="sng"/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Connecteur droit 73"/>
            <p:cNvCxnSpPr/>
            <p:nvPr/>
          </p:nvCxnSpPr>
          <p:spPr>
            <a:xfrm>
              <a:off x="0" y="102870"/>
              <a:ext cx="1541780" cy="7620"/>
            </a:xfrm>
            <a:prstGeom prst="line">
              <a:avLst/>
            </a:prstGeom>
            <a:ln w="12700" cmpd="sng"/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5" name="Grouper 74"/>
          <p:cNvGrpSpPr/>
          <p:nvPr/>
        </p:nvGrpSpPr>
        <p:grpSpPr>
          <a:xfrm>
            <a:off x="5848386" y="2959779"/>
            <a:ext cx="773724" cy="419100"/>
            <a:chOff x="0" y="0"/>
            <a:chExt cx="1541780" cy="419100"/>
          </a:xfrm>
        </p:grpSpPr>
        <p:cxnSp>
          <p:nvCxnSpPr>
            <p:cNvPr id="76" name="Connecteur droit 75"/>
            <p:cNvCxnSpPr/>
            <p:nvPr/>
          </p:nvCxnSpPr>
          <p:spPr>
            <a:xfrm>
              <a:off x="0" y="411480"/>
              <a:ext cx="1541780" cy="7620"/>
            </a:xfrm>
            <a:prstGeom prst="line">
              <a:avLst/>
            </a:prstGeom>
            <a:ln>
              <a:solidFill>
                <a:schemeClr val="accent4">
                  <a:lumMod val="75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Connecteur droit 76"/>
            <p:cNvCxnSpPr/>
            <p:nvPr/>
          </p:nvCxnSpPr>
          <p:spPr>
            <a:xfrm>
              <a:off x="0" y="0"/>
              <a:ext cx="1541780" cy="7620"/>
            </a:xfrm>
            <a:prstGeom prst="line">
              <a:avLst/>
            </a:prstGeom>
            <a:ln>
              <a:solidFill>
                <a:srgbClr val="604A7B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Connecteur droit 77"/>
            <p:cNvCxnSpPr/>
            <p:nvPr/>
          </p:nvCxnSpPr>
          <p:spPr>
            <a:xfrm>
              <a:off x="0" y="308610"/>
              <a:ext cx="1541780" cy="7620"/>
            </a:xfrm>
            <a:prstGeom prst="line">
              <a:avLst/>
            </a:prstGeom>
            <a:ln w="12700" cmpd="sng"/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Connecteur droit 78"/>
            <p:cNvCxnSpPr/>
            <p:nvPr/>
          </p:nvCxnSpPr>
          <p:spPr>
            <a:xfrm>
              <a:off x="0" y="205740"/>
              <a:ext cx="1541780" cy="7620"/>
            </a:xfrm>
            <a:prstGeom prst="line">
              <a:avLst/>
            </a:prstGeom>
            <a:ln w="12700" cmpd="sng"/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Connecteur droit 79"/>
            <p:cNvCxnSpPr/>
            <p:nvPr/>
          </p:nvCxnSpPr>
          <p:spPr>
            <a:xfrm>
              <a:off x="0" y="102870"/>
              <a:ext cx="1541780" cy="7620"/>
            </a:xfrm>
            <a:prstGeom prst="line">
              <a:avLst/>
            </a:prstGeom>
            <a:ln w="12700" cmpd="sng"/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1" name="Grouper 80"/>
          <p:cNvGrpSpPr/>
          <p:nvPr/>
        </p:nvGrpSpPr>
        <p:grpSpPr>
          <a:xfrm>
            <a:off x="1405466" y="3603669"/>
            <a:ext cx="773724" cy="419100"/>
            <a:chOff x="0" y="0"/>
            <a:chExt cx="1541780" cy="419100"/>
          </a:xfrm>
        </p:grpSpPr>
        <p:cxnSp>
          <p:nvCxnSpPr>
            <p:cNvPr id="82" name="Connecteur droit 81"/>
            <p:cNvCxnSpPr/>
            <p:nvPr/>
          </p:nvCxnSpPr>
          <p:spPr>
            <a:xfrm>
              <a:off x="0" y="411480"/>
              <a:ext cx="1541780" cy="7620"/>
            </a:xfrm>
            <a:prstGeom prst="line">
              <a:avLst/>
            </a:prstGeom>
            <a:ln>
              <a:solidFill>
                <a:schemeClr val="accent4">
                  <a:lumMod val="75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Connecteur droit 82"/>
            <p:cNvCxnSpPr/>
            <p:nvPr/>
          </p:nvCxnSpPr>
          <p:spPr>
            <a:xfrm>
              <a:off x="0" y="0"/>
              <a:ext cx="1541780" cy="7620"/>
            </a:xfrm>
            <a:prstGeom prst="line">
              <a:avLst/>
            </a:prstGeom>
            <a:ln>
              <a:solidFill>
                <a:srgbClr val="604A7B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Connecteur droit 83"/>
            <p:cNvCxnSpPr/>
            <p:nvPr/>
          </p:nvCxnSpPr>
          <p:spPr>
            <a:xfrm>
              <a:off x="0" y="308610"/>
              <a:ext cx="1541780" cy="7620"/>
            </a:xfrm>
            <a:prstGeom prst="line">
              <a:avLst/>
            </a:prstGeom>
            <a:ln w="12700" cmpd="sng"/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Connecteur droit 84"/>
            <p:cNvCxnSpPr/>
            <p:nvPr/>
          </p:nvCxnSpPr>
          <p:spPr>
            <a:xfrm>
              <a:off x="0" y="205740"/>
              <a:ext cx="1541780" cy="7620"/>
            </a:xfrm>
            <a:prstGeom prst="line">
              <a:avLst/>
            </a:prstGeom>
            <a:ln w="12700" cmpd="sng"/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Connecteur droit 85"/>
            <p:cNvCxnSpPr/>
            <p:nvPr/>
          </p:nvCxnSpPr>
          <p:spPr>
            <a:xfrm>
              <a:off x="0" y="102870"/>
              <a:ext cx="1541780" cy="7620"/>
            </a:xfrm>
            <a:prstGeom prst="line">
              <a:avLst/>
            </a:prstGeom>
            <a:ln w="12700" cmpd="sng"/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0" name="Image 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39152" y="1437561"/>
            <a:ext cx="766551" cy="766551"/>
          </a:xfrm>
          <a:prstGeom prst="rect">
            <a:avLst/>
          </a:prstGeom>
        </p:spPr>
      </p:pic>
      <p:graphicFrame>
        <p:nvGraphicFramePr>
          <p:cNvPr id="99" name="Tableau 9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3562641"/>
              </p:ext>
            </p:extLst>
          </p:nvPr>
        </p:nvGraphicFramePr>
        <p:xfrm>
          <a:off x="93127" y="4818019"/>
          <a:ext cx="6612164" cy="85347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08628"/>
                <a:gridCol w="508628"/>
                <a:gridCol w="508628"/>
                <a:gridCol w="508628"/>
                <a:gridCol w="508628"/>
                <a:gridCol w="508628"/>
                <a:gridCol w="508628"/>
                <a:gridCol w="508628"/>
                <a:gridCol w="508628"/>
                <a:gridCol w="508628"/>
                <a:gridCol w="508628"/>
                <a:gridCol w="508628"/>
                <a:gridCol w="508628"/>
              </a:tblGrid>
              <a:tr h="426738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au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ai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ai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>
                          <a:latin typeface="Cursivestandard"/>
                          <a:cs typeface="Cursivestandard"/>
                        </a:rPr>
                        <a:t>oi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aj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ai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ia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oi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ai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>
                          <a:latin typeface="Cursivestandard"/>
                          <a:cs typeface="Cursivestandard"/>
                        </a:rPr>
                        <a:t>oi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ai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an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au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  <a:tr h="426738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Ai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ou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ai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ai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ou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ai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ai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>
                          <a:latin typeface="Cursivestandard"/>
                          <a:cs typeface="Cursivestandard"/>
                        </a:rPr>
                        <a:t>io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ia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ai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ou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io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ai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00" name="Tableau 9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4517317"/>
              </p:ext>
            </p:extLst>
          </p:nvPr>
        </p:nvGraphicFramePr>
        <p:xfrm>
          <a:off x="93133" y="6421576"/>
          <a:ext cx="6612154" cy="129941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34538"/>
                <a:gridCol w="912936"/>
                <a:gridCol w="912936"/>
                <a:gridCol w="912936"/>
                <a:gridCol w="912936"/>
                <a:gridCol w="912936"/>
                <a:gridCol w="912936"/>
              </a:tblGrid>
              <a:tr h="433138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Picto Moustache"/>
                          <a:cs typeface="Picto Moustache"/>
                        </a:rPr>
                        <a:t>s </a:t>
                      </a:r>
                      <a:r>
                        <a:rPr lang="fr-FR" sz="1400" dirty="0" smtClean="0">
                          <a:latin typeface="Script Ecole 2"/>
                          <a:cs typeface="Script Ecole 2"/>
                        </a:rPr>
                        <a:t>mais</a:t>
                      </a:r>
                      <a:endParaRPr lang="fr-FR" sz="1400" dirty="0">
                        <a:latin typeface="Script Ecole 2"/>
                        <a:cs typeface="Script Ecole 2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 smtClean="0">
                          <a:latin typeface="Script Ecole 2"/>
                          <a:cs typeface="Script Ecole 2"/>
                        </a:rPr>
                        <a:t>mai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 smtClean="0">
                          <a:latin typeface="Script Ecole 2"/>
                          <a:cs typeface="Script Ecole 2"/>
                        </a:rPr>
                        <a:t>mais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 smtClean="0">
                          <a:latin typeface="Script Ecole 2"/>
                          <a:cs typeface="Script Ecole 2"/>
                        </a:rPr>
                        <a:t>maïs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 smtClean="0">
                          <a:latin typeface="Script Ecole 2"/>
                          <a:cs typeface="Script Ecole 2"/>
                        </a:rPr>
                        <a:t>mais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Script Ecole 2"/>
                          <a:cs typeface="Script Ecole 2"/>
                        </a:rPr>
                        <a:t>vais</a:t>
                      </a:r>
                      <a:endParaRPr lang="fr-FR" sz="1400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Script Ecole 2"/>
                          <a:cs typeface="Script Ecole 2"/>
                        </a:rPr>
                        <a:t>mois</a:t>
                      </a:r>
                      <a:endParaRPr lang="fr-FR" sz="1400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</a:tr>
              <a:tr h="433138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 smtClean="0">
                          <a:latin typeface="Picto Moustache"/>
                          <a:cs typeface="Picto Moustache"/>
                        </a:rPr>
                        <a:t>s  </a:t>
                      </a:r>
                      <a:r>
                        <a:rPr lang="fr-FR" sz="1400" dirty="0" smtClean="0">
                          <a:latin typeface="Script Ecole 2"/>
                          <a:cs typeface="Script Ecole 2"/>
                        </a:rPr>
                        <a:t>aime</a:t>
                      </a: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Script Ecole 2"/>
                          <a:cs typeface="Script Ecole 2"/>
                        </a:rPr>
                        <a:t>mais</a:t>
                      </a:r>
                      <a:endParaRPr lang="fr-FR" sz="1400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Script Ecole 2"/>
                          <a:cs typeface="Script Ecole 2"/>
                        </a:rPr>
                        <a:t>aimé</a:t>
                      </a:r>
                      <a:endParaRPr lang="fr-FR" sz="1400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Script Ecole 2"/>
                          <a:cs typeface="Script Ecole 2"/>
                        </a:rPr>
                        <a:t>aime</a:t>
                      </a:r>
                      <a:endParaRPr lang="fr-FR" sz="1400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Script Ecole 2"/>
                          <a:cs typeface="Script Ecole 2"/>
                        </a:rPr>
                        <a:t>aile</a:t>
                      </a:r>
                      <a:endParaRPr lang="fr-FR" sz="1400" dirty="0">
                        <a:latin typeface="Script Ecole 2"/>
                        <a:cs typeface="Script Ecole 2"/>
                      </a:endParaRP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Script Ecole 2"/>
                          <a:cs typeface="Script Ecole 2"/>
                        </a:rPr>
                        <a:t>aime</a:t>
                      </a:r>
                      <a:endParaRPr lang="fr-FR" sz="1400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Script Ecole 2"/>
                          <a:cs typeface="Script Ecole 2"/>
                        </a:rPr>
                        <a:t>aime</a:t>
                      </a:r>
                      <a:endParaRPr lang="fr-FR" sz="1400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</a:tr>
              <a:tr h="433138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 smtClean="0">
                          <a:latin typeface="Picto Moustache"/>
                          <a:cs typeface="Picto Moustache"/>
                        </a:rPr>
                        <a:t>s </a:t>
                      </a:r>
                      <a:r>
                        <a:rPr lang="fr-FR" sz="1800" dirty="0" err="1" smtClean="0">
                          <a:latin typeface="Cursivestandard"/>
                          <a:cs typeface="Cursivestandard"/>
                        </a:rPr>
                        <a:t>mauvai</a:t>
                      </a:r>
                      <a:r>
                        <a:rPr lang="fr-FR" sz="1800" dirty="0" smtClean="0">
                          <a:latin typeface="Cursivestandard"/>
                          <a:cs typeface="Cursivestandard"/>
                        </a:rPr>
                        <a:t>$</a:t>
                      </a: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 err="1" smtClean="0">
                          <a:latin typeface="Cursivestandard"/>
                          <a:cs typeface="Cursivestandard"/>
                        </a:rPr>
                        <a:t>mauvai</a:t>
                      </a:r>
                      <a:r>
                        <a:rPr lang="fr-FR" sz="1800" dirty="0" smtClean="0">
                          <a:latin typeface="Cursivestandard"/>
                          <a:cs typeface="Cursivestandard"/>
                        </a:rPr>
                        <a:t>$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 smtClean="0">
                          <a:latin typeface="Cursivestandard"/>
                          <a:cs typeface="Cursivestandard"/>
                        </a:rPr>
                        <a:t>mauve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 smtClean="0">
                          <a:latin typeface="Cursivestandard"/>
                          <a:cs typeface="Cursivestandard"/>
                        </a:rPr>
                        <a:t>mouvant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 smtClean="0">
                          <a:latin typeface="Cursivestandard"/>
                          <a:cs typeface="Cursivestandard"/>
                        </a:rPr>
                        <a:t>mauvaise</a:t>
                      </a: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 err="1" smtClean="0">
                          <a:latin typeface="Cursivestandard"/>
                          <a:cs typeface="Cursivestandard"/>
                        </a:rPr>
                        <a:t>mauvai</a:t>
                      </a:r>
                      <a:r>
                        <a:rPr lang="fr-FR" sz="1800" dirty="0" smtClean="0">
                          <a:latin typeface="Cursivestandard"/>
                          <a:cs typeface="Cursivestandard"/>
                        </a:rPr>
                        <a:t>$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 smtClean="0">
                          <a:latin typeface="Cursivestandard"/>
                          <a:cs typeface="Cursivestandard"/>
                        </a:rPr>
                        <a:t>²pouvai$</a:t>
                      </a: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101" name="ZoneTexte 100"/>
          <p:cNvSpPr txBox="1"/>
          <p:nvPr/>
        </p:nvSpPr>
        <p:spPr>
          <a:xfrm>
            <a:off x="244721" y="9492420"/>
            <a:ext cx="6976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dirty="0" smtClean="0"/>
              <a:t>⚪️⚪️</a:t>
            </a:r>
            <a:endParaRPr lang="fr-FR" sz="2000" dirty="0"/>
          </a:p>
        </p:txBody>
      </p:sp>
      <p:sp>
        <p:nvSpPr>
          <p:cNvPr id="102" name="ZoneTexte 101"/>
          <p:cNvSpPr txBox="1"/>
          <p:nvPr/>
        </p:nvSpPr>
        <p:spPr>
          <a:xfrm>
            <a:off x="1258651" y="9492420"/>
            <a:ext cx="9541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dirty="0" smtClean="0"/>
              <a:t>⚪️⚪️⚪️</a:t>
            </a:r>
            <a:endParaRPr lang="fr-FR" sz="2000" dirty="0"/>
          </a:p>
        </p:txBody>
      </p:sp>
      <p:sp>
        <p:nvSpPr>
          <p:cNvPr id="103" name="ZoneTexte 102"/>
          <p:cNvSpPr txBox="1"/>
          <p:nvPr/>
        </p:nvSpPr>
        <p:spPr>
          <a:xfrm>
            <a:off x="2529061" y="9492420"/>
            <a:ext cx="7522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/>
              <a:t>⚪️</a:t>
            </a:r>
            <a:r>
              <a:rPr lang="fr-FR" sz="2000" dirty="0" smtClean="0"/>
              <a:t>⚪️</a:t>
            </a:r>
            <a:endParaRPr lang="fr-FR" sz="2000" dirty="0"/>
          </a:p>
        </p:txBody>
      </p:sp>
      <p:sp>
        <p:nvSpPr>
          <p:cNvPr id="104" name="ZoneTexte 103"/>
          <p:cNvSpPr txBox="1"/>
          <p:nvPr/>
        </p:nvSpPr>
        <p:spPr>
          <a:xfrm>
            <a:off x="4868014" y="9492582"/>
            <a:ext cx="739844" cy="3999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smtClean="0"/>
              <a:t>⚪️⚪️</a:t>
            </a:r>
            <a:endParaRPr lang="fr-FR" sz="2000" dirty="0"/>
          </a:p>
        </p:txBody>
      </p:sp>
      <p:sp>
        <p:nvSpPr>
          <p:cNvPr id="108" name="ZoneTexte 107"/>
          <p:cNvSpPr txBox="1"/>
          <p:nvPr/>
        </p:nvSpPr>
        <p:spPr>
          <a:xfrm>
            <a:off x="3597604" y="9492420"/>
            <a:ext cx="9541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dirty="0" smtClean="0"/>
              <a:t>⚪️⚪️⚪️</a:t>
            </a:r>
            <a:endParaRPr lang="fr-FR" sz="2000" dirty="0"/>
          </a:p>
        </p:txBody>
      </p:sp>
      <p:sp>
        <p:nvSpPr>
          <p:cNvPr id="111" name="ZoneTexte 110"/>
          <p:cNvSpPr txBox="1"/>
          <p:nvPr/>
        </p:nvSpPr>
        <p:spPr>
          <a:xfrm>
            <a:off x="5924162" y="9492582"/>
            <a:ext cx="739844" cy="3999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smtClean="0"/>
              <a:t>⚪️⚪️</a:t>
            </a:r>
            <a:endParaRPr lang="fr-FR" sz="2000" dirty="0"/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2861" y="1498166"/>
            <a:ext cx="645341" cy="645341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5"/>
          <a:srcRect l="10521" t="1455" r="10097" b="31815"/>
          <a:stretch/>
        </p:blipFill>
        <p:spPr>
          <a:xfrm>
            <a:off x="3295951" y="1480885"/>
            <a:ext cx="605821" cy="679902"/>
          </a:xfrm>
          <a:prstGeom prst="rect">
            <a:avLst/>
          </a:prstGeom>
        </p:spPr>
      </p:pic>
      <p:sp>
        <p:nvSpPr>
          <p:cNvPr id="88" name="Étoile à 5 branches 87"/>
          <p:cNvSpPr/>
          <p:nvPr/>
        </p:nvSpPr>
        <p:spPr>
          <a:xfrm>
            <a:off x="5080129" y="484749"/>
            <a:ext cx="180000" cy="180000"/>
          </a:xfrm>
          <a:prstGeom prst="star5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9" name="Image 88" descr="C:\Users\Catherine\Documents\CP\7 Lecture\1 Pilotis\Gestes BM Pilotis\è.PNG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6266" y="331942"/>
            <a:ext cx="431743" cy="5243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Image 1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82333" y="8839660"/>
            <a:ext cx="698850" cy="616976"/>
          </a:xfrm>
          <a:prstGeom prst="rect">
            <a:avLst/>
          </a:prstGeom>
        </p:spPr>
      </p:pic>
      <p:pic>
        <p:nvPicPr>
          <p:cNvPr id="25" name="Image 24"/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20459" y="2869595"/>
            <a:ext cx="702810" cy="567871"/>
          </a:xfrm>
          <a:prstGeom prst="rect">
            <a:avLst/>
          </a:prstGeom>
        </p:spPr>
      </p:pic>
      <p:pic>
        <p:nvPicPr>
          <p:cNvPr id="31" name="Image 30"/>
          <p:cNvPicPr>
            <a:picLocks noChangeAspect="1"/>
          </p:cNvPicPr>
          <p:nvPr/>
        </p:nvPicPr>
        <p:blipFill rotWithShape="1">
          <a:blip r:embed="rId10"/>
          <a:srcRect t="14401" b="14445"/>
          <a:stretch/>
        </p:blipFill>
        <p:spPr>
          <a:xfrm>
            <a:off x="2564181" y="3495926"/>
            <a:ext cx="615455" cy="583892"/>
          </a:xfrm>
          <a:prstGeom prst="rect">
            <a:avLst/>
          </a:prstGeom>
        </p:spPr>
      </p:pic>
      <p:pic>
        <p:nvPicPr>
          <p:cNvPr id="32" name="Image 31"/>
          <p:cNvPicPr>
            <a:picLocks noChangeAspect="1"/>
          </p:cNvPicPr>
          <p:nvPr/>
        </p:nvPicPr>
        <p:blipFill rotWithShape="1">
          <a:blip r:embed="rId11"/>
          <a:srcRect t="7378" b="7478"/>
          <a:stretch/>
        </p:blipFill>
        <p:spPr>
          <a:xfrm>
            <a:off x="1688450" y="1543914"/>
            <a:ext cx="460454" cy="553845"/>
          </a:xfrm>
          <a:prstGeom prst="rect">
            <a:avLst/>
          </a:prstGeom>
        </p:spPr>
      </p:pic>
      <p:pic>
        <p:nvPicPr>
          <p:cNvPr id="33" name="Image 32"/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981118" y="1470513"/>
            <a:ext cx="541284" cy="700647"/>
          </a:xfrm>
          <a:prstGeom prst="rect">
            <a:avLst/>
          </a:prstGeom>
        </p:spPr>
      </p:pic>
      <p:pic>
        <p:nvPicPr>
          <p:cNvPr id="34" name="Image 33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489603" y="2894996"/>
            <a:ext cx="756536" cy="535526"/>
          </a:xfrm>
          <a:prstGeom prst="rect">
            <a:avLst/>
          </a:prstGeom>
        </p:spPr>
      </p:pic>
      <p:pic>
        <p:nvPicPr>
          <p:cNvPr id="37" name="Image 36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846657" y="2879937"/>
            <a:ext cx="535730" cy="498942"/>
          </a:xfrm>
          <a:prstGeom prst="rect">
            <a:avLst/>
          </a:prstGeom>
        </p:spPr>
      </p:pic>
      <p:pic>
        <p:nvPicPr>
          <p:cNvPr id="38" name="Image 37"/>
          <p:cNvPicPr>
            <a:picLocks noChangeAspect="1"/>
          </p:cNvPicPr>
          <p:nvPr/>
        </p:nvPicPr>
        <p:blipFill rotWithShape="1">
          <a:blip r:embed="rId16"/>
          <a:srcRect t="7265" b="9612"/>
          <a:stretch/>
        </p:blipFill>
        <p:spPr>
          <a:xfrm>
            <a:off x="420459" y="3477881"/>
            <a:ext cx="633747" cy="612000"/>
          </a:xfrm>
          <a:prstGeom prst="rect">
            <a:avLst/>
          </a:prstGeom>
        </p:spPr>
      </p:pic>
      <p:pic>
        <p:nvPicPr>
          <p:cNvPr id="39" name="Image 38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5712648" y="1501402"/>
            <a:ext cx="951358" cy="638868"/>
          </a:xfrm>
          <a:prstGeom prst="rect">
            <a:avLst/>
          </a:prstGeom>
        </p:spPr>
      </p:pic>
      <p:pic>
        <p:nvPicPr>
          <p:cNvPr id="40" name="Image 39"/>
          <p:cNvPicPr>
            <a:picLocks noChangeAspect="1"/>
          </p:cNvPicPr>
          <p:nvPr/>
        </p:nvPicPr>
        <p:blipFill rotWithShape="1">
          <a:blip r:embed="rId18"/>
          <a:srcRect t="3073" b="4575"/>
          <a:stretch/>
        </p:blipFill>
        <p:spPr>
          <a:xfrm>
            <a:off x="4804321" y="3512860"/>
            <a:ext cx="585879" cy="570719"/>
          </a:xfrm>
          <a:prstGeom prst="rect">
            <a:avLst/>
          </a:prstGeom>
        </p:spPr>
      </p:pic>
      <p:pic>
        <p:nvPicPr>
          <p:cNvPr id="41" name="Image 40"/>
          <p:cNvPicPr>
            <a:picLocks noChangeAspect="1"/>
          </p:cNvPicPr>
          <p:nvPr/>
        </p:nvPicPr>
        <p:blipFill rotWithShape="1">
          <a:blip r:embed="rId19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rcRect t="19679" b="17169"/>
          <a:stretch/>
        </p:blipFill>
        <p:spPr>
          <a:xfrm>
            <a:off x="1258650" y="8700156"/>
            <a:ext cx="954107" cy="804418"/>
          </a:xfrm>
          <a:prstGeom prst="rect">
            <a:avLst/>
          </a:prstGeom>
        </p:spPr>
      </p:pic>
      <p:pic>
        <p:nvPicPr>
          <p:cNvPr id="42" name="Image 41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2545995" y="8612579"/>
            <a:ext cx="668406" cy="879841"/>
          </a:xfrm>
          <a:prstGeom prst="rect">
            <a:avLst/>
          </a:prstGeom>
        </p:spPr>
      </p:pic>
      <p:pic>
        <p:nvPicPr>
          <p:cNvPr id="43" name="Image 42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472227" y="8802651"/>
            <a:ext cx="291660" cy="655452"/>
          </a:xfrm>
          <a:prstGeom prst="rect">
            <a:avLst/>
          </a:prstGeom>
        </p:spPr>
      </p:pic>
      <p:pic>
        <p:nvPicPr>
          <p:cNvPr id="44" name="Image 43"/>
          <p:cNvPicPr>
            <a:picLocks noChangeAspect="1"/>
          </p:cNvPicPr>
          <p:nvPr/>
        </p:nvPicPr>
        <p:blipFill>
          <a:blip r:embed="rId23">
            <a:extLst>
              <a:ext uri="{BEBA8EAE-BF5A-486C-A8C5-ECC9F3942E4B}">
                <a14:imgProps xmlns:a14="http://schemas.microsoft.com/office/drawing/2010/main">
                  <a14:imgLayer r:embed="rId2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741347" y="8572961"/>
            <a:ext cx="701345" cy="919621"/>
          </a:xfrm>
          <a:prstGeom prst="rect">
            <a:avLst/>
          </a:prstGeom>
        </p:spPr>
      </p:pic>
      <p:pic>
        <p:nvPicPr>
          <p:cNvPr id="45" name="Image 44"/>
          <p:cNvPicPr>
            <a:picLocks noChangeAspect="1"/>
          </p:cNvPicPr>
          <p:nvPr/>
        </p:nvPicPr>
        <p:blipFill>
          <a:blip r:embed="rId25">
            <a:extLst>
              <a:ext uri="{BEBA8EAE-BF5A-486C-A8C5-ECC9F3942E4B}">
                <a14:imgProps xmlns:a14="http://schemas.microsoft.com/office/drawing/2010/main">
                  <a14:imgLayer r:embed="rId26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116033" y="1495750"/>
            <a:ext cx="666300" cy="799560"/>
          </a:xfrm>
          <a:prstGeom prst="rect">
            <a:avLst/>
          </a:prstGeom>
        </p:spPr>
      </p:pic>
      <p:pic>
        <p:nvPicPr>
          <p:cNvPr id="46" name="Image 45"/>
          <p:cNvPicPr>
            <a:picLocks noChangeAspect="1"/>
          </p:cNvPicPr>
          <p:nvPr/>
        </p:nvPicPr>
        <p:blipFill>
          <a:blip r:embed="rId27">
            <a:extLst>
              <a:ext uri="{BEBA8EAE-BF5A-486C-A8C5-ECC9F3942E4B}">
                <a14:imgProps xmlns:a14="http://schemas.microsoft.com/office/drawing/2010/main">
                  <a14:imgLayer r:embed="rId2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964879" y="8428876"/>
            <a:ext cx="605095" cy="1029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95856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2" name="Tableau 9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9641738"/>
              </p:ext>
            </p:extLst>
          </p:nvPr>
        </p:nvGraphicFramePr>
        <p:xfrm>
          <a:off x="93133" y="2825318"/>
          <a:ext cx="6612126" cy="128481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04042"/>
                <a:gridCol w="2204042"/>
                <a:gridCol w="2204042"/>
              </a:tblGrid>
              <a:tr h="642408">
                <a:tc>
                  <a:txBody>
                    <a:bodyPr/>
                    <a:lstStyle/>
                    <a:p>
                      <a:pPr marL="0" marR="0" indent="0" algn="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solidFill>
                            <a:srgbClr val="A6A6A6"/>
                          </a:solidFill>
                          <a:latin typeface="Cursivestandard"/>
                          <a:cs typeface="Cursivestandard"/>
                        </a:rPr>
                        <a:t>_________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solidFill>
                            <a:srgbClr val="A6A6A6"/>
                          </a:solidFill>
                          <a:latin typeface="Cursivestandard"/>
                          <a:cs typeface="Cursivestandard"/>
                        </a:rPr>
                        <a:t>_________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solidFill>
                            <a:srgbClr val="A6A6A6"/>
                          </a:solidFill>
                          <a:latin typeface="Cursivestandard"/>
                          <a:cs typeface="Cursivestandard"/>
                        </a:rPr>
                        <a:t>_________</a:t>
                      </a:r>
                    </a:p>
                  </a:txBody>
                  <a:tcPr anchor="ctr"/>
                </a:tc>
              </a:tr>
              <a:tr h="642408">
                <a:tc>
                  <a:txBody>
                    <a:bodyPr/>
                    <a:lstStyle/>
                    <a:p>
                      <a:pPr marL="0" marR="0" indent="0" algn="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solidFill>
                            <a:srgbClr val="A6A6A6"/>
                          </a:solidFill>
                          <a:latin typeface="Cursivestandard"/>
                          <a:cs typeface="Cursivestandard"/>
                        </a:rPr>
                        <a:t>_________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solidFill>
                            <a:srgbClr val="A6A6A6"/>
                          </a:solidFill>
                          <a:latin typeface="Cursivestandard"/>
                          <a:cs typeface="Cursivestandard"/>
                        </a:rPr>
                        <a:t>_________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solidFill>
                            <a:srgbClr val="A6A6A6"/>
                          </a:solidFill>
                          <a:latin typeface="Cursivestandard"/>
                          <a:cs typeface="Cursivestandard"/>
                        </a:rPr>
                        <a:t>_________</a:t>
                      </a:r>
                    </a:p>
                  </a:txBody>
                  <a:tcPr anchor="ctr"/>
                </a:tc>
              </a:tr>
            </a:tbl>
          </a:graphicData>
        </a:graphic>
      </p:graphicFrame>
      <p:graphicFrame>
        <p:nvGraphicFramePr>
          <p:cNvPr id="10" name="Tableau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055420"/>
              </p:ext>
            </p:extLst>
          </p:nvPr>
        </p:nvGraphicFramePr>
        <p:xfrm>
          <a:off x="2634367" y="288990"/>
          <a:ext cx="2381860" cy="586311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tableStyleId>{5940675A-B579-460E-94D1-54222C63F5DA}</a:tableStyleId>
              </a:tblPr>
              <a:tblGrid>
                <a:gridCol w="597819"/>
                <a:gridCol w="1784041"/>
              </a:tblGrid>
              <a:tr h="586311">
                <a:tc>
                  <a:txBody>
                    <a:bodyPr/>
                    <a:lstStyle/>
                    <a:p>
                      <a:endParaRPr lang="fr-FR" sz="2600" dirty="0"/>
                    </a:p>
                  </a:txBody>
                  <a:tcPr marL="63305" marR="63305" marT="66040" marB="66040">
                    <a:lnL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3200" b="1" dirty="0" smtClean="0">
                          <a:solidFill>
                            <a:srgbClr val="008000"/>
                          </a:solidFill>
                          <a:latin typeface="Script Ecole 2"/>
                          <a:cs typeface="Script Ecole 2"/>
                        </a:rPr>
                        <a:t>ai</a:t>
                      </a:r>
                      <a:r>
                        <a:rPr lang="fr-FR" sz="3200" b="1" dirty="0" smtClean="0">
                          <a:solidFill>
                            <a:srgbClr val="008000"/>
                          </a:solidFill>
                        </a:rPr>
                        <a:t>  </a:t>
                      </a:r>
                      <a:r>
                        <a:rPr lang="fr-FR" sz="3200" b="1" dirty="0" smtClean="0">
                          <a:solidFill>
                            <a:srgbClr val="008000"/>
                          </a:solidFill>
                          <a:latin typeface="Cursivestandard"/>
                          <a:cs typeface="Cursivestandard"/>
                        </a:rPr>
                        <a:t> ²ai</a:t>
                      </a:r>
                      <a:endParaRPr lang="fr-FR" sz="3200" b="1" dirty="0" smtClean="0">
                        <a:solidFill>
                          <a:srgbClr val="008000"/>
                        </a:solidFill>
                      </a:endParaRPr>
                    </a:p>
                  </a:txBody>
                  <a:tcPr marL="72000" marR="63305" marT="18000" marB="18000" anchor="ctr">
                    <a:lnL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1" name="Rectangle à coins arrondis 92"/>
          <p:cNvSpPr>
            <a:spLocks noChangeArrowheads="1"/>
          </p:cNvSpPr>
          <p:nvPr/>
        </p:nvSpPr>
        <p:spPr bwMode="auto">
          <a:xfrm>
            <a:off x="217340" y="281448"/>
            <a:ext cx="2365375" cy="566342"/>
          </a:xfrm>
          <a:prstGeom prst="roundRect">
            <a:avLst>
              <a:gd name="adj" fmla="val 16667"/>
            </a:avLst>
          </a:prstGeom>
          <a:solidFill>
            <a:srgbClr val="BFBFBF"/>
          </a:solidFill>
          <a:ln w="12700">
            <a:solidFill>
              <a:srgbClr val="000000"/>
            </a:solidFill>
            <a:prstDash val="dash"/>
            <a:round/>
            <a:headEnd/>
            <a:tailEnd/>
          </a:ln>
          <a:effectLst>
            <a:outerShdw blurRad="50800" dist="38100" dir="2700000" algn="tl" rotWithShape="0">
              <a:srgbClr val="000000">
                <a:alpha val="39999"/>
              </a:srgbClr>
            </a:outerShdw>
          </a:effectLst>
        </p:spPr>
        <p:txBody>
          <a:bodyPr vert="horz" wrap="square" lIns="91440" tIns="0" rIns="91440" bIns="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mic Sans MS" charset="0"/>
                <a:ea typeface="ÇlÇr ñæí©" charset="0"/>
              </a:rPr>
              <a:t>Prénom </a:t>
            </a: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mic Sans MS" charset="0"/>
                <a:ea typeface="ÇlÇr ñæí©" charset="0"/>
              </a:rPr>
              <a:t>:</a:t>
            </a:r>
            <a:endParaRPr kumimoji="0" lang="fr-FR" sz="10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Comic Sans MS" charset="0"/>
              <a:ea typeface="ÇlÇr ñæí©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mic Sans MS" charset="0"/>
                <a:ea typeface="ÇlÇr ñæí©" charset="0"/>
              </a:rPr>
              <a:t>Date : </a:t>
            </a:r>
            <a:endParaRPr kumimoji="0" lang="fr-FR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2" name="Carré corné 93"/>
          <p:cNvSpPr>
            <a:spLocks noChangeArrowheads="1"/>
          </p:cNvSpPr>
          <p:nvPr/>
        </p:nvSpPr>
        <p:spPr bwMode="auto">
          <a:xfrm rot="314074">
            <a:off x="5357509" y="352187"/>
            <a:ext cx="1292225" cy="465137"/>
          </a:xfrm>
          <a:prstGeom prst="foldedCorner">
            <a:avLst>
              <a:gd name="adj" fmla="val 16667"/>
            </a:avLst>
          </a:prstGeom>
          <a:gradFill rotWithShape="1">
            <a:gsLst>
              <a:gs pos="0">
                <a:srgbClr val="BFBFBF"/>
              </a:gs>
              <a:gs pos="100000">
                <a:srgbClr val="FFFFFF"/>
              </a:gs>
            </a:gsLst>
            <a:path path="rect">
              <a:fillToRect l="50000" t="50000" r="50000" b="50000"/>
            </a:path>
          </a:gradFill>
          <a:ln w="9525">
            <a:solidFill>
              <a:srgbClr val="000000"/>
            </a:solidFill>
            <a:round/>
            <a:headEnd/>
            <a:tailEnd/>
          </a:ln>
          <a:effectLst>
            <a:outerShdw blurRad="76200" sy="23000" kx="-1199993" algn="bl" rotWithShape="0">
              <a:srgbClr val="000000">
                <a:alpha val="20000"/>
              </a:srgb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mic Sans MS" charset="0"/>
                <a:ea typeface="ÇlÇr ñæí©" charset="0"/>
              </a:rPr>
              <a:t>Phonologie</a:t>
            </a:r>
            <a:endParaRPr kumimoji="0" lang="fr-FR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254341" y="794891"/>
            <a:ext cx="645091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 smtClean="0">
                <a:latin typeface="Comic Sans MS"/>
                <a:cs typeface="Comic Sans MS"/>
              </a:rPr>
              <a:t>1. </a:t>
            </a:r>
            <a:r>
              <a:rPr lang="fr-FR" sz="4000" dirty="0" smtClean="0">
                <a:latin typeface="Picto Moustache"/>
                <a:cs typeface="Picto Moustache"/>
              </a:rPr>
              <a:t>j</a:t>
            </a:r>
            <a:r>
              <a:rPr lang="fr-FR" dirty="0" smtClean="0">
                <a:latin typeface="Picto Moustache"/>
                <a:cs typeface="Picto Moustache"/>
              </a:rPr>
              <a:t> </a:t>
            </a:r>
            <a:r>
              <a:rPr lang="fr-FR" sz="1400" b="1" dirty="0" smtClean="0">
                <a:latin typeface="Comic Sans MS"/>
                <a:cs typeface="Comic Sans MS"/>
              </a:rPr>
              <a:t>Colorie </a:t>
            </a:r>
            <a:r>
              <a:rPr lang="fr-FR" sz="1400" dirty="0" smtClean="0">
                <a:latin typeface="Cursivestandard"/>
                <a:cs typeface="Cursivestandard"/>
              </a:rPr>
              <a:t>²le$ ²image$ ²si ²tu ²entend$ ²le ²son </a:t>
            </a:r>
            <a:r>
              <a:rPr lang="fr-FR" sz="1600" b="1" dirty="0">
                <a:cs typeface="Cursivestandard"/>
              </a:rPr>
              <a:t>[</a:t>
            </a:r>
            <a:r>
              <a:rPr lang="fr-FR" sz="1600" b="1" dirty="0" err="1"/>
              <a:t>ɛ</a:t>
            </a:r>
            <a:r>
              <a:rPr lang="fr-FR" sz="1600" b="1" dirty="0" smtClean="0">
                <a:cs typeface="Cursivestandard"/>
              </a:rPr>
              <a:t>]</a:t>
            </a:r>
            <a:r>
              <a:rPr lang="fr-FR" sz="1600" dirty="0" smtClean="0">
                <a:cs typeface="Cursivestandard"/>
              </a:rPr>
              <a:t> </a:t>
            </a:r>
            <a:r>
              <a:rPr lang="fr-FR" sz="1400" b="1" dirty="0" smtClean="0">
                <a:latin typeface="Comic Sans MS"/>
                <a:cs typeface="Comic Sans MS"/>
              </a:rPr>
              <a:t>: </a:t>
            </a:r>
            <a:endParaRPr lang="fr-FR" b="1" dirty="0">
              <a:latin typeface="Comic Sans MS"/>
              <a:cs typeface="Comic Sans MS"/>
            </a:endParaRPr>
          </a:p>
        </p:txBody>
      </p:sp>
      <p:sp>
        <p:nvSpPr>
          <p:cNvPr id="16" name="ZoneTexte 15"/>
          <p:cNvSpPr txBox="1"/>
          <p:nvPr/>
        </p:nvSpPr>
        <p:spPr>
          <a:xfrm>
            <a:off x="288209" y="4110133"/>
            <a:ext cx="645091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 smtClean="0">
                <a:latin typeface="Comic Sans MS"/>
                <a:cs typeface="Comic Sans MS"/>
              </a:rPr>
              <a:t>3. </a:t>
            </a:r>
            <a:r>
              <a:rPr lang="fr-FR" sz="4000" dirty="0" smtClean="0">
                <a:latin typeface="Picto Moustache"/>
                <a:cs typeface="Picto Moustache"/>
              </a:rPr>
              <a:t>j</a:t>
            </a:r>
            <a:r>
              <a:rPr lang="fr-FR" sz="1400" dirty="0" smtClean="0">
                <a:latin typeface="Picto Moustache"/>
                <a:cs typeface="Picto Moustache"/>
              </a:rPr>
              <a:t> </a:t>
            </a:r>
            <a:r>
              <a:rPr lang="fr-FR" sz="1400" b="1" dirty="0" smtClean="0">
                <a:latin typeface="Comic Sans MS"/>
                <a:cs typeface="Comic Sans MS"/>
              </a:rPr>
              <a:t>Colorie </a:t>
            </a:r>
            <a:r>
              <a:rPr lang="fr-FR" sz="1400" dirty="0" smtClean="0">
                <a:latin typeface="Cursivestandard"/>
                <a:cs typeface="Cursivestandard"/>
              </a:rPr>
              <a:t>²le$ ²lettre$ </a:t>
            </a:r>
            <a:r>
              <a:rPr lang="fr-FR" sz="1400" b="1" i="1" dirty="0">
                <a:solidFill>
                  <a:srgbClr val="7F7F7F"/>
                </a:solidFill>
                <a:latin typeface="Comic Sans MS"/>
                <a:cs typeface="Comic Sans MS"/>
              </a:rPr>
              <a:t>a</a:t>
            </a:r>
            <a:r>
              <a:rPr lang="fr-FR" sz="1400" b="1" i="1" dirty="0" smtClean="0">
                <a:solidFill>
                  <a:srgbClr val="7F7F7F"/>
                </a:solidFill>
                <a:latin typeface="Comic Sans MS"/>
                <a:cs typeface="Comic Sans MS"/>
              </a:rPr>
              <a:t>i</a:t>
            </a:r>
            <a:r>
              <a:rPr lang="fr-FR" sz="1400" b="1" dirty="0" smtClean="0">
                <a:latin typeface="Comic Sans MS"/>
                <a:cs typeface="Comic Sans MS"/>
              </a:rPr>
              <a:t> : </a:t>
            </a:r>
            <a:endParaRPr lang="fr-FR" b="1" dirty="0">
              <a:latin typeface="Comic Sans MS"/>
              <a:cs typeface="Comic Sans MS"/>
            </a:endParaRPr>
          </a:p>
        </p:txBody>
      </p:sp>
      <p:sp>
        <p:nvSpPr>
          <p:cNvPr id="35" name="ZoneTexte 34"/>
          <p:cNvSpPr txBox="1"/>
          <p:nvPr/>
        </p:nvSpPr>
        <p:spPr>
          <a:xfrm>
            <a:off x="288209" y="5535883"/>
            <a:ext cx="645091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>
                <a:latin typeface="Comic Sans MS"/>
                <a:cs typeface="Comic Sans MS"/>
              </a:rPr>
              <a:t>4</a:t>
            </a:r>
            <a:r>
              <a:rPr lang="fr-FR" sz="1400" b="1" dirty="0" smtClean="0">
                <a:latin typeface="Comic Sans MS"/>
                <a:cs typeface="Comic Sans MS"/>
              </a:rPr>
              <a:t>. </a:t>
            </a:r>
            <a:r>
              <a:rPr lang="fr-FR" sz="4000" dirty="0">
                <a:latin typeface="Picto Moustache"/>
                <a:cs typeface="Picto Moustache"/>
              </a:rPr>
              <a:t>h</a:t>
            </a:r>
            <a:r>
              <a:rPr lang="fr-FR" sz="1400" dirty="0" smtClean="0">
                <a:latin typeface="Picto Moustache"/>
                <a:cs typeface="Picto Moustache"/>
              </a:rPr>
              <a:t> </a:t>
            </a:r>
            <a:r>
              <a:rPr lang="fr-FR" sz="1400" b="1" dirty="0" smtClean="0">
                <a:latin typeface="Comic Sans MS"/>
                <a:cs typeface="Comic Sans MS"/>
              </a:rPr>
              <a:t>Lis et entoure </a:t>
            </a:r>
            <a:r>
              <a:rPr lang="fr-FR" sz="1400" dirty="0" smtClean="0">
                <a:latin typeface="Cursivestandard"/>
                <a:cs typeface="Cursivestandard"/>
              </a:rPr>
              <a:t>²le$ mot$ ²comme ²sur ²le modèle :</a:t>
            </a:r>
            <a:endParaRPr lang="fr-FR" b="1" dirty="0">
              <a:latin typeface="Comic Sans MS"/>
              <a:cs typeface="Comic Sans MS"/>
            </a:endParaRPr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133" y="1418585"/>
            <a:ext cx="569480" cy="804503"/>
          </a:xfrm>
          <a:prstGeom prst="rect">
            <a:avLst/>
          </a:prstGeom>
        </p:spPr>
      </p:pic>
      <p:pic>
        <p:nvPicPr>
          <p:cNvPr id="20" name="Image 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39152" y="1437561"/>
            <a:ext cx="766551" cy="766551"/>
          </a:xfrm>
          <a:prstGeom prst="rect">
            <a:avLst/>
          </a:prstGeom>
        </p:spPr>
      </p:pic>
      <p:graphicFrame>
        <p:nvGraphicFramePr>
          <p:cNvPr id="99" name="Tableau 9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7512548"/>
              </p:ext>
            </p:extLst>
          </p:nvPr>
        </p:nvGraphicFramePr>
        <p:xfrm>
          <a:off x="93127" y="4818019"/>
          <a:ext cx="6612164" cy="85347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08628"/>
                <a:gridCol w="508628"/>
                <a:gridCol w="508628"/>
                <a:gridCol w="508628"/>
                <a:gridCol w="508628"/>
                <a:gridCol w="508628"/>
                <a:gridCol w="508628"/>
                <a:gridCol w="508628"/>
                <a:gridCol w="508628"/>
                <a:gridCol w="508628"/>
                <a:gridCol w="508628"/>
                <a:gridCol w="508628"/>
                <a:gridCol w="508628"/>
              </a:tblGrid>
              <a:tr h="426738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au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ai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ai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>
                          <a:latin typeface="Cursivestandard"/>
                          <a:cs typeface="Cursivestandard"/>
                        </a:rPr>
                        <a:t>oi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aj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ai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ia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oi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ai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>
                          <a:latin typeface="Cursivestandard"/>
                          <a:cs typeface="Cursivestandard"/>
                        </a:rPr>
                        <a:t>oi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ai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an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au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  <a:tr h="426738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Ai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ou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ai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ai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ou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ai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ai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>
                          <a:latin typeface="Cursivestandard"/>
                          <a:cs typeface="Cursivestandard"/>
                        </a:rPr>
                        <a:t>io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ia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ai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ou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io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ai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00" name="Tableau 9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0421672"/>
              </p:ext>
            </p:extLst>
          </p:nvPr>
        </p:nvGraphicFramePr>
        <p:xfrm>
          <a:off x="93133" y="6243769"/>
          <a:ext cx="6612154" cy="129941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34538"/>
                <a:gridCol w="912936"/>
                <a:gridCol w="912936"/>
                <a:gridCol w="912936"/>
                <a:gridCol w="912936"/>
                <a:gridCol w="912936"/>
                <a:gridCol w="912936"/>
              </a:tblGrid>
              <a:tr h="433138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Picto Moustache"/>
                          <a:cs typeface="Picto Moustache"/>
                        </a:rPr>
                        <a:t>s </a:t>
                      </a:r>
                      <a:r>
                        <a:rPr lang="fr-FR" sz="1400" dirty="0" smtClean="0">
                          <a:latin typeface="Script Ecole 2"/>
                          <a:cs typeface="Script Ecole 2"/>
                        </a:rPr>
                        <a:t>mais</a:t>
                      </a:r>
                      <a:endParaRPr lang="fr-FR" sz="1400" dirty="0">
                        <a:latin typeface="Script Ecole 2"/>
                        <a:cs typeface="Script Ecole 2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 smtClean="0">
                          <a:latin typeface="Script Ecole 2"/>
                          <a:cs typeface="Script Ecole 2"/>
                        </a:rPr>
                        <a:t>mai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 smtClean="0">
                          <a:latin typeface="Script Ecole 2"/>
                          <a:cs typeface="Script Ecole 2"/>
                        </a:rPr>
                        <a:t>mais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 smtClean="0">
                          <a:latin typeface="Script Ecole 2"/>
                          <a:cs typeface="Script Ecole 2"/>
                        </a:rPr>
                        <a:t>maïs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 smtClean="0">
                          <a:latin typeface="Script Ecole 2"/>
                          <a:cs typeface="Script Ecole 2"/>
                        </a:rPr>
                        <a:t>mais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Script Ecole 2"/>
                          <a:cs typeface="Script Ecole 2"/>
                        </a:rPr>
                        <a:t>vais</a:t>
                      </a:r>
                      <a:endParaRPr lang="fr-FR" sz="1400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Script Ecole 2"/>
                          <a:cs typeface="Script Ecole 2"/>
                        </a:rPr>
                        <a:t>mois</a:t>
                      </a:r>
                      <a:endParaRPr lang="fr-FR" sz="1400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</a:tr>
              <a:tr h="433138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 smtClean="0">
                          <a:latin typeface="Picto Moustache"/>
                          <a:cs typeface="Picto Moustache"/>
                        </a:rPr>
                        <a:t>s  </a:t>
                      </a:r>
                      <a:r>
                        <a:rPr lang="fr-FR" sz="1400" dirty="0" smtClean="0">
                          <a:latin typeface="Script Ecole 2"/>
                          <a:cs typeface="Script Ecole 2"/>
                        </a:rPr>
                        <a:t>aime</a:t>
                      </a: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Script Ecole 2"/>
                          <a:cs typeface="Script Ecole 2"/>
                        </a:rPr>
                        <a:t>mais</a:t>
                      </a:r>
                      <a:endParaRPr lang="fr-FR" sz="1400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Script Ecole 2"/>
                          <a:cs typeface="Script Ecole 2"/>
                        </a:rPr>
                        <a:t>aimé</a:t>
                      </a:r>
                      <a:endParaRPr lang="fr-FR" sz="1400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Script Ecole 2"/>
                          <a:cs typeface="Script Ecole 2"/>
                        </a:rPr>
                        <a:t>aime</a:t>
                      </a:r>
                      <a:endParaRPr lang="fr-FR" sz="1400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Script Ecole 2"/>
                          <a:cs typeface="Script Ecole 2"/>
                        </a:rPr>
                        <a:t>aile</a:t>
                      </a:r>
                      <a:endParaRPr lang="fr-FR" sz="1400" dirty="0">
                        <a:latin typeface="Script Ecole 2"/>
                        <a:cs typeface="Script Ecole 2"/>
                      </a:endParaRP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Script Ecole 2"/>
                          <a:cs typeface="Script Ecole 2"/>
                        </a:rPr>
                        <a:t>aime</a:t>
                      </a:r>
                      <a:endParaRPr lang="fr-FR" sz="1400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Script Ecole 2"/>
                          <a:cs typeface="Script Ecole 2"/>
                        </a:rPr>
                        <a:t>aime</a:t>
                      </a:r>
                      <a:endParaRPr lang="fr-FR" sz="1400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</a:tr>
              <a:tr h="433138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 smtClean="0">
                          <a:latin typeface="Picto Moustache"/>
                          <a:cs typeface="Picto Moustache"/>
                        </a:rPr>
                        <a:t>s </a:t>
                      </a:r>
                      <a:r>
                        <a:rPr lang="fr-FR" sz="1800" dirty="0" err="1" smtClean="0">
                          <a:latin typeface="Cursivestandard"/>
                          <a:cs typeface="Cursivestandard"/>
                        </a:rPr>
                        <a:t>mauvai</a:t>
                      </a:r>
                      <a:r>
                        <a:rPr lang="fr-FR" sz="1800" dirty="0" smtClean="0">
                          <a:latin typeface="Cursivestandard"/>
                          <a:cs typeface="Cursivestandard"/>
                        </a:rPr>
                        <a:t>$</a:t>
                      </a: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 err="1" smtClean="0">
                          <a:latin typeface="Cursivestandard"/>
                          <a:cs typeface="Cursivestandard"/>
                        </a:rPr>
                        <a:t>mauvai</a:t>
                      </a:r>
                      <a:r>
                        <a:rPr lang="fr-FR" sz="1800" dirty="0" smtClean="0">
                          <a:latin typeface="Cursivestandard"/>
                          <a:cs typeface="Cursivestandard"/>
                        </a:rPr>
                        <a:t>$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 smtClean="0">
                          <a:latin typeface="Cursivestandard"/>
                          <a:cs typeface="Cursivestandard"/>
                        </a:rPr>
                        <a:t>mauve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 smtClean="0">
                          <a:latin typeface="Cursivestandard"/>
                          <a:cs typeface="Cursivestandard"/>
                        </a:rPr>
                        <a:t>mouvant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 smtClean="0">
                          <a:latin typeface="Cursivestandard"/>
                          <a:cs typeface="Cursivestandard"/>
                        </a:rPr>
                        <a:t>mauvaise</a:t>
                      </a: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 err="1" smtClean="0">
                          <a:latin typeface="Cursivestandard"/>
                          <a:cs typeface="Cursivestandard"/>
                        </a:rPr>
                        <a:t>mauvai</a:t>
                      </a:r>
                      <a:r>
                        <a:rPr lang="fr-FR" sz="1800" dirty="0" smtClean="0">
                          <a:latin typeface="Cursivestandard"/>
                          <a:cs typeface="Cursivestandard"/>
                        </a:rPr>
                        <a:t>$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 smtClean="0">
                          <a:latin typeface="Cursivestandard"/>
                          <a:cs typeface="Cursivestandard"/>
                        </a:rPr>
                        <a:t>²pouvai$</a:t>
                      </a:r>
                    </a:p>
                  </a:txBody>
                  <a:tcPr anchor="ctr"/>
                </a:tc>
              </a:tr>
            </a:tbl>
          </a:graphicData>
        </a:graphic>
      </p:graphicFrame>
      <p:pic>
        <p:nvPicPr>
          <p:cNvPr id="2" name="Imag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2861" y="1498166"/>
            <a:ext cx="645341" cy="645341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5"/>
          <a:srcRect l="10521" t="1455" r="10097" b="31815"/>
          <a:stretch/>
        </p:blipFill>
        <p:spPr>
          <a:xfrm>
            <a:off x="3295951" y="1480885"/>
            <a:ext cx="605821" cy="679902"/>
          </a:xfrm>
          <a:prstGeom prst="rect">
            <a:avLst/>
          </a:prstGeom>
        </p:spPr>
      </p:pic>
      <p:pic>
        <p:nvPicPr>
          <p:cNvPr id="89" name="Image 88" descr="C:\Users\Catherine\Documents\CP\7 Lecture\1 Pilotis\Gestes BM Pilotis\è.PNG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6266" y="331942"/>
            <a:ext cx="431743" cy="52431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Image 24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20459" y="2869595"/>
            <a:ext cx="702810" cy="567871"/>
          </a:xfrm>
          <a:prstGeom prst="rect">
            <a:avLst/>
          </a:prstGeom>
        </p:spPr>
      </p:pic>
      <p:pic>
        <p:nvPicPr>
          <p:cNvPr id="31" name="Image 30"/>
          <p:cNvPicPr>
            <a:picLocks noChangeAspect="1"/>
          </p:cNvPicPr>
          <p:nvPr/>
        </p:nvPicPr>
        <p:blipFill rotWithShape="1">
          <a:blip r:embed="rId9"/>
          <a:srcRect t="14401" b="14445"/>
          <a:stretch/>
        </p:blipFill>
        <p:spPr>
          <a:xfrm>
            <a:off x="2564181" y="3495926"/>
            <a:ext cx="615455" cy="583892"/>
          </a:xfrm>
          <a:prstGeom prst="rect">
            <a:avLst/>
          </a:prstGeom>
        </p:spPr>
      </p:pic>
      <p:pic>
        <p:nvPicPr>
          <p:cNvPr id="32" name="Image 31"/>
          <p:cNvPicPr>
            <a:picLocks noChangeAspect="1"/>
          </p:cNvPicPr>
          <p:nvPr/>
        </p:nvPicPr>
        <p:blipFill rotWithShape="1">
          <a:blip r:embed="rId10"/>
          <a:srcRect t="7378" b="7478"/>
          <a:stretch/>
        </p:blipFill>
        <p:spPr>
          <a:xfrm>
            <a:off x="1688450" y="1543914"/>
            <a:ext cx="460454" cy="553845"/>
          </a:xfrm>
          <a:prstGeom prst="rect">
            <a:avLst/>
          </a:prstGeom>
        </p:spPr>
      </p:pic>
      <p:pic>
        <p:nvPicPr>
          <p:cNvPr id="33" name="Image 32"/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981118" y="1470513"/>
            <a:ext cx="541284" cy="700647"/>
          </a:xfrm>
          <a:prstGeom prst="rect">
            <a:avLst/>
          </a:prstGeom>
        </p:spPr>
      </p:pic>
      <p:pic>
        <p:nvPicPr>
          <p:cNvPr id="34" name="Image 33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489603" y="2894996"/>
            <a:ext cx="756536" cy="535526"/>
          </a:xfrm>
          <a:prstGeom prst="rect">
            <a:avLst/>
          </a:prstGeom>
        </p:spPr>
      </p:pic>
      <p:pic>
        <p:nvPicPr>
          <p:cNvPr id="37" name="Image 36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846657" y="2879937"/>
            <a:ext cx="535730" cy="498942"/>
          </a:xfrm>
          <a:prstGeom prst="rect">
            <a:avLst/>
          </a:prstGeom>
        </p:spPr>
      </p:pic>
      <p:pic>
        <p:nvPicPr>
          <p:cNvPr id="38" name="Image 37"/>
          <p:cNvPicPr>
            <a:picLocks noChangeAspect="1"/>
          </p:cNvPicPr>
          <p:nvPr/>
        </p:nvPicPr>
        <p:blipFill rotWithShape="1">
          <a:blip r:embed="rId15"/>
          <a:srcRect t="7265" b="9612"/>
          <a:stretch/>
        </p:blipFill>
        <p:spPr>
          <a:xfrm>
            <a:off x="420459" y="3477881"/>
            <a:ext cx="633747" cy="612000"/>
          </a:xfrm>
          <a:prstGeom prst="rect">
            <a:avLst/>
          </a:prstGeom>
        </p:spPr>
      </p:pic>
      <p:pic>
        <p:nvPicPr>
          <p:cNvPr id="39" name="Image 38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712648" y="1501402"/>
            <a:ext cx="951358" cy="638868"/>
          </a:xfrm>
          <a:prstGeom prst="rect">
            <a:avLst/>
          </a:prstGeom>
        </p:spPr>
      </p:pic>
      <p:pic>
        <p:nvPicPr>
          <p:cNvPr id="40" name="Image 39"/>
          <p:cNvPicPr>
            <a:picLocks noChangeAspect="1"/>
          </p:cNvPicPr>
          <p:nvPr/>
        </p:nvPicPr>
        <p:blipFill rotWithShape="1">
          <a:blip r:embed="rId17"/>
          <a:srcRect t="3073" b="4575"/>
          <a:stretch/>
        </p:blipFill>
        <p:spPr>
          <a:xfrm>
            <a:off x="4804321" y="3512860"/>
            <a:ext cx="585879" cy="570719"/>
          </a:xfrm>
          <a:prstGeom prst="rect">
            <a:avLst/>
          </a:prstGeom>
        </p:spPr>
      </p:pic>
      <p:pic>
        <p:nvPicPr>
          <p:cNvPr id="45" name="Image 44"/>
          <p:cNvPicPr>
            <a:picLocks noChangeAspect="1"/>
          </p:cNvPicPr>
          <p:nvPr/>
        </p:nvPicPr>
        <p:blipFill>
          <a:blip r:embed="rId18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116033" y="1495750"/>
            <a:ext cx="666300" cy="799560"/>
          </a:xfrm>
          <a:prstGeom prst="rect">
            <a:avLst/>
          </a:prstGeom>
        </p:spPr>
      </p:pic>
      <p:sp>
        <p:nvSpPr>
          <p:cNvPr id="87" name="Étoile à 5 branches 86"/>
          <p:cNvSpPr/>
          <p:nvPr/>
        </p:nvSpPr>
        <p:spPr>
          <a:xfrm>
            <a:off x="5080000" y="378875"/>
            <a:ext cx="180000" cy="180000"/>
          </a:xfrm>
          <a:prstGeom prst="star5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0" name="Étoile à 5 branches 89"/>
          <p:cNvSpPr/>
          <p:nvPr/>
        </p:nvSpPr>
        <p:spPr>
          <a:xfrm>
            <a:off x="5080129" y="608521"/>
            <a:ext cx="180000" cy="180000"/>
          </a:xfrm>
          <a:prstGeom prst="star5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1" name="ZoneTexte 90"/>
          <p:cNvSpPr txBox="1"/>
          <p:nvPr/>
        </p:nvSpPr>
        <p:spPr>
          <a:xfrm>
            <a:off x="217341" y="2075103"/>
            <a:ext cx="645091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 smtClean="0">
                <a:latin typeface="Comic Sans MS"/>
                <a:cs typeface="Comic Sans MS"/>
              </a:rPr>
              <a:t>2. </a:t>
            </a:r>
            <a:r>
              <a:rPr lang="fr-FR" sz="4000" dirty="0" smtClean="0">
                <a:latin typeface="Picto Moustache"/>
                <a:cs typeface="Picto Moustache"/>
              </a:rPr>
              <a:t>p</a:t>
            </a:r>
            <a:r>
              <a:rPr lang="fr-FR" dirty="0" smtClean="0">
                <a:latin typeface="Picto Moustache"/>
                <a:cs typeface="Picto Moustache"/>
              </a:rPr>
              <a:t> </a:t>
            </a:r>
            <a:r>
              <a:rPr lang="fr-FR" sz="1400" b="1" dirty="0" smtClean="0">
                <a:latin typeface="Comic Sans MS"/>
                <a:cs typeface="Comic Sans MS"/>
              </a:rPr>
              <a:t>Ecris </a:t>
            </a:r>
            <a:r>
              <a:rPr lang="fr-FR" sz="1400" dirty="0">
                <a:latin typeface="Cursivestandard"/>
                <a:cs typeface="Cursivestandard"/>
              </a:rPr>
              <a:t>²le mot ²comme ²tu ²l’²entend$ </a:t>
            </a:r>
            <a:r>
              <a:rPr lang="fr-FR" sz="1400" dirty="0" smtClean="0">
                <a:latin typeface="Cursivestandard"/>
                <a:cs typeface="Cursivestandard"/>
              </a:rPr>
              <a:t>: </a:t>
            </a:r>
            <a:endParaRPr lang="fr-FR" b="1" dirty="0">
              <a:latin typeface="Comic Sans MS"/>
              <a:cs typeface="Comic Sans MS"/>
            </a:endParaRPr>
          </a:p>
        </p:txBody>
      </p:sp>
      <p:graphicFrame>
        <p:nvGraphicFramePr>
          <p:cNvPr id="93" name="Tableau 9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32886497"/>
              </p:ext>
            </p:extLst>
          </p:nvPr>
        </p:nvGraphicFramePr>
        <p:xfrm>
          <a:off x="1308931" y="8274170"/>
          <a:ext cx="1949960" cy="156409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43745"/>
                <a:gridCol w="243745"/>
                <a:gridCol w="243745"/>
                <a:gridCol w="243745"/>
                <a:gridCol w="243745"/>
                <a:gridCol w="243745"/>
                <a:gridCol w="243745"/>
                <a:gridCol w="243745"/>
              </a:tblGrid>
              <a:tr h="260683"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smtClean="0"/>
                        <a:t>N</a:t>
                      </a:r>
                      <a:endParaRPr lang="fr-FR" sz="11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smtClean="0"/>
                        <a:t>E</a:t>
                      </a:r>
                      <a:endParaRPr lang="fr-FR" sz="11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smtClean="0"/>
                        <a:t>I</a:t>
                      </a:r>
                      <a:endParaRPr lang="fr-FR" sz="11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smtClean="0"/>
                        <a:t>F</a:t>
                      </a:r>
                      <a:endParaRPr lang="fr-FR" sz="11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smtClean="0"/>
                        <a:t>R</a:t>
                      </a:r>
                      <a:endParaRPr lang="fr-FR" sz="11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smtClean="0"/>
                        <a:t>A</a:t>
                      </a:r>
                      <a:endParaRPr lang="fr-FR" sz="11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smtClean="0"/>
                        <a:t>I</a:t>
                      </a:r>
                      <a:endParaRPr lang="fr-FR" sz="11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smtClean="0"/>
                        <a:t>S</a:t>
                      </a:r>
                      <a:endParaRPr lang="fr-FR" sz="1100" dirty="0"/>
                    </a:p>
                  </a:txBody>
                  <a:tcPr marT="0" marB="0" anchor="ctr"/>
                </a:tc>
              </a:tr>
              <a:tr h="260683"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smtClean="0"/>
                        <a:t>O</a:t>
                      </a:r>
                      <a:endParaRPr lang="fr-FR" sz="11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smtClean="0"/>
                        <a:t>C</a:t>
                      </a:r>
                      <a:endParaRPr lang="fr-FR" sz="11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smtClean="0"/>
                        <a:t>R</a:t>
                      </a:r>
                      <a:endParaRPr lang="fr-FR" sz="11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smtClean="0"/>
                        <a:t>A</a:t>
                      </a:r>
                      <a:endParaRPr lang="fr-FR" sz="11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smtClean="0"/>
                        <a:t>I</a:t>
                      </a:r>
                      <a:endParaRPr lang="fr-FR" sz="11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smtClean="0"/>
                        <a:t>E</a:t>
                      </a:r>
                      <a:endParaRPr lang="fr-FR" sz="11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smtClean="0"/>
                        <a:t>M</a:t>
                      </a:r>
                      <a:endParaRPr lang="fr-FR" sz="11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smtClean="0"/>
                        <a:t>O</a:t>
                      </a:r>
                      <a:endParaRPr lang="fr-FR" sz="1100" dirty="0"/>
                    </a:p>
                  </a:txBody>
                  <a:tcPr marT="0" marB="0" anchor="ctr"/>
                </a:tc>
              </a:tr>
              <a:tr h="260683"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smtClean="0"/>
                        <a:t>I</a:t>
                      </a:r>
                      <a:endParaRPr lang="fr-FR" sz="11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smtClean="0"/>
                        <a:t>L</a:t>
                      </a:r>
                      <a:endParaRPr lang="fr-FR" sz="11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smtClean="0"/>
                        <a:t>D</a:t>
                      </a:r>
                      <a:endParaRPr lang="fr-FR" sz="11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smtClean="0"/>
                        <a:t>I</a:t>
                      </a:r>
                      <a:endParaRPr lang="fr-FR" sz="11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smtClean="0"/>
                        <a:t>A</a:t>
                      </a:r>
                      <a:endParaRPr lang="fr-FR" sz="11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smtClean="0"/>
                        <a:t>R</a:t>
                      </a:r>
                      <a:endParaRPr lang="fr-FR" sz="11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smtClean="0"/>
                        <a:t>V</a:t>
                      </a:r>
                      <a:endParaRPr lang="fr-FR" sz="11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smtClean="0"/>
                        <a:t>A</a:t>
                      </a:r>
                      <a:endParaRPr lang="fr-FR" sz="1100" dirty="0"/>
                    </a:p>
                  </a:txBody>
                  <a:tcPr marT="0" marB="0" anchor="ctr"/>
                </a:tc>
              </a:tr>
              <a:tr h="260683"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smtClean="0"/>
                        <a:t>G</a:t>
                      </a:r>
                      <a:endParaRPr lang="fr-FR" sz="11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smtClean="0"/>
                        <a:t>A</a:t>
                      </a:r>
                      <a:endParaRPr lang="fr-FR" sz="11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smtClean="0"/>
                        <a:t>I</a:t>
                      </a:r>
                      <a:endParaRPr lang="fr-FR" sz="11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smtClean="0"/>
                        <a:t>R</a:t>
                      </a:r>
                      <a:endParaRPr lang="fr-FR" sz="11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err="1" smtClean="0"/>
                        <a:t>V</a:t>
                      </a:r>
                      <a:endParaRPr lang="fr-FR" sz="11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smtClean="0"/>
                        <a:t>O</a:t>
                      </a:r>
                      <a:endParaRPr lang="fr-FR" sz="11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smtClean="0"/>
                        <a:t>I</a:t>
                      </a:r>
                      <a:endParaRPr lang="fr-FR" sz="11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smtClean="0"/>
                        <a:t>I</a:t>
                      </a:r>
                      <a:endParaRPr lang="fr-FR" sz="1100" dirty="0"/>
                    </a:p>
                  </a:txBody>
                  <a:tcPr marT="0" marB="0" anchor="ctr"/>
                </a:tc>
              </a:tr>
              <a:tr h="260683"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smtClean="0"/>
                        <a:t>N</a:t>
                      </a:r>
                      <a:endParaRPr lang="fr-FR" sz="11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smtClean="0"/>
                        <a:t>I</a:t>
                      </a:r>
                      <a:endParaRPr lang="fr-FR" sz="11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smtClean="0"/>
                        <a:t>E</a:t>
                      </a:r>
                      <a:endParaRPr lang="fr-FR" sz="11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smtClean="0"/>
                        <a:t>E</a:t>
                      </a:r>
                      <a:endParaRPr lang="fr-FR" sz="11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smtClean="0"/>
                        <a:t>T</a:t>
                      </a:r>
                      <a:endParaRPr lang="fr-FR" sz="11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err="1" smtClean="0"/>
                        <a:t>I</a:t>
                      </a:r>
                      <a:endParaRPr lang="fr-FR" sz="11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smtClean="0"/>
                        <a:t>W</a:t>
                      </a:r>
                      <a:endParaRPr lang="fr-FR" sz="11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smtClean="0"/>
                        <a:t>L</a:t>
                      </a:r>
                      <a:endParaRPr lang="fr-FR" sz="1100" dirty="0"/>
                    </a:p>
                  </a:txBody>
                  <a:tcPr marT="0" marB="0" anchor="ctr"/>
                </a:tc>
              </a:tr>
              <a:tr h="260683"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smtClean="0"/>
                        <a:t>A</a:t>
                      </a:r>
                      <a:endParaRPr lang="fr-FR" sz="11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smtClean="0"/>
                        <a:t>R</a:t>
                      </a:r>
                      <a:endParaRPr lang="fr-FR" sz="11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smtClean="0"/>
                        <a:t>A</a:t>
                      </a:r>
                      <a:endParaRPr lang="fr-FR" sz="11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smtClean="0"/>
                        <a:t>I</a:t>
                      </a:r>
                      <a:endParaRPr lang="fr-FR" sz="11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smtClean="0"/>
                        <a:t>G</a:t>
                      </a:r>
                      <a:endParaRPr lang="fr-FR" sz="11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smtClean="0"/>
                        <a:t>N</a:t>
                      </a:r>
                      <a:endParaRPr lang="fr-FR" sz="11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smtClean="0"/>
                        <a:t>E</a:t>
                      </a:r>
                      <a:endParaRPr lang="fr-FR" sz="11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smtClean="0"/>
                        <a:t>E</a:t>
                      </a:r>
                      <a:endParaRPr lang="fr-FR" sz="1100" dirty="0"/>
                    </a:p>
                  </a:txBody>
                  <a:tcPr marT="0" marB="0" anchor="ctr"/>
                </a:tc>
              </a:tr>
            </a:tbl>
          </a:graphicData>
        </a:graphic>
      </p:graphicFrame>
      <p:sp>
        <p:nvSpPr>
          <p:cNvPr id="94" name="ZoneTexte 93"/>
          <p:cNvSpPr txBox="1"/>
          <p:nvPr/>
        </p:nvSpPr>
        <p:spPr>
          <a:xfrm>
            <a:off x="3544140" y="8369603"/>
            <a:ext cx="831778" cy="138499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sz="1200" dirty="0"/>
              <a:t>AILE</a:t>
            </a:r>
          </a:p>
          <a:p>
            <a:r>
              <a:rPr lang="fr-FR" sz="1200" dirty="0" smtClean="0"/>
              <a:t>ARAIGNEE</a:t>
            </a:r>
          </a:p>
          <a:p>
            <a:r>
              <a:rPr lang="fr-FR" sz="1200" dirty="0" smtClean="0"/>
              <a:t>CRAIE</a:t>
            </a:r>
          </a:p>
          <a:p>
            <a:r>
              <a:rPr lang="fr-FR" sz="1200" dirty="0" smtClean="0"/>
              <a:t>ECLAIR</a:t>
            </a:r>
          </a:p>
          <a:p>
            <a:r>
              <a:rPr lang="fr-FR" sz="1200" dirty="0" smtClean="0"/>
              <a:t>FAIRE</a:t>
            </a:r>
          </a:p>
          <a:p>
            <a:r>
              <a:rPr lang="fr-FR" sz="1200" dirty="0" smtClean="0"/>
              <a:t>FRAIS</a:t>
            </a:r>
          </a:p>
          <a:p>
            <a:r>
              <a:rPr lang="fr-FR" sz="1200" dirty="0" smtClean="0"/>
              <a:t>GAI</a:t>
            </a:r>
          </a:p>
        </p:txBody>
      </p:sp>
      <p:sp>
        <p:nvSpPr>
          <p:cNvPr id="95" name="ZoneTexte 94"/>
          <p:cNvSpPr txBox="1"/>
          <p:nvPr/>
        </p:nvSpPr>
        <p:spPr>
          <a:xfrm>
            <a:off x="305827" y="7534716"/>
            <a:ext cx="645091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>
                <a:latin typeface="Comic Sans MS"/>
                <a:cs typeface="Comic Sans MS"/>
              </a:rPr>
              <a:t>5</a:t>
            </a:r>
            <a:r>
              <a:rPr lang="fr-FR" sz="1400" b="1" dirty="0" smtClean="0">
                <a:latin typeface="Comic Sans MS"/>
                <a:cs typeface="Comic Sans MS"/>
              </a:rPr>
              <a:t>. </a:t>
            </a:r>
            <a:r>
              <a:rPr lang="fr-FR" sz="4000" dirty="0">
                <a:latin typeface="Picto Moustache"/>
                <a:cs typeface="Picto Moustache"/>
              </a:rPr>
              <a:t>h</a:t>
            </a:r>
            <a:r>
              <a:rPr lang="fr-FR" sz="1400" dirty="0" smtClean="0">
                <a:latin typeface="Picto Moustache"/>
                <a:cs typeface="Picto Moustache"/>
              </a:rPr>
              <a:t> </a:t>
            </a:r>
            <a:r>
              <a:rPr lang="fr-FR" sz="1400" b="1" dirty="0" smtClean="0">
                <a:latin typeface="Comic Sans MS"/>
                <a:cs typeface="Comic Sans MS"/>
              </a:rPr>
              <a:t>Retrouve </a:t>
            </a:r>
            <a:r>
              <a:rPr lang="fr-FR" sz="1600" dirty="0">
                <a:latin typeface="Cursivestandard"/>
                <a:cs typeface="Cursivestandard"/>
              </a:rPr>
              <a:t>²et</a:t>
            </a:r>
            <a:r>
              <a:rPr lang="fr-FR" sz="1400" b="1" dirty="0" smtClean="0">
                <a:latin typeface="Comic Sans MS"/>
                <a:cs typeface="Comic Sans MS"/>
              </a:rPr>
              <a:t> entoure </a:t>
            </a:r>
            <a:r>
              <a:rPr lang="fr-FR" sz="1400" dirty="0" smtClean="0">
                <a:latin typeface="Cursivestandard"/>
                <a:cs typeface="Cursivestandard"/>
              </a:rPr>
              <a:t>²le$ mot$ ²suivant$ : </a:t>
            </a:r>
            <a:endParaRPr lang="fr-FR" b="1" dirty="0">
              <a:latin typeface="Comic Sans MS"/>
              <a:cs typeface="Comic Sans MS"/>
            </a:endParaRPr>
          </a:p>
        </p:txBody>
      </p:sp>
    </p:spTree>
    <p:extLst>
      <p:ext uri="{BB962C8B-B14F-4D97-AF65-F5344CB8AC3E}">
        <p14:creationId xmlns:p14="http://schemas.microsoft.com/office/powerpoint/2010/main" val="28541529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4" name="Tableau 4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21892385"/>
              </p:ext>
            </p:extLst>
          </p:nvPr>
        </p:nvGraphicFramePr>
        <p:xfrm>
          <a:off x="93133" y="2825318"/>
          <a:ext cx="6612126" cy="128481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04042"/>
                <a:gridCol w="2204042"/>
                <a:gridCol w="2204042"/>
              </a:tblGrid>
              <a:tr h="642408">
                <a:tc>
                  <a:txBody>
                    <a:bodyPr/>
                    <a:lstStyle/>
                    <a:p>
                      <a:pPr algn="r"/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anchor="ctr"/>
                </a:tc>
              </a:tr>
              <a:tr h="642408">
                <a:tc>
                  <a:txBody>
                    <a:bodyPr/>
                    <a:lstStyle/>
                    <a:p>
                      <a:pPr algn="r"/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graphicFrame>
        <p:nvGraphicFramePr>
          <p:cNvPr id="10" name="Tableau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4942623"/>
              </p:ext>
            </p:extLst>
          </p:nvPr>
        </p:nvGraphicFramePr>
        <p:xfrm>
          <a:off x="2634367" y="288990"/>
          <a:ext cx="2381860" cy="586311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tableStyleId>{5940675A-B579-460E-94D1-54222C63F5DA}</a:tableStyleId>
              </a:tblPr>
              <a:tblGrid>
                <a:gridCol w="597819"/>
                <a:gridCol w="1784041"/>
              </a:tblGrid>
              <a:tr h="586311">
                <a:tc>
                  <a:txBody>
                    <a:bodyPr/>
                    <a:lstStyle/>
                    <a:p>
                      <a:endParaRPr lang="fr-FR" sz="2600" dirty="0"/>
                    </a:p>
                  </a:txBody>
                  <a:tcPr marL="63305" marR="63305" marT="66040" marB="66040">
                    <a:lnL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3200" b="1" dirty="0" err="1" smtClean="0">
                          <a:solidFill>
                            <a:srgbClr val="008000"/>
                          </a:solidFill>
                          <a:latin typeface="Script Ecole 2"/>
                          <a:cs typeface="Script Ecole 2"/>
                        </a:rPr>
                        <a:t>ei</a:t>
                      </a:r>
                      <a:r>
                        <a:rPr lang="fr-FR" sz="3200" b="1" dirty="0" smtClean="0">
                          <a:solidFill>
                            <a:srgbClr val="008000"/>
                          </a:solidFill>
                        </a:rPr>
                        <a:t>  </a:t>
                      </a:r>
                      <a:r>
                        <a:rPr lang="fr-FR" sz="3200" b="1" dirty="0" smtClean="0">
                          <a:solidFill>
                            <a:srgbClr val="008000"/>
                          </a:solidFill>
                          <a:latin typeface="Cursivestandard"/>
                          <a:cs typeface="Cursivestandard"/>
                        </a:rPr>
                        <a:t> ²ei</a:t>
                      </a:r>
                      <a:endParaRPr lang="fr-FR" sz="3200" b="1" dirty="0" smtClean="0">
                        <a:solidFill>
                          <a:srgbClr val="008000"/>
                        </a:solidFill>
                      </a:endParaRPr>
                    </a:p>
                  </a:txBody>
                  <a:tcPr marL="72000" marR="63305" marT="18000" marB="18000" anchor="ctr">
                    <a:lnL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1" name="Rectangle à coins arrondis 92"/>
          <p:cNvSpPr>
            <a:spLocks noChangeArrowheads="1"/>
          </p:cNvSpPr>
          <p:nvPr/>
        </p:nvSpPr>
        <p:spPr bwMode="auto">
          <a:xfrm>
            <a:off x="217340" y="281448"/>
            <a:ext cx="2365375" cy="566342"/>
          </a:xfrm>
          <a:prstGeom prst="roundRect">
            <a:avLst>
              <a:gd name="adj" fmla="val 16667"/>
            </a:avLst>
          </a:prstGeom>
          <a:solidFill>
            <a:srgbClr val="BFBFBF"/>
          </a:solidFill>
          <a:ln w="12700">
            <a:solidFill>
              <a:srgbClr val="000000"/>
            </a:solidFill>
            <a:prstDash val="dash"/>
            <a:round/>
            <a:headEnd/>
            <a:tailEnd/>
          </a:ln>
          <a:effectLst>
            <a:outerShdw blurRad="50800" dist="38100" dir="2700000" algn="tl" rotWithShape="0">
              <a:srgbClr val="000000">
                <a:alpha val="39999"/>
              </a:srgbClr>
            </a:outerShdw>
          </a:effectLst>
        </p:spPr>
        <p:txBody>
          <a:bodyPr vert="horz" wrap="square" lIns="91440" tIns="0" rIns="91440" bIns="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mic Sans MS" charset="0"/>
                <a:ea typeface="ÇlÇr ñæí©" charset="0"/>
              </a:rPr>
              <a:t>Prénom </a:t>
            </a: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mic Sans MS" charset="0"/>
                <a:ea typeface="ÇlÇr ñæí©" charset="0"/>
              </a:rPr>
              <a:t>:</a:t>
            </a:r>
            <a:endParaRPr kumimoji="0" lang="fr-FR" sz="10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Comic Sans MS" charset="0"/>
              <a:ea typeface="ÇlÇr ñæí©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mic Sans MS" charset="0"/>
                <a:ea typeface="ÇlÇr ñæí©" charset="0"/>
              </a:rPr>
              <a:t>Date : </a:t>
            </a:r>
            <a:endParaRPr kumimoji="0" lang="fr-FR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2" name="Carré corné 93"/>
          <p:cNvSpPr>
            <a:spLocks noChangeArrowheads="1"/>
          </p:cNvSpPr>
          <p:nvPr/>
        </p:nvSpPr>
        <p:spPr bwMode="auto">
          <a:xfrm rot="314074">
            <a:off x="5357509" y="352187"/>
            <a:ext cx="1292225" cy="465137"/>
          </a:xfrm>
          <a:prstGeom prst="foldedCorner">
            <a:avLst>
              <a:gd name="adj" fmla="val 16667"/>
            </a:avLst>
          </a:prstGeom>
          <a:gradFill rotWithShape="1">
            <a:gsLst>
              <a:gs pos="0">
                <a:srgbClr val="BFBFBF"/>
              </a:gs>
              <a:gs pos="100000">
                <a:srgbClr val="FFFFFF"/>
              </a:gs>
            </a:gsLst>
            <a:path path="rect">
              <a:fillToRect l="50000" t="50000" r="50000" b="50000"/>
            </a:path>
          </a:gradFill>
          <a:ln w="9525">
            <a:solidFill>
              <a:srgbClr val="000000"/>
            </a:solidFill>
            <a:round/>
            <a:headEnd/>
            <a:tailEnd/>
          </a:ln>
          <a:effectLst>
            <a:outerShdw blurRad="76200" sy="23000" kx="-1199993" algn="bl" rotWithShape="0">
              <a:srgbClr val="000000">
                <a:alpha val="20000"/>
              </a:srgb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mic Sans MS" charset="0"/>
                <a:ea typeface="ÇlÇr ñæí©" charset="0"/>
              </a:rPr>
              <a:t>Phonologie</a:t>
            </a:r>
            <a:endParaRPr kumimoji="0" lang="fr-FR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254341" y="794891"/>
            <a:ext cx="645091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 smtClean="0">
                <a:latin typeface="Comic Sans MS"/>
                <a:cs typeface="Comic Sans MS"/>
              </a:rPr>
              <a:t>1. </a:t>
            </a:r>
            <a:r>
              <a:rPr lang="fr-FR" sz="4000" dirty="0" smtClean="0">
                <a:latin typeface="Picto Moustache"/>
                <a:cs typeface="Picto Moustache"/>
              </a:rPr>
              <a:t>j</a:t>
            </a:r>
            <a:r>
              <a:rPr lang="fr-FR" dirty="0" smtClean="0">
                <a:latin typeface="Picto Moustache"/>
                <a:cs typeface="Picto Moustache"/>
              </a:rPr>
              <a:t> </a:t>
            </a:r>
            <a:r>
              <a:rPr lang="fr-FR" sz="1400" b="1" dirty="0" smtClean="0">
                <a:latin typeface="Comic Sans MS"/>
                <a:cs typeface="Comic Sans MS"/>
              </a:rPr>
              <a:t>Colorie </a:t>
            </a:r>
            <a:r>
              <a:rPr lang="fr-FR" sz="1400" dirty="0" smtClean="0">
                <a:latin typeface="Cursivestandard"/>
                <a:cs typeface="Cursivestandard"/>
              </a:rPr>
              <a:t>²le$ ²image$ ²si ²tu ²entend$ ²le ²son </a:t>
            </a:r>
            <a:r>
              <a:rPr lang="fr-FR" sz="1600" b="1" dirty="0">
                <a:cs typeface="Cursivestandard"/>
              </a:rPr>
              <a:t>[</a:t>
            </a:r>
            <a:r>
              <a:rPr lang="fr-FR" sz="1600" b="1" dirty="0" err="1"/>
              <a:t>ɛ</a:t>
            </a:r>
            <a:r>
              <a:rPr lang="fr-FR" sz="1600" b="1" dirty="0" smtClean="0">
                <a:cs typeface="Cursivestandard"/>
              </a:rPr>
              <a:t>]</a:t>
            </a:r>
            <a:r>
              <a:rPr lang="fr-FR" sz="1600" dirty="0" smtClean="0">
                <a:cs typeface="Cursivestandard"/>
              </a:rPr>
              <a:t> </a:t>
            </a:r>
            <a:r>
              <a:rPr lang="fr-FR" sz="1400" b="1" dirty="0" smtClean="0">
                <a:latin typeface="Comic Sans MS"/>
                <a:cs typeface="Comic Sans MS"/>
              </a:rPr>
              <a:t>: </a:t>
            </a:r>
            <a:endParaRPr lang="fr-FR" b="1" dirty="0">
              <a:latin typeface="Comic Sans MS"/>
              <a:cs typeface="Comic Sans MS"/>
            </a:endParaRPr>
          </a:p>
        </p:txBody>
      </p:sp>
      <p:sp>
        <p:nvSpPr>
          <p:cNvPr id="16" name="ZoneTexte 15"/>
          <p:cNvSpPr txBox="1"/>
          <p:nvPr/>
        </p:nvSpPr>
        <p:spPr>
          <a:xfrm>
            <a:off x="288209" y="4110133"/>
            <a:ext cx="645091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 smtClean="0">
                <a:latin typeface="Comic Sans MS"/>
                <a:cs typeface="Comic Sans MS"/>
              </a:rPr>
              <a:t>3. </a:t>
            </a:r>
            <a:r>
              <a:rPr lang="fr-FR" sz="4000" dirty="0" smtClean="0">
                <a:latin typeface="Picto Moustache"/>
                <a:cs typeface="Picto Moustache"/>
              </a:rPr>
              <a:t>j</a:t>
            </a:r>
            <a:r>
              <a:rPr lang="fr-FR" sz="1400" dirty="0" smtClean="0">
                <a:latin typeface="Picto Moustache"/>
                <a:cs typeface="Picto Moustache"/>
              </a:rPr>
              <a:t> </a:t>
            </a:r>
            <a:r>
              <a:rPr lang="fr-FR" sz="1400" b="1" dirty="0" smtClean="0">
                <a:latin typeface="Comic Sans MS"/>
                <a:cs typeface="Comic Sans MS"/>
              </a:rPr>
              <a:t>Colorie </a:t>
            </a:r>
            <a:r>
              <a:rPr lang="fr-FR" sz="1400" dirty="0" smtClean="0">
                <a:latin typeface="Cursivestandard"/>
                <a:cs typeface="Cursivestandard"/>
              </a:rPr>
              <a:t>²le$ ²lettre$ </a:t>
            </a:r>
            <a:r>
              <a:rPr lang="fr-FR" sz="1400" b="1" i="1" dirty="0" err="1">
                <a:solidFill>
                  <a:srgbClr val="7F7F7F"/>
                </a:solidFill>
                <a:latin typeface="Comic Sans MS"/>
                <a:cs typeface="Comic Sans MS"/>
              </a:rPr>
              <a:t>e</a:t>
            </a:r>
            <a:r>
              <a:rPr lang="fr-FR" sz="1400" b="1" i="1" dirty="0" err="1" smtClean="0">
                <a:solidFill>
                  <a:srgbClr val="7F7F7F"/>
                </a:solidFill>
                <a:latin typeface="Comic Sans MS"/>
                <a:cs typeface="Comic Sans MS"/>
              </a:rPr>
              <a:t>i</a:t>
            </a:r>
            <a:r>
              <a:rPr lang="fr-FR" sz="1400" b="1" dirty="0" smtClean="0">
                <a:latin typeface="Comic Sans MS"/>
                <a:cs typeface="Comic Sans MS"/>
              </a:rPr>
              <a:t> : </a:t>
            </a:r>
            <a:endParaRPr lang="fr-FR" b="1" dirty="0">
              <a:latin typeface="Comic Sans MS"/>
              <a:cs typeface="Comic Sans MS"/>
            </a:endParaRPr>
          </a:p>
        </p:txBody>
      </p:sp>
      <p:sp>
        <p:nvSpPr>
          <p:cNvPr id="35" name="ZoneTexte 34"/>
          <p:cNvSpPr txBox="1"/>
          <p:nvPr/>
        </p:nvSpPr>
        <p:spPr>
          <a:xfrm>
            <a:off x="288209" y="5535883"/>
            <a:ext cx="645091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>
                <a:latin typeface="Comic Sans MS"/>
                <a:cs typeface="Comic Sans MS"/>
              </a:rPr>
              <a:t>4</a:t>
            </a:r>
            <a:r>
              <a:rPr lang="fr-FR" sz="1400" b="1" dirty="0" smtClean="0">
                <a:latin typeface="Comic Sans MS"/>
                <a:cs typeface="Comic Sans MS"/>
              </a:rPr>
              <a:t>. </a:t>
            </a:r>
            <a:r>
              <a:rPr lang="fr-FR" sz="4000" dirty="0">
                <a:latin typeface="Picto Moustache"/>
                <a:cs typeface="Picto Moustache"/>
              </a:rPr>
              <a:t>h</a:t>
            </a:r>
            <a:r>
              <a:rPr lang="fr-FR" sz="1400" dirty="0" smtClean="0">
                <a:latin typeface="Picto Moustache"/>
                <a:cs typeface="Picto Moustache"/>
              </a:rPr>
              <a:t> </a:t>
            </a:r>
            <a:r>
              <a:rPr lang="fr-FR" sz="1400" b="1" dirty="0" smtClean="0">
                <a:latin typeface="Comic Sans MS"/>
                <a:cs typeface="Comic Sans MS"/>
              </a:rPr>
              <a:t>Lis et entoure </a:t>
            </a:r>
            <a:r>
              <a:rPr lang="fr-FR" sz="1400" dirty="0" smtClean="0">
                <a:latin typeface="Cursivestandard"/>
                <a:cs typeface="Cursivestandard"/>
              </a:rPr>
              <a:t>²le$ mot$ ²comme ²sur ²le modèle :</a:t>
            </a:r>
            <a:endParaRPr lang="fr-FR" b="1" dirty="0">
              <a:latin typeface="Comic Sans MS"/>
              <a:cs typeface="Comic Sans MS"/>
            </a:endParaRPr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133" y="1420243"/>
            <a:ext cx="569480" cy="804503"/>
          </a:xfrm>
          <a:prstGeom prst="rect">
            <a:avLst/>
          </a:prstGeom>
        </p:spPr>
      </p:pic>
      <p:graphicFrame>
        <p:nvGraphicFramePr>
          <p:cNvPr id="99" name="Tableau 9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9781634"/>
              </p:ext>
            </p:extLst>
          </p:nvPr>
        </p:nvGraphicFramePr>
        <p:xfrm>
          <a:off x="93127" y="4818019"/>
          <a:ext cx="6612164" cy="85347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08628"/>
                <a:gridCol w="508628"/>
                <a:gridCol w="508628"/>
                <a:gridCol w="508628"/>
                <a:gridCol w="508628"/>
                <a:gridCol w="508628"/>
                <a:gridCol w="508628"/>
                <a:gridCol w="508628"/>
                <a:gridCol w="508628"/>
                <a:gridCol w="508628"/>
                <a:gridCol w="508628"/>
                <a:gridCol w="508628"/>
                <a:gridCol w="508628"/>
              </a:tblGrid>
              <a:tr h="426738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eu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ei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>
                          <a:latin typeface="Cursivestandard"/>
                          <a:cs typeface="Cursivestandard"/>
                        </a:rPr>
                        <a:t>ei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>
                          <a:latin typeface="Cursivestandard"/>
                          <a:cs typeface="Cursivestandard"/>
                        </a:rPr>
                        <a:t>oi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ej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ai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ie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oi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ai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>
                          <a:latin typeface="Cursivestandard"/>
                          <a:cs typeface="Cursivestandard"/>
                        </a:rPr>
                        <a:t>ei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li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en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eu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  <a:tr h="426738"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ei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ou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>
                          <a:latin typeface="Script Ecole 2"/>
                          <a:cs typeface="Script Ecole 2"/>
                        </a:rPr>
                        <a:t>Ei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ai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eu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>
                          <a:latin typeface="Cursivestandard"/>
                          <a:cs typeface="Cursivestandard"/>
                        </a:rPr>
                        <a:t>ei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ei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>
                          <a:latin typeface="Cursivestandard"/>
                          <a:cs typeface="Cursivestandard"/>
                        </a:rPr>
                        <a:t>io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ie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ei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ou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io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ai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00" name="Tableau 9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9830555"/>
              </p:ext>
            </p:extLst>
          </p:nvPr>
        </p:nvGraphicFramePr>
        <p:xfrm>
          <a:off x="93133" y="6243769"/>
          <a:ext cx="6612154" cy="129941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34538"/>
                <a:gridCol w="912936"/>
                <a:gridCol w="912936"/>
                <a:gridCol w="912936"/>
                <a:gridCol w="912936"/>
                <a:gridCol w="912936"/>
                <a:gridCol w="912936"/>
              </a:tblGrid>
              <a:tr h="433138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Picto Moustache"/>
                          <a:cs typeface="Picto Moustache"/>
                        </a:rPr>
                        <a:t>s </a:t>
                      </a:r>
                      <a:r>
                        <a:rPr lang="fr-FR" sz="1400" dirty="0" smtClean="0">
                          <a:latin typeface="Script Ecole 2"/>
                          <a:cs typeface="Script Ecole 2"/>
                        </a:rPr>
                        <a:t>peine</a:t>
                      </a:r>
                      <a:endParaRPr lang="fr-FR" sz="1400" dirty="0">
                        <a:latin typeface="Script Ecole 2"/>
                        <a:cs typeface="Script Ecole 2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 smtClean="0">
                          <a:latin typeface="Script Ecole 2"/>
                          <a:cs typeface="Script Ecole 2"/>
                        </a:rPr>
                        <a:t>pleine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 smtClean="0">
                          <a:latin typeface="Script Ecole 2"/>
                          <a:cs typeface="Script Ecole 2"/>
                        </a:rPr>
                        <a:t>plein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 smtClean="0">
                          <a:latin typeface="Script Ecole 2"/>
                          <a:cs typeface="Script Ecole 2"/>
                        </a:rPr>
                        <a:t>peine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 smtClean="0">
                          <a:latin typeface="Script Ecole 2"/>
                          <a:cs typeface="Script Ecole 2"/>
                        </a:rPr>
                        <a:t>pneu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Script Ecole 2"/>
                          <a:cs typeface="Script Ecole 2"/>
                        </a:rPr>
                        <a:t>peine</a:t>
                      </a:r>
                      <a:endParaRPr lang="fr-FR" sz="1400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Script Ecole 2"/>
                          <a:cs typeface="Script Ecole 2"/>
                        </a:rPr>
                        <a:t>plein</a:t>
                      </a:r>
                      <a:endParaRPr lang="fr-FR" sz="1400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</a:tr>
              <a:tr h="433138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 smtClean="0">
                          <a:latin typeface="Picto Moustache"/>
                          <a:cs typeface="Picto Moustache"/>
                        </a:rPr>
                        <a:t>s  </a:t>
                      </a:r>
                      <a:r>
                        <a:rPr lang="fr-FR" sz="1400" dirty="0" smtClean="0">
                          <a:latin typeface="Script Ecole 2"/>
                          <a:cs typeface="Script Ecole 2"/>
                        </a:rPr>
                        <a:t>neige</a:t>
                      </a: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Script Ecole 2"/>
                          <a:cs typeface="Script Ecole 2"/>
                        </a:rPr>
                        <a:t>nuage</a:t>
                      </a:r>
                      <a:endParaRPr lang="fr-FR" sz="1400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Script Ecole 2"/>
                          <a:cs typeface="Script Ecole 2"/>
                        </a:rPr>
                        <a:t>Meije</a:t>
                      </a:r>
                      <a:endParaRPr lang="fr-FR" sz="1400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Script Ecole 2"/>
                          <a:cs typeface="Script Ecole 2"/>
                        </a:rPr>
                        <a:t>nuage</a:t>
                      </a:r>
                      <a:endParaRPr lang="fr-FR" sz="1400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Script Ecole 2"/>
                          <a:cs typeface="Script Ecole 2"/>
                        </a:rPr>
                        <a:t>neige</a:t>
                      </a:r>
                      <a:endParaRPr lang="fr-FR" sz="1400" dirty="0">
                        <a:latin typeface="Script Ecole 2"/>
                        <a:cs typeface="Script Ecole 2"/>
                      </a:endParaRP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Script Ecole 2"/>
                          <a:cs typeface="Script Ecole 2"/>
                        </a:rPr>
                        <a:t>neige</a:t>
                      </a:r>
                      <a:endParaRPr lang="fr-FR" sz="1400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Script Ecole 2"/>
                          <a:cs typeface="Script Ecole 2"/>
                        </a:rPr>
                        <a:t>neige</a:t>
                      </a:r>
                      <a:endParaRPr lang="fr-FR" sz="1400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</a:tr>
              <a:tr h="433138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 smtClean="0">
                          <a:latin typeface="Picto Moustache"/>
                          <a:cs typeface="Picto Moustache"/>
                        </a:rPr>
                        <a:t>s </a:t>
                      </a:r>
                      <a:r>
                        <a:rPr lang="fr-FR" sz="1800" dirty="0" smtClean="0">
                          <a:latin typeface="Cursivestandard"/>
                          <a:cs typeface="Cursivestandard"/>
                        </a:rPr>
                        <a:t>²reine</a:t>
                      </a: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 smtClean="0">
                          <a:latin typeface="Cursivestandard"/>
                          <a:cs typeface="Cursivestandard"/>
                        </a:rPr>
                        <a:t>²peine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 smtClean="0">
                          <a:latin typeface="Cursivestandard"/>
                          <a:cs typeface="Cursivestandard"/>
                        </a:rPr>
                        <a:t>²reine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 smtClean="0">
                          <a:latin typeface="Cursivestandard"/>
                          <a:cs typeface="Cursivestandard"/>
                        </a:rPr>
                        <a:t>²rein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 smtClean="0">
                          <a:latin typeface="Cursivestandard"/>
                          <a:cs typeface="Cursivestandard"/>
                        </a:rPr>
                        <a:t>²rien</a:t>
                      </a: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 smtClean="0">
                          <a:latin typeface="Cursivestandard"/>
                          <a:cs typeface="Cursivestandard"/>
                        </a:rPr>
                        <a:t>²reine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 smtClean="0">
                          <a:latin typeface="Cursivestandard"/>
                          <a:cs typeface="Cursivestandard"/>
                        </a:rPr>
                        <a:t>²freine</a:t>
                      </a:r>
                    </a:p>
                  </a:txBody>
                  <a:tcPr anchor="ctr"/>
                </a:tc>
              </a:tr>
            </a:tbl>
          </a:graphicData>
        </a:graphic>
      </p:graphicFrame>
      <p:pic>
        <p:nvPicPr>
          <p:cNvPr id="2" name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0423" y="1499824"/>
            <a:ext cx="645341" cy="645341"/>
          </a:xfrm>
          <a:prstGeom prst="rect">
            <a:avLst/>
          </a:prstGeom>
        </p:spPr>
      </p:pic>
      <p:pic>
        <p:nvPicPr>
          <p:cNvPr id="89" name="Image 88" descr="C:\Users\Catherine\Documents\CP\7 Lecture\1 Pilotis\Gestes BM Pilotis\è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6266" y="331942"/>
            <a:ext cx="431743" cy="524315"/>
          </a:xfrm>
          <a:prstGeom prst="rect">
            <a:avLst/>
          </a:prstGeom>
          <a:noFill/>
          <a:ln>
            <a:noFill/>
          </a:ln>
        </p:spPr>
      </p:pic>
      <p:sp>
        <p:nvSpPr>
          <p:cNvPr id="87" name="Étoile à 5 branches 86"/>
          <p:cNvSpPr/>
          <p:nvPr/>
        </p:nvSpPr>
        <p:spPr>
          <a:xfrm>
            <a:off x="5080000" y="505875"/>
            <a:ext cx="180000" cy="180000"/>
          </a:xfrm>
          <a:prstGeom prst="star5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5" name="ZoneTexte 94"/>
          <p:cNvSpPr txBox="1"/>
          <p:nvPr/>
        </p:nvSpPr>
        <p:spPr>
          <a:xfrm>
            <a:off x="305827" y="7534716"/>
            <a:ext cx="645091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>
                <a:latin typeface="Comic Sans MS"/>
                <a:cs typeface="Comic Sans MS"/>
              </a:rPr>
              <a:t>5</a:t>
            </a:r>
            <a:r>
              <a:rPr lang="fr-FR" sz="1400" b="1" dirty="0" smtClean="0">
                <a:latin typeface="Comic Sans MS"/>
                <a:cs typeface="Comic Sans MS"/>
              </a:rPr>
              <a:t>. </a:t>
            </a:r>
            <a:r>
              <a:rPr lang="fr-FR" sz="4000" dirty="0">
                <a:latin typeface="Picto Moustache"/>
                <a:cs typeface="Picto Moustache"/>
              </a:rPr>
              <a:t>h</a:t>
            </a:r>
            <a:r>
              <a:rPr lang="fr-FR" sz="1400" dirty="0" smtClean="0">
                <a:latin typeface="Picto Moustache"/>
                <a:cs typeface="Picto Moustache"/>
              </a:rPr>
              <a:t> </a:t>
            </a:r>
            <a:r>
              <a:rPr lang="fr-FR" sz="1400" b="1" dirty="0" smtClean="0">
                <a:latin typeface="Comic Sans MS"/>
                <a:cs typeface="Comic Sans MS"/>
              </a:rPr>
              <a:t>Retrouve </a:t>
            </a:r>
            <a:r>
              <a:rPr lang="fr-FR" sz="1600" dirty="0">
                <a:latin typeface="Cursivestandard"/>
                <a:cs typeface="Cursivestandard"/>
              </a:rPr>
              <a:t>²et</a:t>
            </a:r>
            <a:r>
              <a:rPr lang="fr-FR" sz="1400" b="1" dirty="0" smtClean="0">
                <a:latin typeface="Comic Sans MS"/>
                <a:cs typeface="Comic Sans MS"/>
              </a:rPr>
              <a:t> entoure </a:t>
            </a:r>
            <a:r>
              <a:rPr lang="fr-FR" sz="1400" dirty="0" smtClean="0">
                <a:latin typeface="Cursivestandard"/>
                <a:cs typeface="Cursivestandard"/>
              </a:rPr>
              <a:t>²le$ mot$ ²suivant$ : </a:t>
            </a:r>
            <a:endParaRPr lang="fr-FR" b="1" dirty="0">
              <a:latin typeface="Comic Sans MS"/>
              <a:cs typeface="Comic Sans MS"/>
            </a:endParaRP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7682" y="2894996"/>
            <a:ext cx="936053" cy="517619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1206" y="3529793"/>
            <a:ext cx="438003" cy="566958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64606" y="2861290"/>
            <a:ext cx="491097" cy="551326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140186" y="1536331"/>
            <a:ext cx="693729" cy="572326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405975" y="2861289"/>
            <a:ext cx="640582" cy="517590"/>
          </a:xfrm>
          <a:prstGeom prst="rect">
            <a:avLst/>
          </a:prstGeom>
        </p:spPr>
      </p:pic>
      <p:sp>
        <p:nvSpPr>
          <p:cNvPr id="14" name="ZoneTexte 13"/>
          <p:cNvSpPr txBox="1"/>
          <p:nvPr/>
        </p:nvSpPr>
        <p:spPr>
          <a:xfrm>
            <a:off x="2532975" y="3618693"/>
            <a:ext cx="5953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smtClean="0">
                <a:latin typeface="Arial"/>
                <a:cs typeface="Arial"/>
              </a:rPr>
              <a:t>13</a:t>
            </a:r>
            <a:endParaRPr lang="fr-FR" sz="2000" dirty="0">
              <a:latin typeface="Arial"/>
              <a:cs typeface="Arial"/>
            </a:endParaRPr>
          </a:p>
        </p:txBody>
      </p:sp>
      <p:sp>
        <p:nvSpPr>
          <p:cNvPr id="41" name="ZoneTexte 40"/>
          <p:cNvSpPr txBox="1"/>
          <p:nvPr/>
        </p:nvSpPr>
        <p:spPr>
          <a:xfrm>
            <a:off x="4791606" y="3626353"/>
            <a:ext cx="5953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smtClean="0">
                <a:latin typeface="Arial"/>
                <a:cs typeface="Arial"/>
              </a:rPr>
              <a:t>16</a:t>
            </a:r>
            <a:endParaRPr lang="fr-FR" sz="2000" dirty="0">
              <a:latin typeface="Arial"/>
              <a:cs typeface="Arial"/>
            </a:endParaRPr>
          </a:p>
        </p:txBody>
      </p:sp>
      <p:grpSp>
        <p:nvGrpSpPr>
          <p:cNvPr id="46" name="Grouper 45"/>
          <p:cNvGrpSpPr/>
          <p:nvPr/>
        </p:nvGrpSpPr>
        <p:grpSpPr>
          <a:xfrm>
            <a:off x="1405466" y="2952159"/>
            <a:ext cx="773724" cy="419100"/>
            <a:chOff x="0" y="0"/>
            <a:chExt cx="1541780" cy="419100"/>
          </a:xfrm>
        </p:grpSpPr>
        <p:cxnSp>
          <p:nvCxnSpPr>
            <p:cNvPr id="47" name="Connecteur droit 46"/>
            <p:cNvCxnSpPr/>
            <p:nvPr/>
          </p:nvCxnSpPr>
          <p:spPr>
            <a:xfrm>
              <a:off x="0" y="411480"/>
              <a:ext cx="1541780" cy="7620"/>
            </a:xfrm>
            <a:prstGeom prst="line">
              <a:avLst/>
            </a:prstGeom>
            <a:ln>
              <a:solidFill>
                <a:schemeClr val="accent4">
                  <a:lumMod val="75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Connecteur droit 47"/>
            <p:cNvCxnSpPr/>
            <p:nvPr/>
          </p:nvCxnSpPr>
          <p:spPr>
            <a:xfrm>
              <a:off x="0" y="0"/>
              <a:ext cx="1541780" cy="7620"/>
            </a:xfrm>
            <a:prstGeom prst="line">
              <a:avLst/>
            </a:prstGeom>
            <a:ln>
              <a:solidFill>
                <a:srgbClr val="604A7B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Connecteur droit 48"/>
            <p:cNvCxnSpPr/>
            <p:nvPr/>
          </p:nvCxnSpPr>
          <p:spPr>
            <a:xfrm>
              <a:off x="0" y="308610"/>
              <a:ext cx="1541780" cy="7620"/>
            </a:xfrm>
            <a:prstGeom prst="line">
              <a:avLst/>
            </a:prstGeom>
            <a:ln w="12700" cmpd="sng"/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Connecteur droit 49"/>
            <p:cNvCxnSpPr/>
            <p:nvPr/>
          </p:nvCxnSpPr>
          <p:spPr>
            <a:xfrm>
              <a:off x="0" y="205740"/>
              <a:ext cx="1541780" cy="7620"/>
            </a:xfrm>
            <a:prstGeom prst="line">
              <a:avLst/>
            </a:prstGeom>
            <a:ln w="12700" cmpd="sng"/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Connecteur droit 50"/>
            <p:cNvCxnSpPr/>
            <p:nvPr/>
          </p:nvCxnSpPr>
          <p:spPr>
            <a:xfrm>
              <a:off x="0" y="102870"/>
              <a:ext cx="1541780" cy="7620"/>
            </a:xfrm>
            <a:prstGeom prst="line">
              <a:avLst/>
            </a:prstGeom>
            <a:ln w="12700" cmpd="sng"/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2" name="Grouper 51"/>
          <p:cNvGrpSpPr/>
          <p:nvPr/>
        </p:nvGrpSpPr>
        <p:grpSpPr>
          <a:xfrm>
            <a:off x="3508456" y="3603669"/>
            <a:ext cx="773724" cy="419100"/>
            <a:chOff x="0" y="0"/>
            <a:chExt cx="1541780" cy="419100"/>
          </a:xfrm>
        </p:grpSpPr>
        <p:cxnSp>
          <p:nvCxnSpPr>
            <p:cNvPr id="53" name="Connecteur droit 52"/>
            <p:cNvCxnSpPr/>
            <p:nvPr/>
          </p:nvCxnSpPr>
          <p:spPr>
            <a:xfrm>
              <a:off x="0" y="411480"/>
              <a:ext cx="1541780" cy="7620"/>
            </a:xfrm>
            <a:prstGeom prst="line">
              <a:avLst/>
            </a:prstGeom>
            <a:ln>
              <a:solidFill>
                <a:schemeClr val="accent4">
                  <a:lumMod val="75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Connecteur droit 53"/>
            <p:cNvCxnSpPr/>
            <p:nvPr/>
          </p:nvCxnSpPr>
          <p:spPr>
            <a:xfrm>
              <a:off x="0" y="0"/>
              <a:ext cx="1541780" cy="7620"/>
            </a:xfrm>
            <a:prstGeom prst="line">
              <a:avLst/>
            </a:prstGeom>
            <a:ln>
              <a:solidFill>
                <a:srgbClr val="604A7B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Connecteur droit 54"/>
            <p:cNvCxnSpPr/>
            <p:nvPr/>
          </p:nvCxnSpPr>
          <p:spPr>
            <a:xfrm>
              <a:off x="0" y="308610"/>
              <a:ext cx="1541780" cy="7620"/>
            </a:xfrm>
            <a:prstGeom prst="line">
              <a:avLst/>
            </a:prstGeom>
            <a:ln w="12700" cmpd="sng"/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Connecteur droit 55"/>
            <p:cNvCxnSpPr/>
            <p:nvPr/>
          </p:nvCxnSpPr>
          <p:spPr>
            <a:xfrm>
              <a:off x="0" y="205740"/>
              <a:ext cx="1541780" cy="7620"/>
            </a:xfrm>
            <a:prstGeom prst="line">
              <a:avLst/>
            </a:prstGeom>
            <a:ln w="12700" cmpd="sng"/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Connecteur droit 56"/>
            <p:cNvCxnSpPr/>
            <p:nvPr/>
          </p:nvCxnSpPr>
          <p:spPr>
            <a:xfrm>
              <a:off x="0" y="102870"/>
              <a:ext cx="1541780" cy="7620"/>
            </a:xfrm>
            <a:prstGeom prst="line">
              <a:avLst/>
            </a:prstGeom>
            <a:ln w="12700" cmpd="sng"/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8" name="Grouper 57"/>
          <p:cNvGrpSpPr/>
          <p:nvPr/>
        </p:nvGrpSpPr>
        <p:grpSpPr>
          <a:xfrm>
            <a:off x="3513666" y="2967399"/>
            <a:ext cx="773724" cy="419100"/>
            <a:chOff x="0" y="0"/>
            <a:chExt cx="1541780" cy="419100"/>
          </a:xfrm>
        </p:grpSpPr>
        <p:cxnSp>
          <p:nvCxnSpPr>
            <p:cNvPr id="59" name="Connecteur droit 58"/>
            <p:cNvCxnSpPr/>
            <p:nvPr/>
          </p:nvCxnSpPr>
          <p:spPr>
            <a:xfrm>
              <a:off x="0" y="411480"/>
              <a:ext cx="1541780" cy="7620"/>
            </a:xfrm>
            <a:prstGeom prst="line">
              <a:avLst/>
            </a:prstGeom>
            <a:ln>
              <a:solidFill>
                <a:schemeClr val="accent4">
                  <a:lumMod val="75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Connecteur droit 59"/>
            <p:cNvCxnSpPr/>
            <p:nvPr/>
          </p:nvCxnSpPr>
          <p:spPr>
            <a:xfrm>
              <a:off x="0" y="0"/>
              <a:ext cx="1541780" cy="7620"/>
            </a:xfrm>
            <a:prstGeom prst="line">
              <a:avLst/>
            </a:prstGeom>
            <a:ln>
              <a:solidFill>
                <a:srgbClr val="604A7B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Connecteur droit 60"/>
            <p:cNvCxnSpPr/>
            <p:nvPr/>
          </p:nvCxnSpPr>
          <p:spPr>
            <a:xfrm>
              <a:off x="0" y="308610"/>
              <a:ext cx="1541780" cy="7620"/>
            </a:xfrm>
            <a:prstGeom prst="line">
              <a:avLst/>
            </a:prstGeom>
            <a:ln w="12700" cmpd="sng"/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Connecteur droit 61"/>
            <p:cNvCxnSpPr/>
            <p:nvPr/>
          </p:nvCxnSpPr>
          <p:spPr>
            <a:xfrm>
              <a:off x="0" y="205740"/>
              <a:ext cx="1541780" cy="7620"/>
            </a:xfrm>
            <a:prstGeom prst="line">
              <a:avLst/>
            </a:prstGeom>
            <a:ln w="12700" cmpd="sng"/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Connecteur droit 62"/>
            <p:cNvCxnSpPr/>
            <p:nvPr/>
          </p:nvCxnSpPr>
          <p:spPr>
            <a:xfrm>
              <a:off x="0" y="102870"/>
              <a:ext cx="1541780" cy="7620"/>
            </a:xfrm>
            <a:prstGeom prst="line">
              <a:avLst/>
            </a:prstGeom>
            <a:ln w="12700" cmpd="sng"/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4" name="Grouper 63"/>
          <p:cNvGrpSpPr/>
          <p:nvPr/>
        </p:nvGrpSpPr>
        <p:grpSpPr>
          <a:xfrm>
            <a:off x="5851641" y="3611289"/>
            <a:ext cx="773724" cy="419100"/>
            <a:chOff x="0" y="0"/>
            <a:chExt cx="1541780" cy="419100"/>
          </a:xfrm>
        </p:grpSpPr>
        <p:cxnSp>
          <p:nvCxnSpPr>
            <p:cNvPr id="65" name="Connecteur droit 64"/>
            <p:cNvCxnSpPr/>
            <p:nvPr/>
          </p:nvCxnSpPr>
          <p:spPr>
            <a:xfrm>
              <a:off x="0" y="411480"/>
              <a:ext cx="1541780" cy="7620"/>
            </a:xfrm>
            <a:prstGeom prst="line">
              <a:avLst/>
            </a:prstGeom>
            <a:ln>
              <a:solidFill>
                <a:schemeClr val="accent4">
                  <a:lumMod val="75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Connecteur droit 65"/>
            <p:cNvCxnSpPr/>
            <p:nvPr/>
          </p:nvCxnSpPr>
          <p:spPr>
            <a:xfrm>
              <a:off x="0" y="0"/>
              <a:ext cx="1541780" cy="7620"/>
            </a:xfrm>
            <a:prstGeom prst="line">
              <a:avLst/>
            </a:prstGeom>
            <a:ln>
              <a:solidFill>
                <a:srgbClr val="604A7B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Connecteur droit 66"/>
            <p:cNvCxnSpPr/>
            <p:nvPr/>
          </p:nvCxnSpPr>
          <p:spPr>
            <a:xfrm>
              <a:off x="0" y="308610"/>
              <a:ext cx="1541780" cy="7620"/>
            </a:xfrm>
            <a:prstGeom prst="line">
              <a:avLst/>
            </a:prstGeom>
            <a:ln w="12700" cmpd="sng"/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Connecteur droit 67"/>
            <p:cNvCxnSpPr/>
            <p:nvPr/>
          </p:nvCxnSpPr>
          <p:spPr>
            <a:xfrm>
              <a:off x="0" y="205740"/>
              <a:ext cx="1541780" cy="7620"/>
            </a:xfrm>
            <a:prstGeom prst="line">
              <a:avLst/>
            </a:prstGeom>
            <a:ln w="12700" cmpd="sng"/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Connecteur droit 68"/>
            <p:cNvCxnSpPr/>
            <p:nvPr/>
          </p:nvCxnSpPr>
          <p:spPr>
            <a:xfrm>
              <a:off x="0" y="102870"/>
              <a:ext cx="1541780" cy="7620"/>
            </a:xfrm>
            <a:prstGeom prst="line">
              <a:avLst/>
            </a:prstGeom>
            <a:ln w="12700" cmpd="sng"/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0" name="Grouper 69"/>
          <p:cNvGrpSpPr/>
          <p:nvPr/>
        </p:nvGrpSpPr>
        <p:grpSpPr>
          <a:xfrm>
            <a:off x="5848386" y="2959779"/>
            <a:ext cx="773724" cy="419100"/>
            <a:chOff x="0" y="0"/>
            <a:chExt cx="1541780" cy="419100"/>
          </a:xfrm>
        </p:grpSpPr>
        <p:cxnSp>
          <p:nvCxnSpPr>
            <p:cNvPr id="71" name="Connecteur droit 70"/>
            <p:cNvCxnSpPr/>
            <p:nvPr/>
          </p:nvCxnSpPr>
          <p:spPr>
            <a:xfrm>
              <a:off x="0" y="411480"/>
              <a:ext cx="1541780" cy="7620"/>
            </a:xfrm>
            <a:prstGeom prst="line">
              <a:avLst/>
            </a:prstGeom>
            <a:ln>
              <a:solidFill>
                <a:schemeClr val="accent4">
                  <a:lumMod val="75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Connecteur droit 71"/>
            <p:cNvCxnSpPr/>
            <p:nvPr/>
          </p:nvCxnSpPr>
          <p:spPr>
            <a:xfrm>
              <a:off x="0" y="0"/>
              <a:ext cx="1541780" cy="7620"/>
            </a:xfrm>
            <a:prstGeom prst="line">
              <a:avLst/>
            </a:prstGeom>
            <a:ln>
              <a:solidFill>
                <a:srgbClr val="604A7B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Connecteur droit 72"/>
            <p:cNvCxnSpPr/>
            <p:nvPr/>
          </p:nvCxnSpPr>
          <p:spPr>
            <a:xfrm>
              <a:off x="0" y="308610"/>
              <a:ext cx="1541780" cy="7620"/>
            </a:xfrm>
            <a:prstGeom prst="line">
              <a:avLst/>
            </a:prstGeom>
            <a:ln w="12700" cmpd="sng"/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Connecteur droit 73"/>
            <p:cNvCxnSpPr/>
            <p:nvPr/>
          </p:nvCxnSpPr>
          <p:spPr>
            <a:xfrm>
              <a:off x="0" y="205740"/>
              <a:ext cx="1541780" cy="7620"/>
            </a:xfrm>
            <a:prstGeom prst="line">
              <a:avLst/>
            </a:prstGeom>
            <a:ln w="12700" cmpd="sng"/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Connecteur droit 74"/>
            <p:cNvCxnSpPr/>
            <p:nvPr/>
          </p:nvCxnSpPr>
          <p:spPr>
            <a:xfrm>
              <a:off x="0" y="102870"/>
              <a:ext cx="1541780" cy="7620"/>
            </a:xfrm>
            <a:prstGeom prst="line">
              <a:avLst/>
            </a:prstGeom>
            <a:ln w="12700" cmpd="sng"/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6" name="Grouper 75"/>
          <p:cNvGrpSpPr/>
          <p:nvPr/>
        </p:nvGrpSpPr>
        <p:grpSpPr>
          <a:xfrm>
            <a:off x="1405466" y="3603669"/>
            <a:ext cx="773724" cy="419100"/>
            <a:chOff x="0" y="0"/>
            <a:chExt cx="1541780" cy="419100"/>
          </a:xfrm>
        </p:grpSpPr>
        <p:cxnSp>
          <p:nvCxnSpPr>
            <p:cNvPr id="77" name="Connecteur droit 76"/>
            <p:cNvCxnSpPr/>
            <p:nvPr/>
          </p:nvCxnSpPr>
          <p:spPr>
            <a:xfrm>
              <a:off x="0" y="411480"/>
              <a:ext cx="1541780" cy="7620"/>
            </a:xfrm>
            <a:prstGeom prst="line">
              <a:avLst/>
            </a:prstGeom>
            <a:ln>
              <a:solidFill>
                <a:schemeClr val="accent4">
                  <a:lumMod val="75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Connecteur droit 77"/>
            <p:cNvCxnSpPr/>
            <p:nvPr/>
          </p:nvCxnSpPr>
          <p:spPr>
            <a:xfrm>
              <a:off x="0" y="0"/>
              <a:ext cx="1541780" cy="7620"/>
            </a:xfrm>
            <a:prstGeom prst="line">
              <a:avLst/>
            </a:prstGeom>
            <a:ln>
              <a:solidFill>
                <a:srgbClr val="604A7B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Connecteur droit 78"/>
            <p:cNvCxnSpPr/>
            <p:nvPr/>
          </p:nvCxnSpPr>
          <p:spPr>
            <a:xfrm>
              <a:off x="0" y="308610"/>
              <a:ext cx="1541780" cy="7620"/>
            </a:xfrm>
            <a:prstGeom prst="line">
              <a:avLst/>
            </a:prstGeom>
            <a:ln w="12700" cmpd="sng"/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Connecteur droit 79"/>
            <p:cNvCxnSpPr/>
            <p:nvPr/>
          </p:nvCxnSpPr>
          <p:spPr>
            <a:xfrm>
              <a:off x="0" y="205740"/>
              <a:ext cx="1541780" cy="7620"/>
            </a:xfrm>
            <a:prstGeom prst="line">
              <a:avLst/>
            </a:prstGeom>
            <a:ln w="12700" cmpd="sng"/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Connecteur droit 80"/>
            <p:cNvCxnSpPr/>
            <p:nvPr/>
          </p:nvCxnSpPr>
          <p:spPr>
            <a:xfrm>
              <a:off x="0" y="102870"/>
              <a:ext cx="1541780" cy="7620"/>
            </a:xfrm>
            <a:prstGeom prst="line">
              <a:avLst/>
            </a:prstGeom>
            <a:ln w="12700" cmpd="sng"/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2" name="ZoneTexte 81"/>
          <p:cNvSpPr txBox="1"/>
          <p:nvPr/>
        </p:nvSpPr>
        <p:spPr>
          <a:xfrm>
            <a:off x="217341" y="2075103"/>
            <a:ext cx="645091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 smtClean="0">
                <a:latin typeface="Comic Sans MS"/>
                <a:cs typeface="Comic Sans MS"/>
              </a:rPr>
              <a:t>2. </a:t>
            </a:r>
            <a:r>
              <a:rPr lang="fr-FR" sz="4000" dirty="0" smtClean="0">
                <a:latin typeface="Picto Moustache"/>
                <a:cs typeface="Picto Moustache"/>
              </a:rPr>
              <a:t>p</a:t>
            </a:r>
            <a:r>
              <a:rPr lang="fr-FR" dirty="0" smtClean="0">
                <a:latin typeface="Picto Moustache"/>
                <a:cs typeface="Picto Moustache"/>
              </a:rPr>
              <a:t> </a:t>
            </a:r>
            <a:r>
              <a:rPr lang="fr-FR" sz="1400" b="1" dirty="0" smtClean="0">
                <a:latin typeface="Comic Sans MS"/>
                <a:cs typeface="Comic Sans MS"/>
              </a:rPr>
              <a:t>Ecris </a:t>
            </a:r>
            <a:r>
              <a:rPr lang="fr-FR" sz="1400" dirty="0" smtClean="0">
                <a:latin typeface="Cursivestandard"/>
                <a:cs typeface="Cursivestandard"/>
              </a:rPr>
              <a:t>²la ²syllabe ²que ²tu ²entend$ :  </a:t>
            </a:r>
            <a:r>
              <a:rPr lang="fr-FR" dirty="0" smtClean="0">
                <a:latin typeface="Cursivestandard"/>
                <a:cs typeface="Cursivestandard"/>
              </a:rPr>
              <a:t>²l</a:t>
            </a:r>
            <a:r>
              <a:rPr lang="fr-FR" dirty="0">
                <a:latin typeface="Cursivestandard"/>
                <a:cs typeface="Cursivestandard"/>
              </a:rPr>
              <a:t>e</a:t>
            </a:r>
            <a:r>
              <a:rPr lang="fr-FR" dirty="0" smtClean="0">
                <a:latin typeface="Cursivestandard"/>
                <a:cs typeface="Cursivestandard"/>
              </a:rPr>
              <a:t>i   ²p</a:t>
            </a:r>
            <a:r>
              <a:rPr lang="fr-FR" dirty="0">
                <a:latin typeface="Cursivestandard"/>
                <a:cs typeface="Cursivestandard"/>
              </a:rPr>
              <a:t>e</a:t>
            </a:r>
            <a:r>
              <a:rPr lang="fr-FR" dirty="0" smtClean="0">
                <a:latin typeface="Cursivestandard"/>
                <a:cs typeface="Cursivestandard"/>
              </a:rPr>
              <a:t>i   </a:t>
            </a:r>
            <a:r>
              <a:rPr lang="fr-FR" dirty="0" err="1" smtClean="0">
                <a:latin typeface="Cursivestandard"/>
                <a:cs typeface="Cursivestandard"/>
              </a:rPr>
              <a:t>nei</a:t>
            </a:r>
            <a:r>
              <a:rPr lang="fr-FR" dirty="0" smtClean="0">
                <a:latin typeface="Cursivestandard"/>
                <a:cs typeface="Cursivestandard"/>
              </a:rPr>
              <a:t>   ²re</a:t>
            </a:r>
            <a:r>
              <a:rPr lang="fr-FR" dirty="0">
                <a:latin typeface="Cursivestandard"/>
                <a:cs typeface="Cursivestandard"/>
              </a:rPr>
              <a:t>i   </a:t>
            </a:r>
            <a:r>
              <a:rPr lang="fr-FR" dirty="0" smtClean="0">
                <a:latin typeface="Cursivestandard"/>
                <a:cs typeface="Cursivestandard"/>
              </a:rPr>
              <a:t>²sei  </a:t>
            </a:r>
            <a:endParaRPr lang="fr-FR" b="1" dirty="0">
              <a:latin typeface="Comic Sans MS"/>
              <a:cs typeface="Comic Sans MS"/>
            </a:endParaRPr>
          </a:p>
        </p:txBody>
      </p:sp>
      <p:sp>
        <p:nvSpPr>
          <p:cNvPr id="83" name="ZoneTexte 82"/>
          <p:cNvSpPr txBox="1"/>
          <p:nvPr/>
        </p:nvSpPr>
        <p:spPr>
          <a:xfrm>
            <a:off x="244721" y="9492420"/>
            <a:ext cx="6976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dirty="0" smtClean="0"/>
              <a:t>⚪️⚪️</a:t>
            </a:r>
            <a:endParaRPr lang="fr-FR" sz="2000" dirty="0"/>
          </a:p>
        </p:txBody>
      </p:sp>
      <p:sp>
        <p:nvSpPr>
          <p:cNvPr id="84" name="ZoneTexte 83"/>
          <p:cNvSpPr txBox="1"/>
          <p:nvPr/>
        </p:nvSpPr>
        <p:spPr>
          <a:xfrm>
            <a:off x="1522688" y="9492420"/>
            <a:ext cx="9541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dirty="0" smtClean="0"/>
              <a:t>⚪️⚪️⚪️</a:t>
            </a:r>
            <a:endParaRPr lang="fr-FR" sz="2000" dirty="0"/>
          </a:p>
        </p:txBody>
      </p:sp>
      <p:sp>
        <p:nvSpPr>
          <p:cNvPr id="85" name="ZoneTexte 84"/>
          <p:cNvSpPr txBox="1"/>
          <p:nvPr/>
        </p:nvSpPr>
        <p:spPr>
          <a:xfrm>
            <a:off x="3057135" y="9492420"/>
            <a:ext cx="7522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/>
              <a:t>⚪️</a:t>
            </a:r>
            <a:r>
              <a:rPr lang="fr-FR" sz="2000" dirty="0" smtClean="0"/>
              <a:t>⚪️</a:t>
            </a:r>
            <a:endParaRPr lang="fr-FR" sz="2000" dirty="0"/>
          </a:p>
        </p:txBody>
      </p:sp>
      <p:sp>
        <p:nvSpPr>
          <p:cNvPr id="88" name="ZoneTexte 87"/>
          <p:cNvSpPr txBox="1"/>
          <p:nvPr/>
        </p:nvSpPr>
        <p:spPr>
          <a:xfrm>
            <a:off x="4389715" y="9492420"/>
            <a:ext cx="9541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dirty="0" smtClean="0"/>
              <a:t>⚪️⚪️⚪️</a:t>
            </a:r>
            <a:endParaRPr lang="fr-FR" sz="2000" dirty="0"/>
          </a:p>
        </p:txBody>
      </p:sp>
      <p:sp>
        <p:nvSpPr>
          <p:cNvPr id="96" name="ZoneTexte 95"/>
          <p:cNvSpPr txBox="1"/>
          <p:nvPr/>
        </p:nvSpPr>
        <p:spPr>
          <a:xfrm>
            <a:off x="5924162" y="9492582"/>
            <a:ext cx="739844" cy="3999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smtClean="0"/>
              <a:t>⚪️⚪️</a:t>
            </a:r>
            <a:endParaRPr lang="fr-FR" sz="2000" dirty="0"/>
          </a:p>
        </p:txBody>
      </p:sp>
      <p:pic>
        <p:nvPicPr>
          <p:cNvPr id="15" name="Image 14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3133" y="8509000"/>
            <a:ext cx="1010788" cy="924763"/>
          </a:xfrm>
          <a:prstGeom prst="rect">
            <a:avLst/>
          </a:prstGeom>
        </p:spPr>
      </p:pic>
      <p:pic>
        <p:nvPicPr>
          <p:cNvPr id="17" name="Image 16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882019" y="8406793"/>
            <a:ext cx="1019753" cy="1109871"/>
          </a:xfrm>
          <a:prstGeom prst="rect">
            <a:avLst/>
          </a:prstGeom>
        </p:spPr>
      </p:pic>
      <p:pic>
        <p:nvPicPr>
          <p:cNvPr id="97" name="Image 96"/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22688" y="8632459"/>
            <a:ext cx="997567" cy="822993"/>
          </a:xfrm>
          <a:prstGeom prst="rect">
            <a:avLst/>
          </a:prstGeom>
        </p:spPr>
      </p:pic>
      <p:pic>
        <p:nvPicPr>
          <p:cNvPr id="18" name="Image 17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412109" y="8421770"/>
            <a:ext cx="758993" cy="1011991"/>
          </a:xfrm>
          <a:prstGeom prst="rect">
            <a:avLst/>
          </a:prstGeom>
        </p:spPr>
      </p:pic>
      <p:cxnSp>
        <p:nvCxnSpPr>
          <p:cNvPr id="21" name="Connecteur droit avec flèche 20"/>
          <p:cNvCxnSpPr/>
          <p:nvPr/>
        </p:nvCxnSpPr>
        <p:spPr>
          <a:xfrm>
            <a:off x="4172191" y="8497970"/>
            <a:ext cx="516198" cy="73962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23" name="Image 22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825186" y="8890000"/>
            <a:ext cx="787779" cy="489252"/>
          </a:xfrm>
          <a:prstGeom prst="rect">
            <a:avLst/>
          </a:prstGeom>
        </p:spPr>
      </p:pic>
      <p:pic>
        <p:nvPicPr>
          <p:cNvPr id="24" name="Image 23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903574" y="1478778"/>
            <a:ext cx="214479" cy="687433"/>
          </a:xfrm>
          <a:prstGeom prst="rect">
            <a:avLst/>
          </a:prstGeom>
        </p:spPr>
      </p:pic>
      <p:pic>
        <p:nvPicPr>
          <p:cNvPr id="26" name="Image 25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325099" y="1457116"/>
            <a:ext cx="517277" cy="730757"/>
          </a:xfrm>
          <a:prstGeom prst="rect">
            <a:avLst/>
          </a:prstGeom>
        </p:spPr>
      </p:pic>
      <p:pic>
        <p:nvPicPr>
          <p:cNvPr id="27" name="Image 26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2415863" y="1495649"/>
            <a:ext cx="611426" cy="653691"/>
          </a:xfrm>
          <a:prstGeom prst="rect">
            <a:avLst/>
          </a:prstGeom>
        </p:spPr>
      </p:pic>
      <p:pic>
        <p:nvPicPr>
          <p:cNvPr id="28" name="Image 27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5937353" y="1412799"/>
            <a:ext cx="819391" cy="819391"/>
          </a:xfrm>
          <a:prstGeom prst="rect">
            <a:avLst/>
          </a:prstGeom>
        </p:spPr>
      </p:pic>
      <p:pic>
        <p:nvPicPr>
          <p:cNvPr id="29" name="Image 28"/>
          <p:cNvPicPr>
            <a:picLocks noChangeAspect="1"/>
          </p:cNvPicPr>
          <p:nvPr/>
        </p:nvPicPr>
        <p:blipFill rotWithShape="1">
          <a:blip r:embed="rId19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rcRect l="35267" t="1877" r="24120" b="50995"/>
          <a:stretch/>
        </p:blipFill>
        <p:spPr>
          <a:xfrm>
            <a:off x="5131725" y="1454566"/>
            <a:ext cx="507819" cy="735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96684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2" name="Tableau 9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3886706"/>
              </p:ext>
            </p:extLst>
          </p:nvPr>
        </p:nvGraphicFramePr>
        <p:xfrm>
          <a:off x="93133" y="2825318"/>
          <a:ext cx="6612126" cy="128481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04042"/>
                <a:gridCol w="2204042"/>
                <a:gridCol w="2204042"/>
              </a:tblGrid>
              <a:tr h="642408">
                <a:tc>
                  <a:txBody>
                    <a:bodyPr/>
                    <a:lstStyle/>
                    <a:p>
                      <a:pPr marL="0" marR="0" indent="0" algn="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solidFill>
                            <a:srgbClr val="A6A6A6"/>
                          </a:solidFill>
                          <a:latin typeface="Cursivestandard"/>
                          <a:cs typeface="Cursivestandard"/>
                        </a:rPr>
                        <a:t>_________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solidFill>
                            <a:srgbClr val="A6A6A6"/>
                          </a:solidFill>
                          <a:latin typeface="Cursivestandard"/>
                          <a:cs typeface="Cursivestandard"/>
                        </a:rPr>
                        <a:t>_________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solidFill>
                            <a:srgbClr val="A6A6A6"/>
                          </a:solidFill>
                          <a:latin typeface="Cursivestandard"/>
                          <a:cs typeface="Cursivestandard"/>
                        </a:rPr>
                        <a:t>_________</a:t>
                      </a:r>
                    </a:p>
                  </a:txBody>
                  <a:tcPr anchor="ctr"/>
                </a:tc>
              </a:tr>
              <a:tr h="642408">
                <a:tc>
                  <a:txBody>
                    <a:bodyPr/>
                    <a:lstStyle/>
                    <a:p>
                      <a:pPr marL="0" marR="0" indent="0" algn="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solidFill>
                            <a:srgbClr val="A6A6A6"/>
                          </a:solidFill>
                          <a:latin typeface="Cursivestandard"/>
                          <a:cs typeface="Cursivestandard"/>
                        </a:rPr>
                        <a:t>_________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solidFill>
                            <a:srgbClr val="A6A6A6"/>
                          </a:solidFill>
                          <a:latin typeface="Cursivestandard"/>
                          <a:cs typeface="Cursivestandard"/>
                        </a:rPr>
                        <a:t>_________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solidFill>
                            <a:srgbClr val="A6A6A6"/>
                          </a:solidFill>
                          <a:latin typeface="Cursivestandard"/>
                          <a:cs typeface="Cursivestandard"/>
                        </a:rPr>
                        <a:t>_________</a:t>
                      </a:r>
                    </a:p>
                  </a:txBody>
                  <a:tcPr anchor="ctr"/>
                </a:tc>
              </a:tr>
            </a:tbl>
          </a:graphicData>
        </a:graphic>
      </p:graphicFrame>
      <p:graphicFrame>
        <p:nvGraphicFramePr>
          <p:cNvPr id="10" name="Tableau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6081650"/>
              </p:ext>
            </p:extLst>
          </p:nvPr>
        </p:nvGraphicFramePr>
        <p:xfrm>
          <a:off x="2634367" y="288990"/>
          <a:ext cx="2381860" cy="586311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tableStyleId>{5940675A-B579-460E-94D1-54222C63F5DA}</a:tableStyleId>
              </a:tblPr>
              <a:tblGrid>
                <a:gridCol w="597819"/>
                <a:gridCol w="1784041"/>
              </a:tblGrid>
              <a:tr h="586311">
                <a:tc>
                  <a:txBody>
                    <a:bodyPr/>
                    <a:lstStyle/>
                    <a:p>
                      <a:endParaRPr lang="fr-FR" sz="2600" dirty="0"/>
                    </a:p>
                  </a:txBody>
                  <a:tcPr marL="63305" marR="63305" marT="66040" marB="66040">
                    <a:lnL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3200" b="1" dirty="0" err="1" smtClean="0">
                          <a:solidFill>
                            <a:srgbClr val="008000"/>
                          </a:solidFill>
                          <a:latin typeface="Script Ecole 2"/>
                          <a:cs typeface="Script Ecole 2"/>
                        </a:rPr>
                        <a:t>ei</a:t>
                      </a:r>
                      <a:r>
                        <a:rPr lang="fr-FR" sz="3200" b="1" dirty="0" smtClean="0">
                          <a:solidFill>
                            <a:srgbClr val="008000"/>
                          </a:solidFill>
                        </a:rPr>
                        <a:t>  </a:t>
                      </a:r>
                      <a:r>
                        <a:rPr lang="fr-FR" sz="3200" b="1" dirty="0" smtClean="0">
                          <a:solidFill>
                            <a:srgbClr val="008000"/>
                          </a:solidFill>
                          <a:latin typeface="Cursivestandard"/>
                          <a:cs typeface="Cursivestandard"/>
                        </a:rPr>
                        <a:t> ²ei</a:t>
                      </a:r>
                      <a:endParaRPr lang="fr-FR" sz="3200" b="1" dirty="0" smtClean="0">
                        <a:solidFill>
                          <a:srgbClr val="008000"/>
                        </a:solidFill>
                      </a:endParaRPr>
                    </a:p>
                  </a:txBody>
                  <a:tcPr marL="72000" marR="63305" marT="18000" marB="18000" anchor="ctr">
                    <a:lnL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1" name="Rectangle à coins arrondis 92"/>
          <p:cNvSpPr>
            <a:spLocks noChangeArrowheads="1"/>
          </p:cNvSpPr>
          <p:nvPr/>
        </p:nvSpPr>
        <p:spPr bwMode="auto">
          <a:xfrm>
            <a:off x="217340" y="281448"/>
            <a:ext cx="2365375" cy="566342"/>
          </a:xfrm>
          <a:prstGeom prst="roundRect">
            <a:avLst>
              <a:gd name="adj" fmla="val 16667"/>
            </a:avLst>
          </a:prstGeom>
          <a:solidFill>
            <a:srgbClr val="BFBFBF"/>
          </a:solidFill>
          <a:ln w="12700">
            <a:solidFill>
              <a:srgbClr val="000000"/>
            </a:solidFill>
            <a:prstDash val="dash"/>
            <a:round/>
            <a:headEnd/>
            <a:tailEnd/>
          </a:ln>
          <a:effectLst>
            <a:outerShdw blurRad="50800" dist="38100" dir="2700000" algn="tl" rotWithShape="0">
              <a:srgbClr val="000000">
                <a:alpha val="39999"/>
              </a:srgbClr>
            </a:outerShdw>
          </a:effectLst>
        </p:spPr>
        <p:txBody>
          <a:bodyPr vert="horz" wrap="square" lIns="91440" tIns="0" rIns="91440" bIns="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mic Sans MS" charset="0"/>
                <a:ea typeface="ÇlÇr ñæí©" charset="0"/>
              </a:rPr>
              <a:t>Prénom </a:t>
            </a: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mic Sans MS" charset="0"/>
                <a:ea typeface="ÇlÇr ñæí©" charset="0"/>
              </a:rPr>
              <a:t>:</a:t>
            </a:r>
            <a:endParaRPr kumimoji="0" lang="fr-FR" sz="10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Comic Sans MS" charset="0"/>
              <a:ea typeface="ÇlÇr ñæí©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mic Sans MS" charset="0"/>
                <a:ea typeface="ÇlÇr ñæí©" charset="0"/>
              </a:rPr>
              <a:t>Date : </a:t>
            </a:r>
            <a:endParaRPr kumimoji="0" lang="fr-FR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2" name="Carré corné 93"/>
          <p:cNvSpPr>
            <a:spLocks noChangeArrowheads="1"/>
          </p:cNvSpPr>
          <p:nvPr/>
        </p:nvSpPr>
        <p:spPr bwMode="auto">
          <a:xfrm rot="314074">
            <a:off x="5357509" y="352187"/>
            <a:ext cx="1292225" cy="465137"/>
          </a:xfrm>
          <a:prstGeom prst="foldedCorner">
            <a:avLst>
              <a:gd name="adj" fmla="val 16667"/>
            </a:avLst>
          </a:prstGeom>
          <a:gradFill rotWithShape="1">
            <a:gsLst>
              <a:gs pos="0">
                <a:srgbClr val="BFBFBF"/>
              </a:gs>
              <a:gs pos="100000">
                <a:srgbClr val="FFFFFF"/>
              </a:gs>
            </a:gsLst>
            <a:path path="rect">
              <a:fillToRect l="50000" t="50000" r="50000" b="50000"/>
            </a:path>
          </a:gradFill>
          <a:ln w="9525">
            <a:solidFill>
              <a:srgbClr val="000000"/>
            </a:solidFill>
            <a:round/>
            <a:headEnd/>
            <a:tailEnd/>
          </a:ln>
          <a:effectLst>
            <a:outerShdw blurRad="76200" sy="23000" kx="-1199993" algn="bl" rotWithShape="0">
              <a:srgbClr val="000000">
                <a:alpha val="20000"/>
              </a:srgb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mic Sans MS" charset="0"/>
                <a:ea typeface="ÇlÇr ñæí©" charset="0"/>
              </a:rPr>
              <a:t>Phonologie</a:t>
            </a:r>
            <a:endParaRPr kumimoji="0" lang="fr-FR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254341" y="794891"/>
            <a:ext cx="645091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 smtClean="0">
                <a:latin typeface="Comic Sans MS"/>
                <a:cs typeface="Comic Sans MS"/>
              </a:rPr>
              <a:t>1. </a:t>
            </a:r>
            <a:r>
              <a:rPr lang="fr-FR" sz="4000" dirty="0" smtClean="0">
                <a:latin typeface="Picto Moustache"/>
                <a:cs typeface="Picto Moustache"/>
              </a:rPr>
              <a:t>j</a:t>
            </a:r>
            <a:r>
              <a:rPr lang="fr-FR" dirty="0" smtClean="0">
                <a:latin typeface="Picto Moustache"/>
                <a:cs typeface="Picto Moustache"/>
              </a:rPr>
              <a:t> </a:t>
            </a:r>
            <a:r>
              <a:rPr lang="fr-FR" sz="1400" b="1" dirty="0" smtClean="0">
                <a:latin typeface="Comic Sans MS"/>
                <a:cs typeface="Comic Sans MS"/>
              </a:rPr>
              <a:t>Colorie </a:t>
            </a:r>
            <a:r>
              <a:rPr lang="fr-FR" sz="1400" dirty="0" smtClean="0">
                <a:latin typeface="Cursivestandard"/>
                <a:cs typeface="Cursivestandard"/>
              </a:rPr>
              <a:t>²le$ ²image$ ²si ²tu ²entend$ ²le ²son </a:t>
            </a:r>
            <a:r>
              <a:rPr lang="fr-FR" sz="1600" b="1" dirty="0">
                <a:cs typeface="Cursivestandard"/>
              </a:rPr>
              <a:t>[</a:t>
            </a:r>
            <a:r>
              <a:rPr lang="fr-FR" sz="1600" b="1" dirty="0" err="1"/>
              <a:t>ɛ</a:t>
            </a:r>
            <a:r>
              <a:rPr lang="fr-FR" sz="1600" b="1" dirty="0" smtClean="0">
                <a:cs typeface="Cursivestandard"/>
              </a:rPr>
              <a:t>]</a:t>
            </a:r>
            <a:r>
              <a:rPr lang="fr-FR" sz="1600" dirty="0" smtClean="0">
                <a:cs typeface="Cursivestandard"/>
              </a:rPr>
              <a:t> </a:t>
            </a:r>
            <a:r>
              <a:rPr lang="fr-FR" sz="1400" b="1" dirty="0" smtClean="0">
                <a:latin typeface="Comic Sans MS"/>
                <a:cs typeface="Comic Sans MS"/>
              </a:rPr>
              <a:t>: </a:t>
            </a:r>
            <a:endParaRPr lang="fr-FR" b="1" dirty="0">
              <a:latin typeface="Comic Sans MS"/>
              <a:cs typeface="Comic Sans MS"/>
            </a:endParaRPr>
          </a:p>
        </p:txBody>
      </p:sp>
      <p:sp>
        <p:nvSpPr>
          <p:cNvPr id="16" name="ZoneTexte 15"/>
          <p:cNvSpPr txBox="1"/>
          <p:nvPr/>
        </p:nvSpPr>
        <p:spPr>
          <a:xfrm>
            <a:off x="288209" y="4110133"/>
            <a:ext cx="645091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 smtClean="0">
                <a:latin typeface="Comic Sans MS"/>
                <a:cs typeface="Comic Sans MS"/>
              </a:rPr>
              <a:t>3. </a:t>
            </a:r>
            <a:r>
              <a:rPr lang="fr-FR" sz="4000" dirty="0" smtClean="0">
                <a:latin typeface="Picto Moustache"/>
                <a:cs typeface="Picto Moustache"/>
              </a:rPr>
              <a:t>j</a:t>
            </a:r>
            <a:r>
              <a:rPr lang="fr-FR" sz="1400" dirty="0" smtClean="0">
                <a:latin typeface="Picto Moustache"/>
                <a:cs typeface="Picto Moustache"/>
              </a:rPr>
              <a:t> </a:t>
            </a:r>
            <a:r>
              <a:rPr lang="fr-FR" sz="1400" b="1" dirty="0" smtClean="0">
                <a:latin typeface="Comic Sans MS"/>
                <a:cs typeface="Comic Sans MS"/>
              </a:rPr>
              <a:t>Colorie </a:t>
            </a:r>
            <a:r>
              <a:rPr lang="fr-FR" sz="1400" dirty="0" smtClean="0">
                <a:latin typeface="Cursivestandard"/>
                <a:cs typeface="Cursivestandard"/>
              </a:rPr>
              <a:t>²le$ ²lettre$ </a:t>
            </a:r>
            <a:r>
              <a:rPr lang="fr-FR" sz="1400" b="1" i="1" dirty="0" err="1">
                <a:solidFill>
                  <a:srgbClr val="7F7F7F"/>
                </a:solidFill>
                <a:latin typeface="Comic Sans MS"/>
                <a:cs typeface="Comic Sans MS"/>
              </a:rPr>
              <a:t>e</a:t>
            </a:r>
            <a:r>
              <a:rPr lang="fr-FR" sz="1400" b="1" i="1" dirty="0" err="1" smtClean="0">
                <a:solidFill>
                  <a:srgbClr val="7F7F7F"/>
                </a:solidFill>
                <a:latin typeface="Comic Sans MS"/>
                <a:cs typeface="Comic Sans MS"/>
              </a:rPr>
              <a:t>i</a:t>
            </a:r>
            <a:r>
              <a:rPr lang="fr-FR" sz="1400" b="1" dirty="0" smtClean="0">
                <a:latin typeface="Comic Sans MS"/>
                <a:cs typeface="Comic Sans MS"/>
              </a:rPr>
              <a:t> : </a:t>
            </a:r>
            <a:endParaRPr lang="fr-FR" b="1" dirty="0">
              <a:latin typeface="Comic Sans MS"/>
              <a:cs typeface="Comic Sans MS"/>
            </a:endParaRPr>
          </a:p>
        </p:txBody>
      </p:sp>
      <p:sp>
        <p:nvSpPr>
          <p:cNvPr id="35" name="ZoneTexte 34"/>
          <p:cNvSpPr txBox="1"/>
          <p:nvPr/>
        </p:nvSpPr>
        <p:spPr>
          <a:xfrm>
            <a:off x="288209" y="5535883"/>
            <a:ext cx="645091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>
                <a:latin typeface="Comic Sans MS"/>
                <a:cs typeface="Comic Sans MS"/>
              </a:rPr>
              <a:t>4</a:t>
            </a:r>
            <a:r>
              <a:rPr lang="fr-FR" sz="1400" b="1" dirty="0" smtClean="0">
                <a:latin typeface="Comic Sans MS"/>
                <a:cs typeface="Comic Sans MS"/>
              </a:rPr>
              <a:t>. </a:t>
            </a:r>
            <a:r>
              <a:rPr lang="fr-FR" sz="4000" dirty="0">
                <a:latin typeface="Picto Moustache"/>
                <a:cs typeface="Picto Moustache"/>
              </a:rPr>
              <a:t>h</a:t>
            </a:r>
            <a:r>
              <a:rPr lang="fr-FR" sz="1400" dirty="0" smtClean="0">
                <a:latin typeface="Picto Moustache"/>
                <a:cs typeface="Picto Moustache"/>
              </a:rPr>
              <a:t> </a:t>
            </a:r>
            <a:r>
              <a:rPr lang="fr-FR" sz="1400" b="1" dirty="0" smtClean="0">
                <a:latin typeface="Comic Sans MS"/>
                <a:cs typeface="Comic Sans MS"/>
              </a:rPr>
              <a:t>Lis et entoure </a:t>
            </a:r>
            <a:r>
              <a:rPr lang="fr-FR" sz="1400" dirty="0" smtClean="0">
                <a:latin typeface="Cursivestandard"/>
                <a:cs typeface="Cursivestandard"/>
              </a:rPr>
              <a:t>²le$ mot$ ²comme ²sur ²le modèle :</a:t>
            </a:r>
            <a:endParaRPr lang="fr-FR" b="1" dirty="0">
              <a:latin typeface="Comic Sans MS"/>
              <a:cs typeface="Comic Sans MS"/>
            </a:endParaRPr>
          </a:p>
        </p:txBody>
      </p:sp>
      <p:graphicFrame>
        <p:nvGraphicFramePr>
          <p:cNvPr id="99" name="Tableau 9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2816639"/>
              </p:ext>
            </p:extLst>
          </p:nvPr>
        </p:nvGraphicFramePr>
        <p:xfrm>
          <a:off x="93127" y="4818019"/>
          <a:ext cx="6612164" cy="85347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08628"/>
                <a:gridCol w="508628"/>
                <a:gridCol w="508628"/>
                <a:gridCol w="508628"/>
                <a:gridCol w="508628"/>
                <a:gridCol w="508628"/>
                <a:gridCol w="508628"/>
                <a:gridCol w="508628"/>
                <a:gridCol w="508628"/>
                <a:gridCol w="508628"/>
                <a:gridCol w="508628"/>
                <a:gridCol w="508628"/>
                <a:gridCol w="508628"/>
              </a:tblGrid>
              <a:tr h="426738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eu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ei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>
                          <a:latin typeface="Cursivestandard"/>
                          <a:cs typeface="Cursivestandard"/>
                        </a:rPr>
                        <a:t>ei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>
                          <a:latin typeface="Cursivestandard"/>
                          <a:cs typeface="Cursivestandard"/>
                        </a:rPr>
                        <a:t>oi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ej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ai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ie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oi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ai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>
                          <a:latin typeface="Cursivestandard"/>
                          <a:cs typeface="Cursivestandard"/>
                        </a:rPr>
                        <a:t>ei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li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en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eu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  <a:tr h="426738"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ei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ou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>
                          <a:latin typeface="Script Ecole 2"/>
                          <a:cs typeface="Script Ecole 2"/>
                        </a:rPr>
                        <a:t>Ei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ai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eu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>
                          <a:latin typeface="Cursivestandard"/>
                          <a:cs typeface="Cursivestandard"/>
                        </a:rPr>
                        <a:t>ei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ei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>
                          <a:latin typeface="Cursivestandard"/>
                          <a:cs typeface="Cursivestandard"/>
                        </a:rPr>
                        <a:t>io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ie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ei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ou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io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ai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00" name="Tableau 9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2295176"/>
              </p:ext>
            </p:extLst>
          </p:nvPr>
        </p:nvGraphicFramePr>
        <p:xfrm>
          <a:off x="93133" y="6243769"/>
          <a:ext cx="6612154" cy="129941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34538"/>
                <a:gridCol w="912936"/>
                <a:gridCol w="912936"/>
                <a:gridCol w="912936"/>
                <a:gridCol w="912936"/>
                <a:gridCol w="912936"/>
                <a:gridCol w="912936"/>
              </a:tblGrid>
              <a:tr h="433138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Picto Moustache"/>
                          <a:cs typeface="Picto Moustache"/>
                        </a:rPr>
                        <a:t>s </a:t>
                      </a:r>
                      <a:r>
                        <a:rPr lang="fr-FR" sz="1400" dirty="0" smtClean="0">
                          <a:latin typeface="Script Ecole 2"/>
                          <a:cs typeface="Script Ecole 2"/>
                        </a:rPr>
                        <a:t>peine</a:t>
                      </a:r>
                      <a:endParaRPr lang="fr-FR" sz="1400" dirty="0">
                        <a:latin typeface="Script Ecole 2"/>
                        <a:cs typeface="Script Ecole 2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 smtClean="0">
                          <a:latin typeface="Script Ecole 2"/>
                          <a:cs typeface="Script Ecole 2"/>
                        </a:rPr>
                        <a:t>pleine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 smtClean="0">
                          <a:latin typeface="Script Ecole 2"/>
                          <a:cs typeface="Script Ecole 2"/>
                        </a:rPr>
                        <a:t>plein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 smtClean="0">
                          <a:latin typeface="Script Ecole 2"/>
                          <a:cs typeface="Script Ecole 2"/>
                        </a:rPr>
                        <a:t>peine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 smtClean="0">
                          <a:latin typeface="Script Ecole 2"/>
                          <a:cs typeface="Script Ecole 2"/>
                        </a:rPr>
                        <a:t>pneu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Script Ecole 2"/>
                          <a:cs typeface="Script Ecole 2"/>
                        </a:rPr>
                        <a:t>peine</a:t>
                      </a:r>
                      <a:endParaRPr lang="fr-FR" sz="1400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Script Ecole 2"/>
                          <a:cs typeface="Script Ecole 2"/>
                        </a:rPr>
                        <a:t>plein</a:t>
                      </a:r>
                      <a:endParaRPr lang="fr-FR" sz="1400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</a:tr>
              <a:tr h="433138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 smtClean="0">
                          <a:latin typeface="Picto Moustache"/>
                          <a:cs typeface="Picto Moustache"/>
                        </a:rPr>
                        <a:t>s  </a:t>
                      </a:r>
                      <a:r>
                        <a:rPr lang="fr-FR" sz="1400" dirty="0" smtClean="0">
                          <a:latin typeface="Script Ecole 2"/>
                          <a:cs typeface="Script Ecole 2"/>
                        </a:rPr>
                        <a:t>neige</a:t>
                      </a: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Script Ecole 2"/>
                          <a:cs typeface="Script Ecole 2"/>
                        </a:rPr>
                        <a:t>nuage</a:t>
                      </a:r>
                      <a:endParaRPr lang="fr-FR" sz="1400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Script Ecole 2"/>
                          <a:cs typeface="Script Ecole 2"/>
                        </a:rPr>
                        <a:t>Meije</a:t>
                      </a:r>
                      <a:endParaRPr lang="fr-FR" sz="1400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Script Ecole 2"/>
                          <a:cs typeface="Script Ecole 2"/>
                        </a:rPr>
                        <a:t>nuage</a:t>
                      </a:r>
                      <a:endParaRPr lang="fr-FR" sz="1400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Script Ecole 2"/>
                          <a:cs typeface="Script Ecole 2"/>
                        </a:rPr>
                        <a:t>neige</a:t>
                      </a:r>
                      <a:endParaRPr lang="fr-FR" sz="1400" dirty="0">
                        <a:latin typeface="Script Ecole 2"/>
                        <a:cs typeface="Script Ecole 2"/>
                      </a:endParaRP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Script Ecole 2"/>
                          <a:cs typeface="Script Ecole 2"/>
                        </a:rPr>
                        <a:t>neige</a:t>
                      </a:r>
                      <a:endParaRPr lang="fr-FR" sz="1400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Script Ecole 2"/>
                          <a:cs typeface="Script Ecole 2"/>
                        </a:rPr>
                        <a:t>neige</a:t>
                      </a:r>
                      <a:endParaRPr lang="fr-FR" sz="1400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</a:tr>
              <a:tr h="433138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 smtClean="0">
                          <a:latin typeface="Picto Moustache"/>
                          <a:cs typeface="Picto Moustache"/>
                        </a:rPr>
                        <a:t>s </a:t>
                      </a:r>
                      <a:r>
                        <a:rPr lang="fr-FR" sz="1800" dirty="0" smtClean="0">
                          <a:latin typeface="Cursivestandard"/>
                          <a:cs typeface="Cursivestandard"/>
                        </a:rPr>
                        <a:t>²reine</a:t>
                      </a: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 smtClean="0">
                          <a:latin typeface="Cursivestandard"/>
                          <a:cs typeface="Cursivestandard"/>
                        </a:rPr>
                        <a:t>²peine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 smtClean="0">
                          <a:latin typeface="Cursivestandard"/>
                          <a:cs typeface="Cursivestandard"/>
                        </a:rPr>
                        <a:t>²reine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 smtClean="0">
                          <a:latin typeface="Cursivestandard"/>
                          <a:cs typeface="Cursivestandard"/>
                        </a:rPr>
                        <a:t>²rein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 smtClean="0">
                          <a:latin typeface="Cursivestandard"/>
                          <a:cs typeface="Cursivestandard"/>
                        </a:rPr>
                        <a:t>²rien</a:t>
                      </a: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 smtClean="0">
                          <a:latin typeface="Cursivestandard"/>
                          <a:cs typeface="Cursivestandard"/>
                        </a:rPr>
                        <a:t>²reine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 smtClean="0">
                          <a:latin typeface="Cursivestandard"/>
                          <a:cs typeface="Cursivestandard"/>
                        </a:rPr>
                        <a:t>²freine</a:t>
                      </a:r>
                    </a:p>
                  </a:txBody>
                  <a:tcPr anchor="ctr"/>
                </a:tc>
              </a:tr>
            </a:tbl>
          </a:graphicData>
        </a:graphic>
      </p:graphicFrame>
      <p:pic>
        <p:nvPicPr>
          <p:cNvPr id="89" name="Image 88" descr="C:\Users\Catherine\Documents\CP\7 Lecture\1 Pilotis\Gestes BM Pilotis\è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6266" y="331942"/>
            <a:ext cx="431743" cy="524315"/>
          </a:xfrm>
          <a:prstGeom prst="rect">
            <a:avLst/>
          </a:prstGeom>
          <a:noFill/>
          <a:ln>
            <a:noFill/>
          </a:ln>
        </p:spPr>
      </p:pic>
      <p:sp>
        <p:nvSpPr>
          <p:cNvPr id="87" name="Étoile à 5 branches 86"/>
          <p:cNvSpPr/>
          <p:nvPr/>
        </p:nvSpPr>
        <p:spPr>
          <a:xfrm>
            <a:off x="5080000" y="378875"/>
            <a:ext cx="180000" cy="180000"/>
          </a:xfrm>
          <a:prstGeom prst="star5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0" name="Étoile à 5 branches 89"/>
          <p:cNvSpPr/>
          <p:nvPr/>
        </p:nvSpPr>
        <p:spPr>
          <a:xfrm>
            <a:off x="5080129" y="608521"/>
            <a:ext cx="180000" cy="180000"/>
          </a:xfrm>
          <a:prstGeom prst="star5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1" name="ZoneTexte 90"/>
          <p:cNvSpPr txBox="1"/>
          <p:nvPr/>
        </p:nvSpPr>
        <p:spPr>
          <a:xfrm>
            <a:off x="217341" y="2075103"/>
            <a:ext cx="645091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 smtClean="0">
                <a:latin typeface="Comic Sans MS"/>
                <a:cs typeface="Comic Sans MS"/>
              </a:rPr>
              <a:t>2. </a:t>
            </a:r>
            <a:r>
              <a:rPr lang="fr-FR" sz="4000" dirty="0" smtClean="0">
                <a:latin typeface="Picto Moustache"/>
                <a:cs typeface="Picto Moustache"/>
              </a:rPr>
              <a:t>p</a:t>
            </a:r>
            <a:r>
              <a:rPr lang="fr-FR" dirty="0" smtClean="0">
                <a:latin typeface="Picto Moustache"/>
                <a:cs typeface="Picto Moustache"/>
              </a:rPr>
              <a:t> </a:t>
            </a:r>
            <a:r>
              <a:rPr lang="fr-FR" sz="1400" b="1" dirty="0" smtClean="0">
                <a:latin typeface="Comic Sans MS"/>
                <a:cs typeface="Comic Sans MS"/>
              </a:rPr>
              <a:t>Ecris </a:t>
            </a:r>
            <a:r>
              <a:rPr lang="fr-FR" sz="1400" dirty="0">
                <a:latin typeface="Cursivestandard"/>
                <a:cs typeface="Cursivestandard"/>
              </a:rPr>
              <a:t>²le mot ²comme ²tu ²l’²entend$ </a:t>
            </a:r>
            <a:r>
              <a:rPr lang="fr-FR" sz="1400" dirty="0" smtClean="0">
                <a:latin typeface="Cursivestandard"/>
                <a:cs typeface="Cursivestandard"/>
              </a:rPr>
              <a:t>: </a:t>
            </a:r>
            <a:endParaRPr lang="fr-FR" b="1" dirty="0">
              <a:latin typeface="Comic Sans MS"/>
              <a:cs typeface="Comic Sans MS"/>
            </a:endParaRPr>
          </a:p>
        </p:txBody>
      </p:sp>
      <p:graphicFrame>
        <p:nvGraphicFramePr>
          <p:cNvPr id="93" name="Tableau 9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3476727"/>
              </p:ext>
            </p:extLst>
          </p:nvPr>
        </p:nvGraphicFramePr>
        <p:xfrm>
          <a:off x="1308931" y="8274170"/>
          <a:ext cx="1949960" cy="156409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43745"/>
                <a:gridCol w="243745"/>
                <a:gridCol w="243745"/>
                <a:gridCol w="243745"/>
                <a:gridCol w="243745"/>
                <a:gridCol w="243745"/>
                <a:gridCol w="243745"/>
                <a:gridCol w="243745"/>
              </a:tblGrid>
              <a:tr h="260683"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smtClean="0"/>
                        <a:t>N</a:t>
                      </a:r>
                      <a:endParaRPr lang="fr-FR" sz="1100" dirty="0"/>
                    </a:p>
                  </a:txBody>
                  <a:tcPr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smtClean="0"/>
                        <a:t>E</a:t>
                      </a:r>
                      <a:endParaRPr lang="fr-FR" sz="1100" dirty="0"/>
                    </a:p>
                  </a:txBody>
                  <a:tcPr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smtClean="0"/>
                        <a:t>I</a:t>
                      </a:r>
                      <a:endParaRPr lang="fr-FR" sz="1100" dirty="0"/>
                    </a:p>
                  </a:txBody>
                  <a:tcPr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smtClean="0"/>
                        <a:t>G</a:t>
                      </a:r>
                      <a:endParaRPr lang="fr-FR" sz="1100" dirty="0"/>
                    </a:p>
                  </a:txBody>
                  <a:tcPr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smtClean="0"/>
                        <a:t>E</a:t>
                      </a:r>
                      <a:endParaRPr lang="fr-FR" sz="1100" dirty="0"/>
                    </a:p>
                  </a:txBody>
                  <a:tcPr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smtClean="0"/>
                        <a:t>E</a:t>
                      </a:r>
                      <a:endParaRPr lang="fr-FR" sz="11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smtClean="0"/>
                        <a:t>I</a:t>
                      </a:r>
                      <a:endParaRPr lang="fr-FR" sz="11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smtClean="0"/>
                        <a:t>V</a:t>
                      </a:r>
                      <a:endParaRPr lang="fr-FR" sz="1100" dirty="0"/>
                    </a:p>
                  </a:txBody>
                  <a:tcPr marT="0" marB="0" anchor="ctr">
                    <a:noFill/>
                  </a:tcPr>
                </a:tc>
              </a:tr>
              <a:tr h="260683"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smtClean="0"/>
                        <a:t>F</a:t>
                      </a:r>
                      <a:endParaRPr lang="fr-FR" sz="11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smtClean="0"/>
                        <a:t>R</a:t>
                      </a:r>
                      <a:endParaRPr lang="fr-FR" sz="1100" dirty="0"/>
                    </a:p>
                  </a:txBody>
                  <a:tcPr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smtClean="0"/>
                        <a:t>E</a:t>
                      </a:r>
                      <a:endParaRPr lang="fr-FR" sz="11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smtClean="0"/>
                        <a:t>P</a:t>
                      </a:r>
                      <a:endParaRPr lang="fr-FR" sz="1100" dirty="0"/>
                    </a:p>
                  </a:txBody>
                  <a:tcPr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smtClean="0"/>
                        <a:t>E</a:t>
                      </a:r>
                      <a:endParaRPr lang="fr-FR" sz="1100" dirty="0"/>
                    </a:p>
                  </a:txBody>
                  <a:tcPr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smtClean="0"/>
                        <a:t>I</a:t>
                      </a:r>
                      <a:endParaRPr lang="fr-FR" sz="1100" dirty="0"/>
                    </a:p>
                  </a:txBody>
                  <a:tcPr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smtClean="0"/>
                        <a:t>N</a:t>
                      </a:r>
                      <a:endParaRPr lang="fr-FR" sz="1100" dirty="0"/>
                    </a:p>
                  </a:txBody>
                  <a:tcPr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smtClean="0"/>
                        <a:t>E</a:t>
                      </a:r>
                      <a:endParaRPr lang="fr-FR" sz="1100" dirty="0"/>
                    </a:p>
                  </a:txBody>
                  <a:tcPr marT="0" marB="0" anchor="ctr">
                    <a:noFill/>
                  </a:tcPr>
                </a:tc>
              </a:tr>
              <a:tr h="260683"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smtClean="0"/>
                        <a:t>B</a:t>
                      </a:r>
                      <a:endParaRPr lang="fr-FR" sz="11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smtClean="0"/>
                        <a:t>E</a:t>
                      </a:r>
                      <a:endParaRPr lang="fr-FR" sz="1100" dirty="0"/>
                    </a:p>
                  </a:txBody>
                  <a:tcPr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smtClean="0"/>
                        <a:t>I</a:t>
                      </a:r>
                      <a:endParaRPr lang="fr-FR" sz="11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smtClean="0"/>
                        <a:t>G</a:t>
                      </a:r>
                      <a:endParaRPr lang="fr-FR" sz="11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smtClean="0"/>
                        <a:t>E</a:t>
                      </a:r>
                      <a:endParaRPr lang="fr-FR" sz="11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smtClean="0"/>
                        <a:t>R</a:t>
                      </a:r>
                      <a:endParaRPr lang="fr-FR" sz="11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smtClean="0"/>
                        <a:t>V</a:t>
                      </a:r>
                      <a:endParaRPr lang="fr-FR" sz="11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smtClean="0"/>
                        <a:t>I</a:t>
                      </a:r>
                      <a:endParaRPr lang="fr-FR" sz="1100" dirty="0"/>
                    </a:p>
                  </a:txBody>
                  <a:tcPr marT="0" marB="0" anchor="ctr">
                    <a:noFill/>
                  </a:tcPr>
                </a:tc>
              </a:tr>
              <a:tr h="260683"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smtClean="0"/>
                        <a:t>I</a:t>
                      </a:r>
                      <a:endParaRPr lang="fr-FR" sz="11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smtClean="0"/>
                        <a:t>I</a:t>
                      </a:r>
                      <a:endParaRPr lang="fr-FR" sz="1100" dirty="0"/>
                    </a:p>
                  </a:txBody>
                  <a:tcPr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smtClean="0"/>
                        <a:t>I</a:t>
                      </a:r>
                      <a:endParaRPr lang="fr-FR" sz="11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smtClean="0"/>
                        <a:t>R</a:t>
                      </a:r>
                      <a:endParaRPr lang="fr-FR" sz="11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err="1" smtClean="0"/>
                        <a:t>N</a:t>
                      </a:r>
                      <a:endParaRPr lang="fr-FR" sz="11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smtClean="0"/>
                        <a:t>O</a:t>
                      </a:r>
                      <a:endParaRPr lang="fr-FR" sz="11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smtClean="0"/>
                        <a:t>I</a:t>
                      </a:r>
                      <a:endParaRPr lang="fr-FR" sz="11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smtClean="0"/>
                        <a:t>N</a:t>
                      </a:r>
                      <a:endParaRPr lang="fr-FR" sz="1100" dirty="0"/>
                    </a:p>
                  </a:txBody>
                  <a:tcPr marT="0" marB="0" anchor="ctr">
                    <a:noFill/>
                  </a:tcPr>
                </a:tc>
              </a:tr>
              <a:tr h="260683"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smtClean="0"/>
                        <a:t>G</a:t>
                      </a:r>
                      <a:endParaRPr lang="fr-FR" sz="11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smtClean="0"/>
                        <a:t>N</a:t>
                      </a:r>
                      <a:endParaRPr lang="fr-FR" sz="1100" dirty="0"/>
                    </a:p>
                  </a:txBody>
                  <a:tcPr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smtClean="0"/>
                        <a:t>F</a:t>
                      </a:r>
                      <a:endParaRPr lang="fr-FR" sz="1100" dirty="0"/>
                    </a:p>
                  </a:txBody>
                  <a:tcPr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smtClean="0"/>
                        <a:t>R</a:t>
                      </a:r>
                      <a:endParaRPr lang="fr-FR" sz="1100" dirty="0"/>
                    </a:p>
                  </a:txBody>
                  <a:tcPr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smtClean="0"/>
                        <a:t>E</a:t>
                      </a:r>
                      <a:endParaRPr lang="fr-FR" sz="1100" dirty="0"/>
                    </a:p>
                  </a:txBody>
                  <a:tcPr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err="1" smtClean="0"/>
                        <a:t>I</a:t>
                      </a:r>
                      <a:endParaRPr lang="fr-FR" sz="1100" dirty="0"/>
                    </a:p>
                  </a:txBody>
                  <a:tcPr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smtClean="0"/>
                        <a:t>N</a:t>
                      </a:r>
                      <a:endParaRPr lang="fr-FR" sz="1100" dirty="0"/>
                    </a:p>
                  </a:txBody>
                  <a:tcPr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smtClean="0"/>
                        <a:t>E</a:t>
                      </a:r>
                      <a:endParaRPr lang="fr-FR" sz="1100" dirty="0"/>
                    </a:p>
                  </a:txBody>
                  <a:tcPr marT="0" marB="0" anchor="ctr">
                    <a:noFill/>
                  </a:tcPr>
                </a:tc>
              </a:tr>
              <a:tr h="260683"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smtClean="0"/>
                        <a:t>S</a:t>
                      </a:r>
                      <a:endParaRPr lang="fr-FR" sz="1100" dirty="0"/>
                    </a:p>
                  </a:txBody>
                  <a:tcPr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smtClean="0"/>
                        <a:t>E</a:t>
                      </a:r>
                      <a:endParaRPr lang="fr-FR" sz="1100" dirty="0"/>
                    </a:p>
                  </a:txBody>
                  <a:tcPr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smtClean="0"/>
                        <a:t>I</a:t>
                      </a:r>
                      <a:endParaRPr lang="fr-FR" sz="1100" dirty="0"/>
                    </a:p>
                  </a:txBody>
                  <a:tcPr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smtClean="0"/>
                        <a:t>N</a:t>
                      </a:r>
                      <a:endParaRPr lang="fr-FR" sz="1100" dirty="0"/>
                    </a:p>
                  </a:txBody>
                  <a:tcPr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smtClean="0"/>
                        <a:t>E</a:t>
                      </a:r>
                      <a:endParaRPr lang="fr-FR" sz="1100" dirty="0"/>
                    </a:p>
                  </a:txBody>
                  <a:tcPr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smtClean="0"/>
                        <a:t>E</a:t>
                      </a:r>
                      <a:endParaRPr lang="fr-FR" sz="11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smtClean="0"/>
                        <a:t>L</a:t>
                      </a:r>
                      <a:endParaRPr lang="fr-FR" sz="11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smtClean="0"/>
                        <a:t>E</a:t>
                      </a:r>
                      <a:endParaRPr lang="fr-FR" sz="1100" dirty="0"/>
                    </a:p>
                  </a:txBody>
                  <a:tcPr marT="0" marB="0" anchor="ctr"/>
                </a:tc>
              </a:tr>
            </a:tbl>
          </a:graphicData>
        </a:graphic>
      </p:graphicFrame>
      <p:sp>
        <p:nvSpPr>
          <p:cNvPr id="94" name="ZoneTexte 93"/>
          <p:cNvSpPr txBox="1"/>
          <p:nvPr/>
        </p:nvSpPr>
        <p:spPr>
          <a:xfrm>
            <a:off x="3544140" y="8369603"/>
            <a:ext cx="888160" cy="138499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sz="1200" dirty="0" smtClean="0"/>
              <a:t>BEIGE</a:t>
            </a:r>
          </a:p>
          <a:p>
            <a:r>
              <a:rPr lang="fr-FR" sz="1200" dirty="0" smtClean="0"/>
              <a:t>FREINE</a:t>
            </a:r>
          </a:p>
          <a:p>
            <a:r>
              <a:rPr lang="fr-FR" sz="1200" dirty="0" smtClean="0"/>
              <a:t>NEIGE</a:t>
            </a:r>
          </a:p>
          <a:p>
            <a:r>
              <a:rPr lang="fr-FR" sz="1200" dirty="0" smtClean="0"/>
              <a:t>PEINE</a:t>
            </a:r>
          </a:p>
          <a:p>
            <a:r>
              <a:rPr lang="fr-FR" sz="1200" dirty="0" smtClean="0"/>
              <a:t>REINE</a:t>
            </a:r>
          </a:p>
          <a:p>
            <a:r>
              <a:rPr lang="fr-FR" sz="1200" dirty="0" smtClean="0"/>
              <a:t>SEINE</a:t>
            </a:r>
          </a:p>
          <a:p>
            <a:r>
              <a:rPr lang="fr-FR" sz="1200" dirty="0" smtClean="0"/>
              <a:t>VEINE</a:t>
            </a:r>
          </a:p>
        </p:txBody>
      </p:sp>
      <p:sp>
        <p:nvSpPr>
          <p:cNvPr id="95" name="ZoneTexte 94"/>
          <p:cNvSpPr txBox="1"/>
          <p:nvPr/>
        </p:nvSpPr>
        <p:spPr>
          <a:xfrm>
            <a:off x="305827" y="7534716"/>
            <a:ext cx="645091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>
                <a:latin typeface="Comic Sans MS"/>
                <a:cs typeface="Comic Sans MS"/>
              </a:rPr>
              <a:t>5</a:t>
            </a:r>
            <a:r>
              <a:rPr lang="fr-FR" sz="1400" b="1" dirty="0" smtClean="0">
                <a:latin typeface="Comic Sans MS"/>
                <a:cs typeface="Comic Sans MS"/>
              </a:rPr>
              <a:t>. </a:t>
            </a:r>
            <a:r>
              <a:rPr lang="fr-FR" sz="4000" dirty="0">
                <a:latin typeface="Picto Moustache"/>
                <a:cs typeface="Picto Moustache"/>
              </a:rPr>
              <a:t>h</a:t>
            </a:r>
            <a:r>
              <a:rPr lang="fr-FR" sz="1400" dirty="0" smtClean="0">
                <a:latin typeface="Picto Moustache"/>
                <a:cs typeface="Picto Moustache"/>
              </a:rPr>
              <a:t> </a:t>
            </a:r>
            <a:r>
              <a:rPr lang="fr-FR" sz="1400" b="1" dirty="0" smtClean="0">
                <a:latin typeface="Comic Sans MS"/>
                <a:cs typeface="Comic Sans MS"/>
              </a:rPr>
              <a:t>Retrouve </a:t>
            </a:r>
            <a:r>
              <a:rPr lang="fr-FR" sz="1600" dirty="0">
                <a:latin typeface="Cursivestandard"/>
                <a:cs typeface="Cursivestandard"/>
              </a:rPr>
              <a:t>²et</a:t>
            </a:r>
            <a:r>
              <a:rPr lang="fr-FR" sz="1400" b="1" dirty="0" smtClean="0">
                <a:latin typeface="Comic Sans MS"/>
                <a:cs typeface="Comic Sans MS"/>
              </a:rPr>
              <a:t> entoure </a:t>
            </a:r>
            <a:r>
              <a:rPr lang="fr-FR" sz="1400" dirty="0" smtClean="0">
                <a:latin typeface="Cursivestandard"/>
                <a:cs typeface="Cursivestandard"/>
              </a:rPr>
              <a:t>²le$ mot$ ²suivant$ : </a:t>
            </a:r>
            <a:endParaRPr lang="fr-FR" b="1" dirty="0">
              <a:latin typeface="Comic Sans MS"/>
              <a:cs typeface="Comic Sans MS"/>
            </a:endParaRP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682" y="2894996"/>
            <a:ext cx="936053" cy="517619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1206" y="3529793"/>
            <a:ext cx="438003" cy="566958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64606" y="2861290"/>
            <a:ext cx="491097" cy="551326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05975" y="2861289"/>
            <a:ext cx="640582" cy="517590"/>
          </a:xfrm>
          <a:prstGeom prst="rect">
            <a:avLst/>
          </a:prstGeom>
        </p:spPr>
      </p:pic>
      <p:sp>
        <p:nvSpPr>
          <p:cNvPr id="14" name="ZoneTexte 13"/>
          <p:cNvSpPr txBox="1"/>
          <p:nvPr/>
        </p:nvSpPr>
        <p:spPr>
          <a:xfrm>
            <a:off x="2405975" y="3529793"/>
            <a:ext cx="5953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smtClean="0">
                <a:latin typeface="Arial"/>
                <a:cs typeface="Arial"/>
              </a:rPr>
              <a:t>13</a:t>
            </a:r>
            <a:endParaRPr lang="fr-FR" sz="2000" dirty="0">
              <a:latin typeface="Arial"/>
              <a:cs typeface="Arial"/>
            </a:endParaRPr>
          </a:p>
        </p:txBody>
      </p:sp>
      <p:sp>
        <p:nvSpPr>
          <p:cNvPr id="41" name="ZoneTexte 40"/>
          <p:cNvSpPr txBox="1"/>
          <p:nvPr/>
        </p:nvSpPr>
        <p:spPr>
          <a:xfrm>
            <a:off x="4664606" y="3537453"/>
            <a:ext cx="5953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smtClean="0">
                <a:latin typeface="Arial"/>
                <a:cs typeface="Arial"/>
              </a:rPr>
              <a:t>16</a:t>
            </a:r>
            <a:endParaRPr lang="fr-FR" sz="2000" dirty="0">
              <a:latin typeface="Arial"/>
              <a:cs typeface="Arial"/>
            </a:endParaRPr>
          </a:p>
        </p:txBody>
      </p:sp>
      <p:pic>
        <p:nvPicPr>
          <p:cNvPr id="33" name="Image 3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133" y="1420243"/>
            <a:ext cx="569480" cy="804503"/>
          </a:xfrm>
          <a:prstGeom prst="rect">
            <a:avLst/>
          </a:prstGeom>
        </p:spPr>
      </p:pic>
      <p:pic>
        <p:nvPicPr>
          <p:cNvPr id="34" name="Image 3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60423" y="1499824"/>
            <a:ext cx="645341" cy="645341"/>
          </a:xfrm>
          <a:prstGeom prst="rect">
            <a:avLst/>
          </a:prstGeom>
        </p:spPr>
      </p:pic>
      <p:pic>
        <p:nvPicPr>
          <p:cNvPr id="37" name="Image 36"/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140186" y="1536331"/>
            <a:ext cx="693729" cy="572326"/>
          </a:xfrm>
          <a:prstGeom prst="rect">
            <a:avLst/>
          </a:prstGeom>
        </p:spPr>
      </p:pic>
      <p:pic>
        <p:nvPicPr>
          <p:cNvPr id="38" name="Image 37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903574" y="1478778"/>
            <a:ext cx="214479" cy="687433"/>
          </a:xfrm>
          <a:prstGeom prst="rect">
            <a:avLst/>
          </a:prstGeom>
        </p:spPr>
      </p:pic>
      <p:pic>
        <p:nvPicPr>
          <p:cNvPr id="40" name="Image 39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325099" y="1457116"/>
            <a:ext cx="517277" cy="730757"/>
          </a:xfrm>
          <a:prstGeom prst="rect">
            <a:avLst/>
          </a:prstGeom>
        </p:spPr>
      </p:pic>
      <p:pic>
        <p:nvPicPr>
          <p:cNvPr id="44" name="Image 43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415863" y="1495649"/>
            <a:ext cx="611426" cy="653691"/>
          </a:xfrm>
          <a:prstGeom prst="rect">
            <a:avLst/>
          </a:prstGeom>
        </p:spPr>
      </p:pic>
      <p:pic>
        <p:nvPicPr>
          <p:cNvPr id="45" name="Image 44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937353" y="1412799"/>
            <a:ext cx="819391" cy="819391"/>
          </a:xfrm>
          <a:prstGeom prst="rect">
            <a:avLst/>
          </a:prstGeom>
        </p:spPr>
      </p:pic>
      <p:pic>
        <p:nvPicPr>
          <p:cNvPr id="46" name="Image 45"/>
          <p:cNvPicPr>
            <a:picLocks noChangeAspect="1"/>
          </p:cNvPicPr>
          <p:nvPr/>
        </p:nvPicPr>
        <p:blipFill rotWithShape="1"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rcRect l="35267" t="1877" r="24120" b="50995"/>
          <a:stretch/>
        </p:blipFill>
        <p:spPr>
          <a:xfrm>
            <a:off x="5131725" y="1454566"/>
            <a:ext cx="507819" cy="735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21271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à coins arrondis 92"/>
          <p:cNvSpPr>
            <a:spLocks noChangeArrowheads="1"/>
          </p:cNvSpPr>
          <p:nvPr/>
        </p:nvSpPr>
        <p:spPr bwMode="auto">
          <a:xfrm>
            <a:off x="217340" y="281448"/>
            <a:ext cx="2365375" cy="566342"/>
          </a:xfrm>
          <a:prstGeom prst="roundRect">
            <a:avLst>
              <a:gd name="adj" fmla="val 16667"/>
            </a:avLst>
          </a:prstGeom>
          <a:solidFill>
            <a:srgbClr val="BFBFBF"/>
          </a:solidFill>
          <a:ln w="12700">
            <a:solidFill>
              <a:srgbClr val="000000"/>
            </a:solidFill>
            <a:prstDash val="dash"/>
            <a:round/>
            <a:headEnd/>
            <a:tailEnd/>
          </a:ln>
          <a:effectLst>
            <a:outerShdw blurRad="50800" dist="38100" dir="2700000" algn="tl" rotWithShape="0">
              <a:srgbClr val="000000">
                <a:alpha val="39999"/>
              </a:srgbClr>
            </a:outerShdw>
          </a:effectLst>
        </p:spPr>
        <p:txBody>
          <a:bodyPr vert="horz" wrap="square" lIns="91440" tIns="0" rIns="91440" bIns="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mic Sans MS" charset="0"/>
                <a:ea typeface="ÇlÇr ñæí©" charset="0"/>
              </a:rPr>
              <a:t>Prénom </a:t>
            </a: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mic Sans MS" charset="0"/>
                <a:ea typeface="ÇlÇr ñæí©" charset="0"/>
              </a:rPr>
              <a:t>:</a:t>
            </a:r>
            <a:endParaRPr kumimoji="0" lang="fr-FR" sz="10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Comic Sans MS" charset="0"/>
              <a:ea typeface="ÇlÇr ñæí©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mic Sans MS" charset="0"/>
                <a:ea typeface="ÇlÇr ñæí©" charset="0"/>
              </a:rPr>
              <a:t>Date : </a:t>
            </a:r>
            <a:endParaRPr kumimoji="0" lang="fr-FR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2" name="Carré corné 93"/>
          <p:cNvSpPr>
            <a:spLocks noChangeArrowheads="1"/>
          </p:cNvSpPr>
          <p:nvPr/>
        </p:nvSpPr>
        <p:spPr bwMode="auto">
          <a:xfrm rot="314074">
            <a:off x="5357509" y="352187"/>
            <a:ext cx="1292225" cy="465137"/>
          </a:xfrm>
          <a:prstGeom prst="foldedCorner">
            <a:avLst>
              <a:gd name="adj" fmla="val 16667"/>
            </a:avLst>
          </a:prstGeom>
          <a:gradFill rotWithShape="1">
            <a:gsLst>
              <a:gs pos="0">
                <a:srgbClr val="BFBFBF"/>
              </a:gs>
              <a:gs pos="100000">
                <a:srgbClr val="FFFFFF"/>
              </a:gs>
            </a:gsLst>
            <a:path path="rect">
              <a:fillToRect l="50000" t="50000" r="50000" b="50000"/>
            </a:path>
          </a:gradFill>
          <a:ln w="9525">
            <a:solidFill>
              <a:srgbClr val="000000"/>
            </a:solidFill>
            <a:round/>
            <a:headEnd/>
            <a:tailEnd/>
          </a:ln>
          <a:effectLst>
            <a:outerShdw blurRad="76200" sy="23000" kx="-1199993" algn="bl" rotWithShape="0">
              <a:srgbClr val="000000">
                <a:alpha val="20000"/>
              </a:srgb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mic Sans MS" charset="0"/>
                <a:ea typeface="ÇlÇr ñæí©" charset="0"/>
              </a:rPr>
              <a:t>Phonologie</a:t>
            </a:r>
            <a:endParaRPr kumimoji="0" lang="fr-FR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254341" y="794891"/>
            <a:ext cx="645091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 smtClean="0">
                <a:latin typeface="Comic Sans MS"/>
                <a:cs typeface="Comic Sans MS"/>
              </a:rPr>
              <a:t>1. </a:t>
            </a:r>
            <a:r>
              <a:rPr lang="fr-FR" sz="4000" dirty="0" smtClean="0">
                <a:latin typeface="Picto Moustache"/>
                <a:cs typeface="Picto Moustache"/>
              </a:rPr>
              <a:t>j</a:t>
            </a:r>
            <a:r>
              <a:rPr lang="fr-FR" dirty="0" smtClean="0">
                <a:latin typeface="Picto Moustache"/>
                <a:cs typeface="Picto Moustache"/>
              </a:rPr>
              <a:t> </a:t>
            </a:r>
            <a:r>
              <a:rPr lang="fr-FR" sz="1400" b="1" dirty="0" smtClean="0">
                <a:latin typeface="Comic Sans MS"/>
                <a:cs typeface="Comic Sans MS"/>
              </a:rPr>
              <a:t>Colorie </a:t>
            </a:r>
            <a:r>
              <a:rPr lang="fr-FR" sz="1400" dirty="0" smtClean="0">
                <a:latin typeface="Cursivestandard"/>
                <a:cs typeface="Cursivestandard"/>
              </a:rPr>
              <a:t>²le$ ²image$ ²si ²tu ²entend$ ²le ²son </a:t>
            </a:r>
            <a:r>
              <a:rPr lang="fr-FR" sz="1600" b="1" dirty="0" smtClean="0">
                <a:cs typeface="Cursivestandard"/>
              </a:rPr>
              <a:t>[</a:t>
            </a:r>
            <a:r>
              <a:rPr lang="fr-FR" sz="1600" b="1" dirty="0"/>
              <a:t>z</a:t>
            </a:r>
            <a:r>
              <a:rPr lang="fr-FR" sz="1600" b="1" dirty="0" smtClean="0">
                <a:cs typeface="Cursivestandard"/>
              </a:rPr>
              <a:t>]</a:t>
            </a:r>
            <a:r>
              <a:rPr lang="fr-FR" sz="1600" dirty="0" smtClean="0">
                <a:cs typeface="Cursivestandard"/>
              </a:rPr>
              <a:t> </a:t>
            </a:r>
            <a:r>
              <a:rPr lang="fr-FR" sz="1400" b="1" dirty="0" smtClean="0">
                <a:latin typeface="Comic Sans MS"/>
                <a:cs typeface="Comic Sans MS"/>
              </a:rPr>
              <a:t>: </a:t>
            </a:r>
            <a:endParaRPr lang="fr-FR" b="1" dirty="0">
              <a:latin typeface="Comic Sans MS"/>
              <a:cs typeface="Comic Sans MS"/>
            </a:endParaRPr>
          </a:p>
        </p:txBody>
      </p:sp>
      <p:sp>
        <p:nvSpPr>
          <p:cNvPr id="15" name="ZoneTexte 14"/>
          <p:cNvSpPr txBox="1"/>
          <p:nvPr/>
        </p:nvSpPr>
        <p:spPr>
          <a:xfrm>
            <a:off x="217341" y="1990433"/>
            <a:ext cx="645091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 smtClean="0">
                <a:latin typeface="Comic Sans MS"/>
                <a:cs typeface="Comic Sans MS"/>
              </a:rPr>
              <a:t>2. </a:t>
            </a:r>
            <a:r>
              <a:rPr lang="fr-FR" sz="4000" dirty="0" smtClean="0">
                <a:latin typeface="Picto Moustache"/>
                <a:cs typeface="Picto Moustache"/>
              </a:rPr>
              <a:t>p</a:t>
            </a:r>
            <a:r>
              <a:rPr lang="fr-FR" dirty="0" smtClean="0">
                <a:latin typeface="Picto Moustache"/>
                <a:cs typeface="Picto Moustache"/>
              </a:rPr>
              <a:t> </a:t>
            </a:r>
            <a:r>
              <a:rPr lang="fr-FR" sz="1400" b="1" dirty="0" smtClean="0">
                <a:latin typeface="Comic Sans MS"/>
                <a:cs typeface="Comic Sans MS"/>
              </a:rPr>
              <a:t>Ecris </a:t>
            </a:r>
            <a:r>
              <a:rPr lang="fr-FR" sz="1400" dirty="0" smtClean="0">
                <a:latin typeface="Cursivestandard"/>
                <a:cs typeface="Cursivestandard"/>
              </a:rPr>
              <a:t>²la ²syllabe ²que ²tu ²entend$ :  </a:t>
            </a:r>
            <a:r>
              <a:rPr lang="fr-FR" dirty="0" smtClean="0">
                <a:latin typeface="Cursivestandard"/>
                <a:cs typeface="Cursivestandard"/>
              </a:rPr>
              <a:t>²son   ²za</a:t>
            </a:r>
            <a:r>
              <a:rPr lang="fr-FR" dirty="0">
                <a:latin typeface="Cursivestandard"/>
                <a:cs typeface="Cursivestandard"/>
              </a:rPr>
              <a:t>   ²</a:t>
            </a:r>
            <a:r>
              <a:rPr lang="fr-FR" dirty="0" smtClean="0">
                <a:latin typeface="Cursivestandard"/>
                <a:cs typeface="Cursivestandard"/>
              </a:rPr>
              <a:t>zé   ²seau  </a:t>
            </a:r>
            <a:r>
              <a:rPr lang="fr-FR" dirty="0">
                <a:latin typeface="Cursivestandard"/>
                <a:cs typeface="Cursivestandard"/>
              </a:rPr>
              <a:t>²</a:t>
            </a:r>
            <a:r>
              <a:rPr lang="fr-FR" dirty="0" smtClean="0">
                <a:latin typeface="Cursivestandard"/>
                <a:cs typeface="Cursivestandard"/>
              </a:rPr>
              <a:t>soi         </a:t>
            </a:r>
            <a:endParaRPr lang="fr-FR" b="1" dirty="0">
              <a:latin typeface="Comic Sans MS"/>
              <a:cs typeface="Comic Sans MS"/>
            </a:endParaRPr>
          </a:p>
        </p:txBody>
      </p:sp>
      <p:sp>
        <p:nvSpPr>
          <p:cNvPr id="16" name="ZoneTexte 15"/>
          <p:cNvSpPr txBox="1"/>
          <p:nvPr/>
        </p:nvSpPr>
        <p:spPr>
          <a:xfrm>
            <a:off x="288209" y="3923859"/>
            <a:ext cx="645091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 smtClean="0">
                <a:latin typeface="Comic Sans MS"/>
                <a:cs typeface="Comic Sans MS"/>
              </a:rPr>
              <a:t>3. </a:t>
            </a:r>
            <a:r>
              <a:rPr lang="fr-FR" sz="4000" dirty="0" smtClean="0">
                <a:latin typeface="Picto Moustache"/>
                <a:cs typeface="Picto Moustache"/>
              </a:rPr>
              <a:t>j</a:t>
            </a:r>
            <a:r>
              <a:rPr lang="fr-FR" sz="1400" dirty="0" smtClean="0">
                <a:latin typeface="Picto Moustache"/>
                <a:cs typeface="Picto Moustache"/>
              </a:rPr>
              <a:t> </a:t>
            </a:r>
            <a:r>
              <a:rPr lang="fr-FR" sz="1400" b="1" dirty="0" smtClean="0">
                <a:latin typeface="Comic Sans MS"/>
                <a:cs typeface="Comic Sans MS"/>
              </a:rPr>
              <a:t>Colorie </a:t>
            </a:r>
            <a:r>
              <a:rPr lang="fr-FR" sz="1400" dirty="0" smtClean="0">
                <a:latin typeface="Cursivestandard"/>
                <a:cs typeface="Cursivestandard"/>
              </a:rPr>
              <a:t>²le$ ²lettre$ </a:t>
            </a:r>
            <a:r>
              <a:rPr lang="fr-FR" sz="1400" b="1" i="1" dirty="0">
                <a:solidFill>
                  <a:srgbClr val="7F7F7F"/>
                </a:solidFill>
                <a:latin typeface="Comic Sans MS"/>
                <a:cs typeface="Comic Sans MS"/>
              </a:rPr>
              <a:t>z</a:t>
            </a:r>
            <a:r>
              <a:rPr lang="fr-FR" sz="1400" b="1" dirty="0" smtClean="0">
                <a:latin typeface="Comic Sans MS"/>
                <a:cs typeface="Comic Sans MS"/>
              </a:rPr>
              <a:t> : </a:t>
            </a:r>
            <a:endParaRPr lang="fr-FR" b="1" dirty="0">
              <a:latin typeface="Comic Sans MS"/>
              <a:cs typeface="Comic Sans MS"/>
            </a:endParaRPr>
          </a:p>
        </p:txBody>
      </p:sp>
      <p:graphicFrame>
        <p:nvGraphicFramePr>
          <p:cNvPr id="3" name="Tableau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1845379"/>
              </p:ext>
            </p:extLst>
          </p:nvPr>
        </p:nvGraphicFramePr>
        <p:xfrm>
          <a:off x="93133" y="2740648"/>
          <a:ext cx="6612126" cy="128481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04042"/>
                <a:gridCol w="2204042"/>
                <a:gridCol w="2204042"/>
              </a:tblGrid>
              <a:tr h="642408">
                <a:tc>
                  <a:txBody>
                    <a:bodyPr/>
                    <a:lstStyle/>
                    <a:p>
                      <a:pPr algn="r"/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anchor="ctr"/>
                </a:tc>
              </a:tr>
              <a:tr h="642408">
                <a:tc>
                  <a:txBody>
                    <a:bodyPr/>
                    <a:lstStyle/>
                    <a:p>
                      <a:pPr algn="r"/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35" name="ZoneTexte 34"/>
          <p:cNvSpPr txBox="1"/>
          <p:nvPr/>
        </p:nvSpPr>
        <p:spPr>
          <a:xfrm>
            <a:off x="288209" y="5468147"/>
            <a:ext cx="645091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>
                <a:latin typeface="Comic Sans MS"/>
                <a:cs typeface="Comic Sans MS"/>
              </a:rPr>
              <a:t>4</a:t>
            </a:r>
            <a:r>
              <a:rPr lang="fr-FR" sz="1400" b="1" dirty="0" smtClean="0">
                <a:latin typeface="Comic Sans MS"/>
                <a:cs typeface="Comic Sans MS"/>
              </a:rPr>
              <a:t>. </a:t>
            </a:r>
            <a:r>
              <a:rPr lang="fr-FR" sz="4000" dirty="0">
                <a:latin typeface="Picto Moustache"/>
                <a:cs typeface="Picto Moustache"/>
              </a:rPr>
              <a:t>h</a:t>
            </a:r>
            <a:r>
              <a:rPr lang="fr-FR" sz="1400" dirty="0" smtClean="0">
                <a:latin typeface="Picto Moustache"/>
                <a:cs typeface="Picto Moustache"/>
              </a:rPr>
              <a:t> </a:t>
            </a:r>
            <a:r>
              <a:rPr lang="fr-FR" sz="1400" b="1" dirty="0" smtClean="0">
                <a:latin typeface="Comic Sans MS"/>
                <a:cs typeface="Comic Sans MS"/>
              </a:rPr>
              <a:t>Lis et entoure </a:t>
            </a:r>
            <a:r>
              <a:rPr lang="fr-FR" sz="1400" dirty="0" smtClean="0">
                <a:latin typeface="Cursivestandard"/>
                <a:cs typeface="Cursivestandard"/>
              </a:rPr>
              <a:t>²le$ mot$ ²correspondant ²</a:t>
            </a:r>
            <a:r>
              <a:rPr lang="fr-FR" sz="1400" dirty="0">
                <a:latin typeface="Cursivestandard"/>
                <a:cs typeface="Cursivestandard"/>
              </a:rPr>
              <a:t>à</a:t>
            </a:r>
            <a:r>
              <a:rPr lang="fr-FR" sz="1400" dirty="0" smtClean="0">
                <a:latin typeface="Cursivestandard"/>
                <a:cs typeface="Cursivestandard"/>
              </a:rPr>
              <a:t> ²chaque</a:t>
            </a:r>
            <a:r>
              <a:rPr lang="fr-FR" sz="1400" dirty="0">
                <a:latin typeface="Cursivestandard"/>
                <a:cs typeface="Cursivestandard"/>
              </a:rPr>
              <a:t> ²dessin </a:t>
            </a:r>
            <a:r>
              <a:rPr lang="fr-FR" sz="1400" dirty="0" smtClean="0">
                <a:latin typeface="Cursivestandard"/>
                <a:cs typeface="Cursivestandard"/>
              </a:rPr>
              <a:t>:</a:t>
            </a:r>
            <a:endParaRPr lang="fr-FR" b="1" dirty="0">
              <a:latin typeface="Comic Sans MS"/>
              <a:cs typeface="Comic Sans MS"/>
            </a:endParaRPr>
          </a:p>
        </p:txBody>
      </p:sp>
      <p:sp>
        <p:nvSpPr>
          <p:cNvPr id="36" name="ZoneTexte 35"/>
          <p:cNvSpPr txBox="1"/>
          <p:nvPr/>
        </p:nvSpPr>
        <p:spPr>
          <a:xfrm>
            <a:off x="305827" y="7483914"/>
            <a:ext cx="645091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>
                <a:latin typeface="Comic Sans MS"/>
                <a:cs typeface="Comic Sans MS"/>
              </a:rPr>
              <a:t>5</a:t>
            </a:r>
            <a:r>
              <a:rPr lang="fr-FR" sz="1400" b="1" dirty="0" smtClean="0">
                <a:latin typeface="Comic Sans MS"/>
                <a:cs typeface="Comic Sans MS"/>
              </a:rPr>
              <a:t>. </a:t>
            </a:r>
            <a:r>
              <a:rPr lang="fr-FR" sz="4000" dirty="0" smtClean="0">
                <a:latin typeface="Picto Moustache"/>
                <a:cs typeface="Picto Moustache"/>
              </a:rPr>
              <a:t>r</a:t>
            </a:r>
            <a:r>
              <a:rPr lang="fr-FR" sz="1400" dirty="0" smtClean="0">
                <a:latin typeface="Picto Moustache"/>
                <a:cs typeface="Picto Moustache"/>
              </a:rPr>
              <a:t> </a:t>
            </a:r>
            <a:r>
              <a:rPr lang="fr-FR" sz="1400" b="1" dirty="0" smtClean="0">
                <a:latin typeface="Comic Sans MS"/>
                <a:cs typeface="Comic Sans MS"/>
              </a:rPr>
              <a:t>Recopie </a:t>
            </a:r>
            <a:r>
              <a:rPr lang="fr-FR" sz="1400" dirty="0" smtClean="0">
                <a:latin typeface="Cursivestandard"/>
                <a:cs typeface="Cursivestandard"/>
              </a:rPr>
              <a:t>²le$ mot$ ²dan$ ²le ²</a:t>
            </a:r>
            <a:r>
              <a:rPr lang="fr-FR" sz="1400" dirty="0">
                <a:latin typeface="Cursivestandard"/>
                <a:cs typeface="Cursivestandard"/>
              </a:rPr>
              <a:t>tableau : </a:t>
            </a:r>
            <a:endParaRPr lang="fr-FR" sz="1400" dirty="0" smtClean="0">
              <a:latin typeface="Cursivestandard"/>
              <a:cs typeface="Cursivestandard"/>
            </a:endParaRPr>
          </a:p>
          <a:p>
            <a:pPr algn="ctr"/>
            <a:r>
              <a:rPr lang="fr-FR" sz="1600" dirty="0" smtClean="0">
                <a:latin typeface="Cursivestandard"/>
                <a:cs typeface="Cursivestandard"/>
              </a:rPr>
              <a:t>²</a:t>
            </a:r>
            <a:r>
              <a:rPr lang="fr-FR" sz="1600" dirty="0">
                <a:latin typeface="Cursivestandard"/>
                <a:cs typeface="Cursivestandard"/>
              </a:rPr>
              <a:t>le </a:t>
            </a:r>
            <a:r>
              <a:rPr lang="fr-FR" sz="1600" dirty="0" smtClean="0">
                <a:latin typeface="Cursivestandard"/>
                <a:cs typeface="Cursivestandard"/>
              </a:rPr>
              <a:t>²désert, </a:t>
            </a:r>
            <a:r>
              <a:rPr lang="fr-FR" sz="1600" dirty="0">
                <a:latin typeface="Cursivestandard"/>
                <a:cs typeface="Cursivestandard"/>
              </a:rPr>
              <a:t>²</a:t>
            </a:r>
            <a:r>
              <a:rPr lang="fr-FR" sz="1600" dirty="0" smtClean="0">
                <a:latin typeface="Cursivestandard"/>
                <a:cs typeface="Cursivestandard"/>
              </a:rPr>
              <a:t>un </a:t>
            </a:r>
            <a:r>
              <a:rPr lang="fr-FR" sz="1600" dirty="0">
                <a:latin typeface="Cursivestandard"/>
                <a:cs typeface="Cursivestandard"/>
              </a:rPr>
              <a:t>²</a:t>
            </a:r>
            <a:r>
              <a:rPr lang="fr-FR" sz="1600" dirty="0" smtClean="0">
                <a:latin typeface="Cursivestandard"/>
                <a:cs typeface="Cursivestandard"/>
              </a:rPr>
              <a:t>poussin, </a:t>
            </a:r>
            <a:r>
              <a:rPr lang="fr-FR" sz="1600" dirty="0">
                <a:latin typeface="Cursivestandard"/>
                <a:cs typeface="Cursivestandard"/>
              </a:rPr>
              <a:t>²</a:t>
            </a:r>
            <a:r>
              <a:rPr lang="fr-FR" sz="1600" dirty="0" smtClean="0">
                <a:latin typeface="Cursivestandard"/>
                <a:cs typeface="Cursivestandard"/>
              </a:rPr>
              <a:t>une valise, </a:t>
            </a:r>
            <a:r>
              <a:rPr lang="fr-FR" sz="1600" dirty="0">
                <a:latin typeface="Cursivestandard"/>
                <a:cs typeface="Cursivestandard"/>
              </a:rPr>
              <a:t>²</a:t>
            </a:r>
            <a:r>
              <a:rPr lang="fr-FR" sz="1600" dirty="0" smtClean="0">
                <a:latin typeface="Cursivestandard"/>
                <a:cs typeface="Cursivestandard"/>
              </a:rPr>
              <a:t>la </a:t>
            </a:r>
            <a:r>
              <a:rPr lang="fr-FR" sz="1600" dirty="0">
                <a:latin typeface="Cursivestandard"/>
                <a:cs typeface="Cursivestandard"/>
              </a:rPr>
              <a:t>²</a:t>
            </a:r>
            <a:r>
              <a:rPr lang="fr-FR" sz="1600" dirty="0" smtClean="0">
                <a:latin typeface="Cursivestandard"/>
                <a:cs typeface="Cursivestandard"/>
              </a:rPr>
              <a:t>cuisine, </a:t>
            </a:r>
            <a:r>
              <a:rPr lang="fr-FR" sz="1600" dirty="0">
                <a:latin typeface="Cursivestandard"/>
                <a:cs typeface="Cursivestandard"/>
              </a:rPr>
              <a:t>²</a:t>
            </a:r>
            <a:r>
              <a:rPr lang="fr-FR" sz="1600" dirty="0" smtClean="0">
                <a:latin typeface="Cursivestandard"/>
                <a:cs typeface="Cursivestandard"/>
              </a:rPr>
              <a:t>une </a:t>
            </a:r>
            <a:r>
              <a:rPr lang="fr-FR" sz="1600" dirty="0">
                <a:latin typeface="Cursivestandard"/>
                <a:cs typeface="Cursivestandard"/>
              </a:rPr>
              <a:t>²</a:t>
            </a:r>
            <a:r>
              <a:rPr lang="fr-FR" sz="1600" dirty="0" smtClean="0">
                <a:latin typeface="Cursivestandard"/>
                <a:cs typeface="Cursivestandard"/>
              </a:rPr>
              <a:t>tasse, </a:t>
            </a:r>
            <a:r>
              <a:rPr lang="fr-FR" sz="1600" dirty="0">
                <a:latin typeface="Cursivestandard"/>
                <a:cs typeface="Cursivestandard"/>
              </a:rPr>
              <a:t>²</a:t>
            </a:r>
            <a:r>
              <a:rPr lang="fr-FR" sz="1600" dirty="0" smtClean="0">
                <a:latin typeface="Cursivestandard"/>
                <a:cs typeface="Cursivestandard"/>
              </a:rPr>
              <a:t>la mousse  </a:t>
            </a:r>
            <a:endParaRPr lang="fr-FR" sz="1600" dirty="0">
              <a:latin typeface="Cursivestandard"/>
              <a:cs typeface="Cursivestandard"/>
            </a:endParaRPr>
          </a:p>
        </p:txBody>
      </p:sp>
      <p:grpSp>
        <p:nvGrpSpPr>
          <p:cNvPr id="49" name="Grouper 48"/>
          <p:cNvGrpSpPr/>
          <p:nvPr/>
        </p:nvGrpSpPr>
        <p:grpSpPr>
          <a:xfrm>
            <a:off x="1405466" y="2867489"/>
            <a:ext cx="773724" cy="419100"/>
            <a:chOff x="0" y="0"/>
            <a:chExt cx="1541780" cy="419100"/>
          </a:xfrm>
        </p:grpSpPr>
        <p:cxnSp>
          <p:nvCxnSpPr>
            <p:cNvPr id="50" name="Connecteur droit 49"/>
            <p:cNvCxnSpPr/>
            <p:nvPr/>
          </p:nvCxnSpPr>
          <p:spPr>
            <a:xfrm>
              <a:off x="0" y="411480"/>
              <a:ext cx="1541780" cy="7620"/>
            </a:xfrm>
            <a:prstGeom prst="line">
              <a:avLst/>
            </a:prstGeom>
            <a:ln>
              <a:solidFill>
                <a:schemeClr val="accent4">
                  <a:lumMod val="75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Connecteur droit 50"/>
            <p:cNvCxnSpPr/>
            <p:nvPr/>
          </p:nvCxnSpPr>
          <p:spPr>
            <a:xfrm>
              <a:off x="0" y="0"/>
              <a:ext cx="1541780" cy="7620"/>
            </a:xfrm>
            <a:prstGeom prst="line">
              <a:avLst/>
            </a:prstGeom>
            <a:ln>
              <a:solidFill>
                <a:srgbClr val="604A7B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Connecteur droit 51"/>
            <p:cNvCxnSpPr/>
            <p:nvPr/>
          </p:nvCxnSpPr>
          <p:spPr>
            <a:xfrm>
              <a:off x="0" y="308610"/>
              <a:ext cx="1541780" cy="7620"/>
            </a:xfrm>
            <a:prstGeom prst="line">
              <a:avLst/>
            </a:prstGeom>
            <a:ln w="12700" cmpd="sng"/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Connecteur droit 52"/>
            <p:cNvCxnSpPr/>
            <p:nvPr/>
          </p:nvCxnSpPr>
          <p:spPr>
            <a:xfrm>
              <a:off x="0" y="205740"/>
              <a:ext cx="1541780" cy="7620"/>
            </a:xfrm>
            <a:prstGeom prst="line">
              <a:avLst/>
            </a:prstGeom>
            <a:ln w="12700" cmpd="sng"/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Connecteur droit 53"/>
            <p:cNvCxnSpPr/>
            <p:nvPr/>
          </p:nvCxnSpPr>
          <p:spPr>
            <a:xfrm>
              <a:off x="0" y="102870"/>
              <a:ext cx="1541780" cy="7620"/>
            </a:xfrm>
            <a:prstGeom prst="line">
              <a:avLst/>
            </a:prstGeom>
            <a:ln w="12700" cmpd="sng"/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7" name="Grouper 56"/>
          <p:cNvGrpSpPr/>
          <p:nvPr/>
        </p:nvGrpSpPr>
        <p:grpSpPr>
          <a:xfrm>
            <a:off x="3508456" y="3518999"/>
            <a:ext cx="773724" cy="419100"/>
            <a:chOff x="0" y="0"/>
            <a:chExt cx="1541780" cy="419100"/>
          </a:xfrm>
        </p:grpSpPr>
        <p:cxnSp>
          <p:nvCxnSpPr>
            <p:cNvPr id="58" name="Connecteur droit 57"/>
            <p:cNvCxnSpPr/>
            <p:nvPr/>
          </p:nvCxnSpPr>
          <p:spPr>
            <a:xfrm>
              <a:off x="0" y="411480"/>
              <a:ext cx="1541780" cy="7620"/>
            </a:xfrm>
            <a:prstGeom prst="line">
              <a:avLst/>
            </a:prstGeom>
            <a:ln>
              <a:solidFill>
                <a:schemeClr val="accent4">
                  <a:lumMod val="75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Connecteur droit 58"/>
            <p:cNvCxnSpPr/>
            <p:nvPr/>
          </p:nvCxnSpPr>
          <p:spPr>
            <a:xfrm>
              <a:off x="0" y="0"/>
              <a:ext cx="1541780" cy="7620"/>
            </a:xfrm>
            <a:prstGeom prst="line">
              <a:avLst/>
            </a:prstGeom>
            <a:ln>
              <a:solidFill>
                <a:srgbClr val="604A7B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Connecteur droit 59"/>
            <p:cNvCxnSpPr/>
            <p:nvPr/>
          </p:nvCxnSpPr>
          <p:spPr>
            <a:xfrm>
              <a:off x="0" y="308610"/>
              <a:ext cx="1541780" cy="7620"/>
            </a:xfrm>
            <a:prstGeom prst="line">
              <a:avLst/>
            </a:prstGeom>
            <a:ln w="12700" cmpd="sng"/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Connecteur droit 60"/>
            <p:cNvCxnSpPr/>
            <p:nvPr/>
          </p:nvCxnSpPr>
          <p:spPr>
            <a:xfrm>
              <a:off x="0" y="205740"/>
              <a:ext cx="1541780" cy="7620"/>
            </a:xfrm>
            <a:prstGeom prst="line">
              <a:avLst/>
            </a:prstGeom>
            <a:ln w="12700" cmpd="sng"/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Connecteur droit 61"/>
            <p:cNvCxnSpPr/>
            <p:nvPr/>
          </p:nvCxnSpPr>
          <p:spPr>
            <a:xfrm>
              <a:off x="0" y="102870"/>
              <a:ext cx="1541780" cy="7620"/>
            </a:xfrm>
            <a:prstGeom prst="line">
              <a:avLst/>
            </a:prstGeom>
            <a:ln w="12700" cmpd="sng"/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3" name="Grouper 62"/>
          <p:cNvGrpSpPr/>
          <p:nvPr/>
        </p:nvGrpSpPr>
        <p:grpSpPr>
          <a:xfrm>
            <a:off x="3513666" y="2882729"/>
            <a:ext cx="773724" cy="419100"/>
            <a:chOff x="0" y="0"/>
            <a:chExt cx="1541780" cy="419100"/>
          </a:xfrm>
        </p:grpSpPr>
        <p:cxnSp>
          <p:nvCxnSpPr>
            <p:cNvPr id="64" name="Connecteur droit 63"/>
            <p:cNvCxnSpPr/>
            <p:nvPr/>
          </p:nvCxnSpPr>
          <p:spPr>
            <a:xfrm>
              <a:off x="0" y="411480"/>
              <a:ext cx="1541780" cy="7620"/>
            </a:xfrm>
            <a:prstGeom prst="line">
              <a:avLst/>
            </a:prstGeom>
            <a:ln>
              <a:solidFill>
                <a:schemeClr val="accent4">
                  <a:lumMod val="75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Connecteur droit 64"/>
            <p:cNvCxnSpPr/>
            <p:nvPr/>
          </p:nvCxnSpPr>
          <p:spPr>
            <a:xfrm>
              <a:off x="0" y="0"/>
              <a:ext cx="1541780" cy="7620"/>
            </a:xfrm>
            <a:prstGeom prst="line">
              <a:avLst/>
            </a:prstGeom>
            <a:ln>
              <a:solidFill>
                <a:srgbClr val="604A7B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Connecteur droit 65"/>
            <p:cNvCxnSpPr/>
            <p:nvPr/>
          </p:nvCxnSpPr>
          <p:spPr>
            <a:xfrm>
              <a:off x="0" y="308610"/>
              <a:ext cx="1541780" cy="7620"/>
            </a:xfrm>
            <a:prstGeom prst="line">
              <a:avLst/>
            </a:prstGeom>
            <a:ln w="12700" cmpd="sng"/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Connecteur droit 66"/>
            <p:cNvCxnSpPr/>
            <p:nvPr/>
          </p:nvCxnSpPr>
          <p:spPr>
            <a:xfrm>
              <a:off x="0" y="205740"/>
              <a:ext cx="1541780" cy="7620"/>
            </a:xfrm>
            <a:prstGeom prst="line">
              <a:avLst/>
            </a:prstGeom>
            <a:ln w="12700" cmpd="sng"/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Connecteur droit 67"/>
            <p:cNvCxnSpPr/>
            <p:nvPr/>
          </p:nvCxnSpPr>
          <p:spPr>
            <a:xfrm>
              <a:off x="0" y="102870"/>
              <a:ext cx="1541780" cy="7620"/>
            </a:xfrm>
            <a:prstGeom prst="line">
              <a:avLst/>
            </a:prstGeom>
            <a:ln w="12700" cmpd="sng"/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9" name="Grouper 68"/>
          <p:cNvGrpSpPr/>
          <p:nvPr/>
        </p:nvGrpSpPr>
        <p:grpSpPr>
          <a:xfrm>
            <a:off x="5851641" y="3526619"/>
            <a:ext cx="773724" cy="419100"/>
            <a:chOff x="0" y="0"/>
            <a:chExt cx="1541780" cy="419100"/>
          </a:xfrm>
        </p:grpSpPr>
        <p:cxnSp>
          <p:nvCxnSpPr>
            <p:cNvPr id="70" name="Connecteur droit 69"/>
            <p:cNvCxnSpPr/>
            <p:nvPr/>
          </p:nvCxnSpPr>
          <p:spPr>
            <a:xfrm>
              <a:off x="0" y="411480"/>
              <a:ext cx="1541780" cy="7620"/>
            </a:xfrm>
            <a:prstGeom prst="line">
              <a:avLst/>
            </a:prstGeom>
            <a:ln>
              <a:solidFill>
                <a:schemeClr val="accent4">
                  <a:lumMod val="75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Connecteur droit 70"/>
            <p:cNvCxnSpPr/>
            <p:nvPr/>
          </p:nvCxnSpPr>
          <p:spPr>
            <a:xfrm>
              <a:off x="0" y="0"/>
              <a:ext cx="1541780" cy="7620"/>
            </a:xfrm>
            <a:prstGeom prst="line">
              <a:avLst/>
            </a:prstGeom>
            <a:ln>
              <a:solidFill>
                <a:srgbClr val="604A7B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Connecteur droit 71"/>
            <p:cNvCxnSpPr/>
            <p:nvPr/>
          </p:nvCxnSpPr>
          <p:spPr>
            <a:xfrm>
              <a:off x="0" y="308610"/>
              <a:ext cx="1541780" cy="7620"/>
            </a:xfrm>
            <a:prstGeom prst="line">
              <a:avLst/>
            </a:prstGeom>
            <a:ln w="12700" cmpd="sng"/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Connecteur droit 72"/>
            <p:cNvCxnSpPr/>
            <p:nvPr/>
          </p:nvCxnSpPr>
          <p:spPr>
            <a:xfrm>
              <a:off x="0" y="205740"/>
              <a:ext cx="1541780" cy="7620"/>
            </a:xfrm>
            <a:prstGeom prst="line">
              <a:avLst/>
            </a:prstGeom>
            <a:ln w="12700" cmpd="sng"/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Connecteur droit 73"/>
            <p:cNvCxnSpPr/>
            <p:nvPr/>
          </p:nvCxnSpPr>
          <p:spPr>
            <a:xfrm>
              <a:off x="0" y="102870"/>
              <a:ext cx="1541780" cy="7620"/>
            </a:xfrm>
            <a:prstGeom prst="line">
              <a:avLst/>
            </a:prstGeom>
            <a:ln w="12700" cmpd="sng"/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5" name="Grouper 74"/>
          <p:cNvGrpSpPr/>
          <p:nvPr/>
        </p:nvGrpSpPr>
        <p:grpSpPr>
          <a:xfrm>
            <a:off x="5848386" y="2875109"/>
            <a:ext cx="773724" cy="419100"/>
            <a:chOff x="0" y="0"/>
            <a:chExt cx="1541780" cy="419100"/>
          </a:xfrm>
        </p:grpSpPr>
        <p:cxnSp>
          <p:nvCxnSpPr>
            <p:cNvPr id="76" name="Connecteur droit 75"/>
            <p:cNvCxnSpPr/>
            <p:nvPr/>
          </p:nvCxnSpPr>
          <p:spPr>
            <a:xfrm>
              <a:off x="0" y="411480"/>
              <a:ext cx="1541780" cy="7620"/>
            </a:xfrm>
            <a:prstGeom prst="line">
              <a:avLst/>
            </a:prstGeom>
            <a:ln>
              <a:solidFill>
                <a:schemeClr val="accent4">
                  <a:lumMod val="75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Connecteur droit 76"/>
            <p:cNvCxnSpPr/>
            <p:nvPr/>
          </p:nvCxnSpPr>
          <p:spPr>
            <a:xfrm>
              <a:off x="0" y="0"/>
              <a:ext cx="1541780" cy="7620"/>
            </a:xfrm>
            <a:prstGeom prst="line">
              <a:avLst/>
            </a:prstGeom>
            <a:ln>
              <a:solidFill>
                <a:srgbClr val="604A7B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Connecteur droit 77"/>
            <p:cNvCxnSpPr/>
            <p:nvPr/>
          </p:nvCxnSpPr>
          <p:spPr>
            <a:xfrm>
              <a:off x="0" y="308610"/>
              <a:ext cx="1541780" cy="7620"/>
            </a:xfrm>
            <a:prstGeom prst="line">
              <a:avLst/>
            </a:prstGeom>
            <a:ln w="12700" cmpd="sng"/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Connecteur droit 78"/>
            <p:cNvCxnSpPr/>
            <p:nvPr/>
          </p:nvCxnSpPr>
          <p:spPr>
            <a:xfrm>
              <a:off x="0" y="205740"/>
              <a:ext cx="1541780" cy="7620"/>
            </a:xfrm>
            <a:prstGeom prst="line">
              <a:avLst/>
            </a:prstGeom>
            <a:ln w="12700" cmpd="sng"/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Connecteur droit 79"/>
            <p:cNvCxnSpPr/>
            <p:nvPr/>
          </p:nvCxnSpPr>
          <p:spPr>
            <a:xfrm>
              <a:off x="0" y="102870"/>
              <a:ext cx="1541780" cy="7620"/>
            </a:xfrm>
            <a:prstGeom prst="line">
              <a:avLst/>
            </a:prstGeom>
            <a:ln w="12700" cmpd="sng"/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1" name="Grouper 80"/>
          <p:cNvGrpSpPr/>
          <p:nvPr/>
        </p:nvGrpSpPr>
        <p:grpSpPr>
          <a:xfrm>
            <a:off x="1405466" y="3518999"/>
            <a:ext cx="773724" cy="419100"/>
            <a:chOff x="0" y="0"/>
            <a:chExt cx="1541780" cy="419100"/>
          </a:xfrm>
        </p:grpSpPr>
        <p:cxnSp>
          <p:nvCxnSpPr>
            <p:cNvPr id="82" name="Connecteur droit 81"/>
            <p:cNvCxnSpPr/>
            <p:nvPr/>
          </p:nvCxnSpPr>
          <p:spPr>
            <a:xfrm>
              <a:off x="0" y="411480"/>
              <a:ext cx="1541780" cy="7620"/>
            </a:xfrm>
            <a:prstGeom prst="line">
              <a:avLst/>
            </a:prstGeom>
            <a:ln>
              <a:solidFill>
                <a:schemeClr val="accent4">
                  <a:lumMod val="75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Connecteur droit 82"/>
            <p:cNvCxnSpPr/>
            <p:nvPr/>
          </p:nvCxnSpPr>
          <p:spPr>
            <a:xfrm>
              <a:off x="0" y="0"/>
              <a:ext cx="1541780" cy="7620"/>
            </a:xfrm>
            <a:prstGeom prst="line">
              <a:avLst/>
            </a:prstGeom>
            <a:ln>
              <a:solidFill>
                <a:srgbClr val="604A7B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Connecteur droit 83"/>
            <p:cNvCxnSpPr/>
            <p:nvPr/>
          </p:nvCxnSpPr>
          <p:spPr>
            <a:xfrm>
              <a:off x="0" y="308610"/>
              <a:ext cx="1541780" cy="7620"/>
            </a:xfrm>
            <a:prstGeom prst="line">
              <a:avLst/>
            </a:prstGeom>
            <a:ln w="12700" cmpd="sng"/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Connecteur droit 84"/>
            <p:cNvCxnSpPr/>
            <p:nvPr/>
          </p:nvCxnSpPr>
          <p:spPr>
            <a:xfrm>
              <a:off x="0" y="205740"/>
              <a:ext cx="1541780" cy="7620"/>
            </a:xfrm>
            <a:prstGeom prst="line">
              <a:avLst/>
            </a:prstGeom>
            <a:ln w="12700" cmpd="sng"/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Connecteur droit 85"/>
            <p:cNvCxnSpPr/>
            <p:nvPr/>
          </p:nvCxnSpPr>
          <p:spPr>
            <a:xfrm>
              <a:off x="0" y="102870"/>
              <a:ext cx="1541780" cy="7620"/>
            </a:xfrm>
            <a:prstGeom prst="line">
              <a:avLst/>
            </a:prstGeom>
            <a:ln w="12700" cmpd="sng"/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0" name="Image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8551" y="1442649"/>
            <a:ext cx="766551" cy="766551"/>
          </a:xfrm>
          <a:prstGeom prst="rect">
            <a:avLst/>
          </a:prstGeom>
        </p:spPr>
      </p:pic>
      <p:graphicFrame>
        <p:nvGraphicFramePr>
          <p:cNvPr id="100" name="Tableau 9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4323064"/>
              </p:ext>
            </p:extLst>
          </p:nvPr>
        </p:nvGraphicFramePr>
        <p:xfrm>
          <a:off x="164035" y="6296489"/>
          <a:ext cx="6575110" cy="129517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15022"/>
                <a:gridCol w="1315022"/>
                <a:gridCol w="1315022"/>
                <a:gridCol w="1315022"/>
                <a:gridCol w="1315022"/>
              </a:tblGrid>
              <a:tr h="472212">
                <a:tc>
                  <a:txBody>
                    <a:bodyPr/>
                    <a:lstStyle/>
                    <a:p>
                      <a:pPr algn="ctr"/>
                      <a:endParaRPr lang="fr-FR" sz="1200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200" dirty="0" smtClean="0">
                        <a:latin typeface="Script Ecole 2"/>
                        <a:cs typeface="Script Ecole 2"/>
                      </a:endParaRPr>
                    </a:p>
                    <a:p>
                      <a:pPr algn="ctr"/>
                      <a:endParaRPr lang="fr-FR" sz="1200" dirty="0" smtClean="0">
                        <a:latin typeface="Script Ecole 2"/>
                        <a:cs typeface="Script Ecole 2"/>
                      </a:endParaRPr>
                    </a:p>
                    <a:p>
                      <a:pPr algn="ctr"/>
                      <a:endParaRPr lang="fr-FR" sz="1200" dirty="0" smtClean="0">
                        <a:latin typeface="Script Ecole 2"/>
                        <a:cs typeface="Script Ecole 2"/>
                      </a:endParaRPr>
                    </a:p>
                    <a:p>
                      <a:pPr algn="ctr"/>
                      <a:endParaRPr lang="fr-FR" sz="1200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200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200" dirty="0">
                        <a:latin typeface="Script Ecole 2"/>
                        <a:cs typeface="Script Ecole 2"/>
                      </a:endParaRP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200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</a:tr>
              <a:tr h="472212"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>
                          <a:latin typeface="Script Ecole 2"/>
                          <a:cs typeface="Script Ecole 2"/>
                        </a:rPr>
                        <a:t>un</a:t>
                      </a:r>
                      <a:r>
                        <a:rPr lang="fr-FR" sz="1200" baseline="0" dirty="0" smtClean="0">
                          <a:latin typeface="Script Ecole 2"/>
                          <a:cs typeface="Script Ecole 2"/>
                        </a:rPr>
                        <a:t> poisson</a:t>
                      </a:r>
                    </a:p>
                    <a:p>
                      <a:pPr algn="ctr"/>
                      <a:r>
                        <a:rPr lang="fr-FR" sz="1200" baseline="0" dirty="0" smtClean="0">
                          <a:latin typeface="Script Ecole 2"/>
                          <a:cs typeface="Script Ecole 2"/>
                        </a:rPr>
                        <a:t>un poison</a:t>
                      </a:r>
                      <a:endParaRPr lang="fr-FR" sz="1200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aseline="0" dirty="0" smtClean="0">
                          <a:latin typeface="Script Ecole 2"/>
                          <a:cs typeface="Script Ecole 2"/>
                        </a:rPr>
                        <a:t>un coussin</a:t>
                      </a:r>
                    </a:p>
                    <a:p>
                      <a:pPr algn="ctr"/>
                      <a:r>
                        <a:rPr lang="fr-FR" sz="1200" baseline="0" dirty="0" smtClean="0">
                          <a:latin typeface="Script Ecole 2"/>
                          <a:cs typeface="Script Ecole 2"/>
                        </a:rPr>
                        <a:t>un cousin</a:t>
                      </a:r>
                      <a:endParaRPr lang="fr-FR" sz="1200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>
                          <a:latin typeface="Script Ecole 2"/>
                          <a:cs typeface="Script Ecole 2"/>
                        </a:rPr>
                        <a:t>un</a:t>
                      </a:r>
                      <a:r>
                        <a:rPr lang="fr-FR" sz="1200" baseline="0" dirty="0" smtClean="0">
                          <a:latin typeface="Script Ecole 2"/>
                          <a:cs typeface="Script Ecole 2"/>
                        </a:rPr>
                        <a:t> désert</a:t>
                      </a:r>
                    </a:p>
                    <a:p>
                      <a:pPr algn="ctr"/>
                      <a:r>
                        <a:rPr lang="fr-FR" sz="1200" baseline="0" dirty="0" smtClean="0">
                          <a:latin typeface="Script Ecole 2"/>
                          <a:cs typeface="Script Ecole 2"/>
                        </a:rPr>
                        <a:t>un dessert</a:t>
                      </a:r>
                      <a:endParaRPr lang="fr-FR" sz="1200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>
                          <a:latin typeface="Script Ecole 2"/>
                          <a:cs typeface="Script Ecole 2"/>
                        </a:rPr>
                        <a:t>une</a:t>
                      </a:r>
                      <a:r>
                        <a:rPr lang="fr-FR" sz="1200" baseline="0" dirty="0" smtClean="0">
                          <a:latin typeface="Script Ecole 2"/>
                          <a:cs typeface="Script Ecole 2"/>
                        </a:rPr>
                        <a:t> brosse</a:t>
                      </a:r>
                    </a:p>
                    <a:p>
                      <a:pPr algn="ctr"/>
                      <a:r>
                        <a:rPr lang="fr-FR" sz="1200" baseline="0" dirty="0" smtClean="0">
                          <a:latin typeface="Script Ecole 2"/>
                          <a:cs typeface="Script Ecole 2"/>
                        </a:rPr>
                        <a:t>une bosse</a:t>
                      </a:r>
                      <a:endParaRPr lang="fr-FR" sz="1200" dirty="0">
                        <a:latin typeface="Script Ecole 2"/>
                        <a:cs typeface="Script Ecole 2"/>
                      </a:endParaRP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>
                          <a:latin typeface="Script Ecole 2"/>
                          <a:cs typeface="Script Ecole 2"/>
                        </a:rPr>
                        <a:t>une</a:t>
                      </a:r>
                      <a:r>
                        <a:rPr lang="fr-FR" sz="1200" baseline="0" dirty="0" smtClean="0">
                          <a:latin typeface="Script Ecole 2"/>
                          <a:cs typeface="Script Ecole 2"/>
                        </a:rPr>
                        <a:t> fusée</a:t>
                      </a:r>
                    </a:p>
                    <a:p>
                      <a:pPr algn="ctr"/>
                      <a:r>
                        <a:rPr lang="fr-FR" sz="1200" baseline="0" dirty="0" smtClean="0">
                          <a:latin typeface="Script Ecole 2"/>
                          <a:cs typeface="Script Ecole 2"/>
                        </a:rPr>
                        <a:t>la fumée</a:t>
                      </a:r>
                      <a:endParaRPr lang="fr-FR" sz="1200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pic>
        <p:nvPicPr>
          <p:cNvPr id="2" name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0030" y="1503254"/>
            <a:ext cx="645341" cy="645341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4"/>
          <a:srcRect l="10521" t="1455" r="10097" b="31815"/>
          <a:stretch/>
        </p:blipFill>
        <p:spPr>
          <a:xfrm>
            <a:off x="3436465" y="1485973"/>
            <a:ext cx="605821" cy="679902"/>
          </a:xfrm>
          <a:prstGeom prst="rect">
            <a:avLst/>
          </a:prstGeom>
        </p:spPr>
      </p:pic>
      <p:sp>
        <p:nvSpPr>
          <p:cNvPr id="88" name="Étoile à 5 branches 87"/>
          <p:cNvSpPr/>
          <p:nvPr/>
        </p:nvSpPr>
        <p:spPr>
          <a:xfrm>
            <a:off x="5080129" y="484749"/>
            <a:ext cx="180000" cy="180000"/>
          </a:xfrm>
          <a:prstGeom prst="star5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2" name="Image 31"/>
          <p:cNvPicPr>
            <a:picLocks noChangeAspect="1"/>
          </p:cNvPicPr>
          <p:nvPr/>
        </p:nvPicPr>
        <p:blipFill rotWithShape="1">
          <a:blip r:embed="rId5"/>
          <a:srcRect t="7378" b="7478"/>
          <a:stretch/>
        </p:blipFill>
        <p:spPr>
          <a:xfrm>
            <a:off x="1826734" y="1549002"/>
            <a:ext cx="460454" cy="553845"/>
          </a:xfrm>
          <a:prstGeom prst="rect">
            <a:avLst/>
          </a:prstGeom>
        </p:spPr>
      </p:pic>
      <p:pic>
        <p:nvPicPr>
          <p:cNvPr id="33" name="Image 32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191518" y="1475601"/>
            <a:ext cx="541284" cy="700647"/>
          </a:xfrm>
          <a:prstGeom prst="rect">
            <a:avLst/>
          </a:prstGeom>
        </p:spPr>
      </p:pic>
      <p:pic>
        <p:nvPicPr>
          <p:cNvPr id="34" name="Image 3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89603" y="2810326"/>
            <a:ext cx="756536" cy="535526"/>
          </a:xfrm>
          <a:prstGeom prst="rect">
            <a:avLst/>
          </a:prstGeom>
        </p:spPr>
      </p:pic>
      <p:graphicFrame>
        <p:nvGraphicFramePr>
          <p:cNvPr id="87" name="Tableau 8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6166329"/>
              </p:ext>
            </p:extLst>
          </p:nvPr>
        </p:nvGraphicFramePr>
        <p:xfrm>
          <a:off x="2634367" y="288990"/>
          <a:ext cx="2381860" cy="694367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tableStyleId>{5940675A-B579-460E-94D1-54222C63F5DA}</a:tableStyleId>
              </a:tblPr>
              <a:tblGrid>
                <a:gridCol w="597819"/>
                <a:gridCol w="1784041"/>
              </a:tblGrid>
              <a:tr h="586311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endParaRPr lang="fr-FR" sz="2000" dirty="0"/>
                    </a:p>
                  </a:txBody>
                  <a:tcPr marL="63305" marR="63305" marT="66040" marB="66040">
                    <a:lnL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b="1" baseline="0" dirty="0" smtClean="0">
                          <a:solidFill>
                            <a:srgbClr val="0000FF"/>
                          </a:solidFill>
                          <a:latin typeface="Script Ecole 2"/>
                          <a:cs typeface="Script Ecole 2"/>
                        </a:rPr>
                        <a:t>Z  z </a:t>
                      </a:r>
                      <a:r>
                        <a:rPr lang="fr-FR" sz="2400" b="1" dirty="0" smtClean="0">
                          <a:solidFill>
                            <a:srgbClr val="0000FF"/>
                          </a:solidFill>
                        </a:rPr>
                        <a:t>   </a:t>
                      </a:r>
                      <a:r>
                        <a:rPr lang="fr-FR" sz="2400" b="1" dirty="0" smtClean="0">
                          <a:solidFill>
                            <a:srgbClr val="0000FF"/>
                          </a:solidFill>
                          <a:latin typeface="Cursivestandard"/>
                          <a:cs typeface="Cursivestandard"/>
                        </a:rPr>
                        <a:t>Z  ²z</a:t>
                      </a:r>
                    </a:p>
                    <a:p>
                      <a:pPr marL="0" marR="0" indent="0" algn="ctr" defTabSz="4572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b="1" baseline="0" dirty="0" smtClean="0">
                          <a:solidFill>
                            <a:srgbClr val="0000FF"/>
                          </a:solidFill>
                          <a:latin typeface="Script Ecole 2"/>
                          <a:cs typeface="Script Ecole 2"/>
                        </a:rPr>
                        <a:t>S  s</a:t>
                      </a:r>
                      <a:r>
                        <a:rPr lang="fr-FR" sz="2400" b="1" dirty="0" smtClean="0">
                          <a:solidFill>
                            <a:srgbClr val="0000FF"/>
                          </a:solidFill>
                        </a:rPr>
                        <a:t>    </a:t>
                      </a:r>
                      <a:r>
                        <a:rPr lang="fr-FR" sz="2400" b="1" dirty="0" smtClean="0">
                          <a:solidFill>
                            <a:srgbClr val="0000FF"/>
                          </a:solidFill>
                          <a:latin typeface="Cursivestandard"/>
                          <a:cs typeface="Cursivestandard"/>
                        </a:rPr>
                        <a:t>S  ²$</a:t>
                      </a:r>
                      <a:endParaRPr lang="fr-FR" sz="2400" b="1" dirty="0" smtClean="0">
                        <a:solidFill>
                          <a:srgbClr val="0000FF"/>
                        </a:solidFill>
                      </a:endParaRPr>
                    </a:p>
                  </a:txBody>
                  <a:tcPr marL="72000" marR="63305" marT="18000" marB="18000" anchor="ctr">
                    <a:lnL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90" name="Image 89" descr="C:\Users\Catherine\Documents\CP\7 Lecture Pilotis\Gestes BM Pilotis\z.PNG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0208" y="403774"/>
            <a:ext cx="544193" cy="572751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432554">
            <a:off x="5856763" y="6367275"/>
            <a:ext cx="467765" cy="660811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 rotWithShape="1">
          <a:blip r:embed="rId11"/>
          <a:srcRect b="9198"/>
          <a:stretch/>
        </p:blipFill>
        <p:spPr>
          <a:xfrm>
            <a:off x="4782333" y="2758958"/>
            <a:ext cx="698850" cy="614741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49508" y="3518707"/>
            <a:ext cx="828757" cy="411772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924162" y="1500169"/>
            <a:ext cx="588015" cy="651510"/>
          </a:xfrm>
          <a:prstGeom prst="rect">
            <a:avLst/>
          </a:prstGeom>
        </p:spPr>
      </p:pic>
      <p:pic>
        <p:nvPicPr>
          <p:cNvPr id="14" name="Image 13"/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5787" y="1499484"/>
            <a:ext cx="652880" cy="652880"/>
          </a:xfrm>
          <a:prstGeom prst="rect">
            <a:avLst/>
          </a:prstGeom>
        </p:spPr>
      </p:pic>
      <p:pic>
        <p:nvPicPr>
          <p:cNvPr id="18" name="Image 17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233649" y="1470169"/>
            <a:ext cx="766506" cy="711510"/>
          </a:xfrm>
          <a:prstGeom prst="rect">
            <a:avLst/>
          </a:prstGeom>
        </p:spPr>
      </p:pic>
      <p:pic>
        <p:nvPicPr>
          <p:cNvPr id="19" name="Image 18"/>
          <p:cNvPicPr>
            <a:picLocks noChangeAspect="1"/>
          </p:cNvPicPr>
          <p:nvPr/>
        </p:nvPicPr>
        <p:blipFill rotWithShape="1">
          <a:blip r:embed="rId17"/>
          <a:srcRect l="13653" t="13394" r="17216" b="17890"/>
          <a:stretch/>
        </p:blipFill>
        <p:spPr>
          <a:xfrm>
            <a:off x="2673173" y="3441014"/>
            <a:ext cx="432530" cy="504705"/>
          </a:xfrm>
          <a:prstGeom prst="rect">
            <a:avLst/>
          </a:prstGeom>
        </p:spPr>
      </p:pic>
      <p:pic>
        <p:nvPicPr>
          <p:cNvPr id="21" name="Image 20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4930316" y="3423343"/>
            <a:ext cx="404415" cy="571316"/>
          </a:xfrm>
          <a:prstGeom prst="rect">
            <a:avLst/>
          </a:prstGeom>
        </p:spPr>
      </p:pic>
      <p:graphicFrame>
        <p:nvGraphicFramePr>
          <p:cNvPr id="91" name="Tableau 9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09857637"/>
              </p:ext>
            </p:extLst>
          </p:nvPr>
        </p:nvGraphicFramePr>
        <p:xfrm>
          <a:off x="127001" y="4673940"/>
          <a:ext cx="6612144" cy="85347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14864"/>
                <a:gridCol w="314864"/>
                <a:gridCol w="314864"/>
                <a:gridCol w="314864"/>
                <a:gridCol w="314864"/>
                <a:gridCol w="314864"/>
                <a:gridCol w="314864"/>
                <a:gridCol w="314864"/>
                <a:gridCol w="314864"/>
                <a:gridCol w="314864"/>
                <a:gridCol w="314864"/>
                <a:gridCol w="314864"/>
                <a:gridCol w="314864"/>
                <a:gridCol w="314864"/>
                <a:gridCol w="314864"/>
                <a:gridCol w="314864"/>
                <a:gridCol w="314864"/>
                <a:gridCol w="314864"/>
                <a:gridCol w="314864"/>
                <a:gridCol w="314864"/>
                <a:gridCol w="314864"/>
              </a:tblGrid>
              <a:tr h="426738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g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z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Z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z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s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G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n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z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z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r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z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H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p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z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N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Y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v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z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g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Z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z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  <a:tr h="426738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Z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n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Z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r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Z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Z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x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z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z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L 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J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z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Z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z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j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K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omic Sans MS"/>
                          <a:cs typeface="Comic Sans MS"/>
                        </a:rPr>
                        <a:t>s</a:t>
                      </a:r>
                      <a:endParaRPr lang="fr-FR" dirty="0">
                        <a:latin typeface="Comic Sans MS"/>
                        <a:cs typeface="Comic Sans MS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omic Sans MS"/>
                          <a:cs typeface="Comic Sans MS"/>
                        </a:rPr>
                        <a:t>Z</a:t>
                      </a:r>
                      <a:endParaRPr lang="fr-FR" dirty="0">
                        <a:latin typeface="Comic Sans MS"/>
                        <a:cs typeface="Comic Sans MS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z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j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z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22" name="Image 21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279742" y="6409258"/>
            <a:ext cx="1101985" cy="630766"/>
          </a:xfrm>
          <a:prstGeom prst="rect">
            <a:avLst/>
          </a:prstGeom>
        </p:spPr>
      </p:pic>
      <p:pic>
        <p:nvPicPr>
          <p:cNvPr id="23" name="Image 22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1792866" y="6370658"/>
            <a:ext cx="764448" cy="688004"/>
          </a:xfrm>
          <a:prstGeom prst="rect">
            <a:avLst/>
          </a:prstGeom>
        </p:spPr>
      </p:pic>
      <p:pic>
        <p:nvPicPr>
          <p:cNvPr id="24" name="Image 23"/>
          <p:cNvPicPr>
            <a:picLocks noChangeAspect="1"/>
          </p:cNvPicPr>
          <p:nvPr/>
        </p:nvPicPr>
        <p:blipFill>
          <a:blip r:embed="rId21"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014132" y="6354970"/>
            <a:ext cx="931333" cy="723153"/>
          </a:xfrm>
          <a:prstGeom prst="rect">
            <a:avLst/>
          </a:prstGeom>
        </p:spPr>
      </p:pic>
      <p:pic>
        <p:nvPicPr>
          <p:cNvPr id="26" name="Image 25"/>
          <p:cNvPicPr>
            <a:picLocks noChangeAspect="1"/>
          </p:cNvPicPr>
          <p:nvPr/>
        </p:nvPicPr>
        <p:blipFill rotWithShape="1">
          <a:blip r:embed="rId23">
            <a:extLst>
              <a:ext uri="{BEBA8EAE-BF5A-486C-A8C5-ECC9F3942E4B}">
                <a14:imgProps xmlns:a14="http://schemas.microsoft.com/office/drawing/2010/main">
                  <a14:imgLayer r:embed="rId2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r="52310"/>
          <a:stretch/>
        </p:blipFill>
        <p:spPr>
          <a:xfrm rot="3967069">
            <a:off x="4621658" y="6172563"/>
            <a:ext cx="403771" cy="1047849"/>
          </a:xfrm>
          <a:prstGeom prst="rect">
            <a:avLst/>
          </a:prstGeom>
        </p:spPr>
      </p:pic>
      <p:pic>
        <p:nvPicPr>
          <p:cNvPr id="27" name="Image 26"/>
          <p:cNvPicPr>
            <a:picLocks noChangeAspect="1"/>
          </p:cNvPicPr>
          <p:nvPr/>
        </p:nvPicPr>
        <p:blipFill rotWithShape="1">
          <a:blip r:embed="rId25"/>
          <a:srcRect t="20529"/>
          <a:stretch/>
        </p:blipFill>
        <p:spPr>
          <a:xfrm>
            <a:off x="402434" y="2796002"/>
            <a:ext cx="672104" cy="534131"/>
          </a:xfrm>
          <a:prstGeom prst="rect">
            <a:avLst/>
          </a:prstGeom>
        </p:spPr>
      </p:pic>
      <p:graphicFrame>
        <p:nvGraphicFramePr>
          <p:cNvPr id="28" name="Tableau 2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3471500"/>
              </p:ext>
            </p:extLst>
          </p:nvPr>
        </p:nvGraphicFramePr>
        <p:xfrm>
          <a:off x="128850" y="8483597"/>
          <a:ext cx="6593340" cy="137160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296670"/>
                <a:gridCol w="3296670"/>
              </a:tblGrid>
              <a:tr h="362190"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>
                          <a:cs typeface="Cursivestandard"/>
                        </a:rPr>
                        <a:t>[</a:t>
                      </a:r>
                      <a:r>
                        <a:rPr lang="fr-FR" sz="1600" b="1" dirty="0" smtClean="0">
                          <a:cs typeface="+mn-cs"/>
                        </a:rPr>
                        <a:t>s</a:t>
                      </a:r>
                      <a:r>
                        <a:rPr lang="fr-FR" sz="1600" b="1" dirty="0" smtClean="0">
                          <a:cs typeface="Cursivestandard"/>
                        </a:rPr>
                        <a:t>]</a:t>
                      </a:r>
                      <a:r>
                        <a:rPr lang="fr-FR" sz="1600" dirty="0" smtClean="0">
                          <a:cs typeface="Cursivestandard"/>
                        </a:rPr>
                        <a:t> </a:t>
                      </a:r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>
                          <a:cs typeface="Cursivestandard"/>
                        </a:rPr>
                        <a:t>[</a:t>
                      </a:r>
                      <a:r>
                        <a:rPr lang="fr-FR" sz="1600" b="1" dirty="0" smtClean="0"/>
                        <a:t>z</a:t>
                      </a:r>
                      <a:r>
                        <a:rPr lang="fr-FR" sz="1600" b="1" dirty="0" smtClean="0">
                          <a:cs typeface="Cursivestandard"/>
                        </a:rPr>
                        <a:t>]</a:t>
                      </a:r>
                      <a:r>
                        <a:rPr lang="fr-FR" sz="1600" dirty="0" smtClean="0">
                          <a:cs typeface="Cursivestandard"/>
                        </a:rPr>
                        <a:t> </a:t>
                      </a:r>
                      <a:endParaRPr lang="fr-FR" sz="1600" dirty="0"/>
                    </a:p>
                  </a:txBody>
                  <a:tcPr/>
                </a:tc>
              </a:tr>
              <a:tr h="1009411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s-IS" dirty="0" smtClean="0"/>
                        <a:t>…...................................................</a:t>
                      </a: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s-IS" dirty="0" smtClean="0"/>
                        <a:t>…...................................................</a:t>
                      </a: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s-IS" dirty="0" smtClean="0"/>
                        <a:t>…...................................................</a:t>
                      </a:r>
                    </a:p>
                  </a:txBody>
                  <a:tcPr anchor="b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s-IS" dirty="0" smtClean="0"/>
                        <a:t>…...................................................</a:t>
                      </a: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s-IS" dirty="0" smtClean="0"/>
                        <a:t>…...................................................</a:t>
                      </a: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s-IS" dirty="0" smtClean="0"/>
                        <a:t>…...................................................</a:t>
                      </a:r>
                    </a:p>
                  </a:txBody>
                  <a:tcPr anchor="b"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738953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2" name="Tableau 9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5884621"/>
              </p:ext>
            </p:extLst>
          </p:nvPr>
        </p:nvGraphicFramePr>
        <p:xfrm>
          <a:off x="143935" y="2528973"/>
          <a:ext cx="6612126" cy="128481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04042"/>
                <a:gridCol w="2204042"/>
                <a:gridCol w="2204042"/>
              </a:tblGrid>
              <a:tr h="642408">
                <a:tc>
                  <a:txBody>
                    <a:bodyPr/>
                    <a:lstStyle/>
                    <a:p>
                      <a:pPr marL="0" marR="0" indent="0" algn="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solidFill>
                            <a:srgbClr val="A6A6A6"/>
                          </a:solidFill>
                          <a:latin typeface="Cursivestandard"/>
                          <a:cs typeface="Cursivestandard"/>
                        </a:rPr>
                        <a:t>_________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solidFill>
                            <a:srgbClr val="A6A6A6"/>
                          </a:solidFill>
                          <a:latin typeface="Cursivestandard"/>
                          <a:cs typeface="Cursivestandard"/>
                        </a:rPr>
                        <a:t>_________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solidFill>
                            <a:srgbClr val="A6A6A6"/>
                          </a:solidFill>
                          <a:latin typeface="Cursivestandard"/>
                          <a:cs typeface="Cursivestandard"/>
                        </a:rPr>
                        <a:t>_________</a:t>
                      </a:r>
                    </a:p>
                  </a:txBody>
                  <a:tcPr anchor="ctr"/>
                </a:tc>
              </a:tr>
              <a:tr h="642408">
                <a:tc>
                  <a:txBody>
                    <a:bodyPr/>
                    <a:lstStyle/>
                    <a:p>
                      <a:pPr marL="0" marR="0" indent="0" algn="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solidFill>
                            <a:srgbClr val="A6A6A6"/>
                          </a:solidFill>
                          <a:latin typeface="Cursivestandard"/>
                          <a:cs typeface="Cursivestandard"/>
                        </a:rPr>
                        <a:t>_________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solidFill>
                            <a:srgbClr val="A6A6A6"/>
                          </a:solidFill>
                          <a:latin typeface="Cursivestandard"/>
                          <a:cs typeface="Cursivestandard"/>
                        </a:rPr>
                        <a:t>_________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solidFill>
                            <a:srgbClr val="A6A6A6"/>
                          </a:solidFill>
                          <a:latin typeface="Cursivestandard"/>
                          <a:cs typeface="Cursivestandard"/>
                        </a:rPr>
                        <a:t>_________</a:t>
                      </a: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11" name="Rectangle à coins arrondis 92"/>
          <p:cNvSpPr>
            <a:spLocks noChangeArrowheads="1"/>
          </p:cNvSpPr>
          <p:nvPr/>
        </p:nvSpPr>
        <p:spPr bwMode="auto">
          <a:xfrm>
            <a:off x="217340" y="281448"/>
            <a:ext cx="2365375" cy="566342"/>
          </a:xfrm>
          <a:prstGeom prst="roundRect">
            <a:avLst>
              <a:gd name="adj" fmla="val 16667"/>
            </a:avLst>
          </a:prstGeom>
          <a:solidFill>
            <a:srgbClr val="BFBFBF"/>
          </a:solidFill>
          <a:ln w="12700">
            <a:solidFill>
              <a:srgbClr val="000000"/>
            </a:solidFill>
            <a:prstDash val="dash"/>
            <a:round/>
            <a:headEnd/>
            <a:tailEnd/>
          </a:ln>
          <a:effectLst>
            <a:outerShdw blurRad="50800" dist="38100" dir="2700000" algn="tl" rotWithShape="0">
              <a:srgbClr val="000000">
                <a:alpha val="39999"/>
              </a:srgbClr>
            </a:outerShdw>
          </a:effectLst>
        </p:spPr>
        <p:txBody>
          <a:bodyPr vert="horz" wrap="square" lIns="91440" tIns="0" rIns="91440" bIns="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mic Sans MS" charset="0"/>
                <a:ea typeface="ÇlÇr ñæí©" charset="0"/>
              </a:rPr>
              <a:t>Prénom </a:t>
            </a: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mic Sans MS" charset="0"/>
                <a:ea typeface="ÇlÇr ñæí©" charset="0"/>
              </a:rPr>
              <a:t>:</a:t>
            </a:r>
            <a:endParaRPr kumimoji="0" lang="fr-FR" sz="10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Comic Sans MS" charset="0"/>
              <a:ea typeface="ÇlÇr ñæí©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mic Sans MS" charset="0"/>
                <a:ea typeface="ÇlÇr ñæí©" charset="0"/>
              </a:rPr>
              <a:t>Date : </a:t>
            </a:r>
            <a:endParaRPr kumimoji="0" lang="fr-FR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2" name="Carré corné 93"/>
          <p:cNvSpPr>
            <a:spLocks noChangeArrowheads="1"/>
          </p:cNvSpPr>
          <p:nvPr/>
        </p:nvSpPr>
        <p:spPr bwMode="auto">
          <a:xfrm rot="314074">
            <a:off x="5357509" y="352187"/>
            <a:ext cx="1292225" cy="465137"/>
          </a:xfrm>
          <a:prstGeom prst="foldedCorner">
            <a:avLst>
              <a:gd name="adj" fmla="val 16667"/>
            </a:avLst>
          </a:prstGeom>
          <a:gradFill rotWithShape="1">
            <a:gsLst>
              <a:gs pos="0">
                <a:srgbClr val="BFBFBF"/>
              </a:gs>
              <a:gs pos="100000">
                <a:srgbClr val="FFFFFF"/>
              </a:gs>
            </a:gsLst>
            <a:path path="rect">
              <a:fillToRect l="50000" t="50000" r="50000" b="50000"/>
            </a:path>
          </a:gradFill>
          <a:ln w="9525">
            <a:solidFill>
              <a:srgbClr val="000000"/>
            </a:solidFill>
            <a:round/>
            <a:headEnd/>
            <a:tailEnd/>
          </a:ln>
          <a:effectLst>
            <a:outerShdw blurRad="76200" sy="23000" kx="-1199993" algn="bl" rotWithShape="0">
              <a:srgbClr val="000000">
                <a:alpha val="20000"/>
              </a:srgb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mic Sans MS" charset="0"/>
                <a:ea typeface="ÇlÇr ñæí©" charset="0"/>
              </a:rPr>
              <a:t>Phonologie</a:t>
            </a:r>
            <a:endParaRPr kumimoji="0" lang="fr-FR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254341" y="794891"/>
            <a:ext cx="645091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 smtClean="0">
                <a:latin typeface="Comic Sans MS"/>
                <a:cs typeface="Comic Sans MS"/>
              </a:rPr>
              <a:t>1. </a:t>
            </a:r>
            <a:r>
              <a:rPr lang="fr-FR" sz="4000" dirty="0" smtClean="0">
                <a:latin typeface="Picto Moustache"/>
                <a:cs typeface="Picto Moustache"/>
              </a:rPr>
              <a:t>j</a:t>
            </a:r>
            <a:r>
              <a:rPr lang="fr-FR" dirty="0" smtClean="0">
                <a:latin typeface="Picto Moustache"/>
                <a:cs typeface="Picto Moustache"/>
              </a:rPr>
              <a:t> </a:t>
            </a:r>
            <a:r>
              <a:rPr lang="fr-FR" sz="1400" b="1" dirty="0" smtClean="0">
                <a:latin typeface="Comic Sans MS"/>
                <a:cs typeface="Comic Sans MS"/>
              </a:rPr>
              <a:t>Colorie </a:t>
            </a:r>
            <a:r>
              <a:rPr lang="fr-FR" sz="1400" dirty="0" smtClean="0">
                <a:latin typeface="Cursivestandard"/>
                <a:cs typeface="Cursivestandard"/>
              </a:rPr>
              <a:t>²le$ ²image$ ²si ²tu ²entend$ ²le ²son </a:t>
            </a:r>
            <a:r>
              <a:rPr lang="fr-FR" sz="1600" b="1" dirty="0" smtClean="0">
                <a:cs typeface="Cursivestandard"/>
              </a:rPr>
              <a:t>[</a:t>
            </a:r>
            <a:r>
              <a:rPr lang="fr-FR" sz="1600" b="1" dirty="0"/>
              <a:t>z</a:t>
            </a:r>
            <a:r>
              <a:rPr lang="fr-FR" sz="1600" b="1" dirty="0" smtClean="0">
                <a:cs typeface="Cursivestandard"/>
              </a:rPr>
              <a:t>]</a:t>
            </a:r>
            <a:r>
              <a:rPr lang="fr-FR" sz="1600" dirty="0" smtClean="0">
                <a:cs typeface="Cursivestandard"/>
              </a:rPr>
              <a:t> </a:t>
            </a:r>
            <a:r>
              <a:rPr lang="fr-FR" sz="1400" b="1" dirty="0" smtClean="0">
                <a:latin typeface="Comic Sans MS"/>
                <a:cs typeface="Comic Sans MS"/>
              </a:rPr>
              <a:t>: </a:t>
            </a:r>
            <a:endParaRPr lang="fr-FR" b="1" dirty="0">
              <a:latin typeface="Comic Sans MS"/>
              <a:cs typeface="Comic Sans MS"/>
            </a:endParaRPr>
          </a:p>
        </p:txBody>
      </p:sp>
      <p:sp>
        <p:nvSpPr>
          <p:cNvPr id="16" name="ZoneTexte 15"/>
          <p:cNvSpPr txBox="1"/>
          <p:nvPr/>
        </p:nvSpPr>
        <p:spPr>
          <a:xfrm>
            <a:off x="288209" y="3712184"/>
            <a:ext cx="645091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 smtClean="0">
                <a:latin typeface="Comic Sans MS"/>
                <a:cs typeface="Comic Sans MS"/>
              </a:rPr>
              <a:t>3. </a:t>
            </a:r>
            <a:r>
              <a:rPr lang="fr-FR" sz="4000" dirty="0" smtClean="0">
                <a:latin typeface="Picto Moustache"/>
                <a:cs typeface="Picto Moustache"/>
              </a:rPr>
              <a:t>j</a:t>
            </a:r>
            <a:r>
              <a:rPr lang="fr-FR" sz="1400" dirty="0" smtClean="0">
                <a:latin typeface="Picto Moustache"/>
                <a:cs typeface="Picto Moustache"/>
              </a:rPr>
              <a:t> </a:t>
            </a:r>
            <a:r>
              <a:rPr lang="fr-FR" sz="1400" b="1" dirty="0" smtClean="0">
                <a:latin typeface="Comic Sans MS"/>
                <a:cs typeface="Comic Sans MS"/>
              </a:rPr>
              <a:t>Colorie </a:t>
            </a:r>
            <a:r>
              <a:rPr lang="fr-FR" sz="1400" dirty="0" smtClean="0">
                <a:latin typeface="Cursivestandard"/>
                <a:cs typeface="Cursivestandard"/>
              </a:rPr>
              <a:t>²le$ ²lettre$ </a:t>
            </a:r>
            <a:r>
              <a:rPr lang="fr-FR" sz="1400" b="1" i="1" dirty="0">
                <a:solidFill>
                  <a:srgbClr val="7F7F7F"/>
                </a:solidFill>
                <a:latin typeface="Comic Sans MS"/>
                <a:cs typeface="Comic Sans MS"/>
              </a:rPr>
              <a:t>z</a:t>
            </a:r>
            <a:r>
              <a:rPr lang="fr-FR" sz="1400" b="1" dirty="0" smtClean="0">
                <a:latin typeface="Comic Sans MS"/>
                <a:cs typeface="Comic Sans MS"/>
              </a:rPr>
              <a:t> : </a:t>
            </a:r>
            <a:endParaRPr lang="fr-FR" b="1" dirty="0">
              <a:latin typeface="Comic Sans MS"/>
              <a:cs typeface="Comic Sans MS"/>
            </a:endParaRPr>
          </a:p>
        </p:txBody>
      </p:sp>
      <p:sp>
        <p:nvSpPr>
          <p:cNvPr id="35" name="ZoneTexte 34"/>
          <p:cNvSpPr txBox="1"/>
          <p:nvPr/>
        </p:nvSpPr>
        <p:spPr>
          <a:xfrm>
            <a:off x="288209" y="5188736"/>
            <a:ext cx="645091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>
                <a:latin typeface="Comic Sans MS"/>
                <a:cs typeface="Comic Sans MS"/>
              </a:rPr>
              <a:t>4</a:t>
            </a:r>
            <a:r>
              <a:rPr lang="fr-FR" sz="1400" b="1" dirty="0" smtClean="0">
                <a:latin typeface="Comic Sans MS"/>
                <a:cs typeface="Comic Sans MS"/>
              </a:rPr>
              <a:t>. </a:t>
            </a:r>
            <a:r>
              <a:rPr lang="fr-FR" sz="4000" dirty="0">
                <a:latin typeface="Picto Moustache"/>
                <a:cs typeface="Picto Moustache"/>
              </a:rPr>
              <a:t>h</a:t>
            </a:r>
            <a:r>
              <a:rPr lang="fr-FR" sz="1400" dirty="0" smtClean="0">
                <a:latin typeface="Picto Moustache"/>
                <a:cs typeface="Picto Moustache"/>
              </a:rPr>
              <a:t> </a:t>
            </a:r>
            <a:r>
              <a:rPr lang="fr-FR" sz="1400" b="1" dirty="0" smtClean="0">
                <a:latin typeface="Comic Sans MS"/>
                <a:cs typeface="Comic Sans MS"/>
              </a:rPr>
              <a:t>Lis et entoure </a:t>
            </a:r>
            <a:r>
              <a:rPr lang="fr-FR" sz="1400" dirty="0" smtClean="0">
                <a:latin typeface="Cursivestandard"/>
                <a:cs typeface="Cursivestandard"/>
              </a:rPr>
              <a:t>²le$ mot$ ²correspondant ²</a:t>
            </a:r>
            <a:r>
              <a:rPr lang="fr-FR" sz="1400" dirty="0">
                <a:latin typeface="Cursivestandard"/>
                <a:cs typeface="Cursivestandard"/>
              </a:rPr>
              <a:t>à</a:t>
            </a:r>
            <a:r>
              <a:rPr lang="fr-FR" sz="1400" dirty="0" smtClean="0">
                <a:latin typeface="Cursivestandard"/>
                <a:cs typeface="Cursivestandard"/>
              </a:rPr>
              <a:t> ²chaque</a:t>
            </a:r>
            <a:r>
              <a:rPr lang="fr-FR" sz="1400" dirty="0">
                <a:latin typeface="Cursivestandard"/>
                <a:cs typeface="Cursivestandard"/>
              </a:rPr>
              <a:t> ²dessin </a:t>
            </a:r>
            <a:r>
              <a:rPr lang="fr-FR" sz="1400" dirty="0" smtClean="0">
                <a:latin typeface="Cursivestandard"/>
                <a:cs typeface="Cursivestandard"/>
              </a:rPr>
              <a:t>:</a:t>
            </a:r>
            <a:endParaRPr lang="fr-FR" b="1" dirty="0">
              <a:latin typeface="Comic Sans MS"/>
              <a:cs typeface="Comic Sans MS"/>
            </a:endParaRPr>
          </a:p>
        </p:txBody>
      </p:sp>
      <p:sp>
        <p:nvSpPr>
          <p:cNvPr id="36" name="ZoneTexte 35"/>
          <p:cNvSpPr txBox="1"/>
          <p:nvPr/>
        </p:nvSpPr>
        <p:spPr>
          <a:xfrm>
            <a:off x="305827" y="7119833"/>
            <a:ext cx="645091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>
                <a:latin typeface="Comic Sans MS"/>
                <a:cs typeface="Comic Sans MS"/>
              </a:rPr>
              <a:t>5</a:t>
            </a:r>
            <a:r>
              <a:rPr lang="fr-FR" sz="1400" b="1" dirty="0" smtClean="0">
                <a:latin typeface="Comic Sans MS"/>
                <a:cs typeface="Comic Sans MS"/>
              </a:rPr>
              <a:t>. </a:t>
            </a:r>
            <a:r>
              <a:rPr lang="fr-FR" sz="4000" dirty="0" smtClean="0">
                <a:latin typeface="Picto Moustache"/>
                <a:cs typeface="Picto Moustache"/>
              </a:rPr>
              <a:t>r</a:t>
            </a:r>
            <a:r>
              <a:rPr lang="fr-FR" sz="1400" dirty="0" smtClean="0">
                <a:latin typeface="Picto Moustache"/>
                <a:cs typeface="Picto Moustache"/>
              </a:rPr>
              <a:t> </a:t>
            </a:r>
            <a:r>
              <a:rPr lang="fr-FR" sz="1400" b="1" dirty="0" smtClean="0">
                <a:latin typeface="Comic Sans MS"/>
                <a:cs typeface="Comic Sans MS"/>
              </a:rPr>
              <a:t>Recopie </a:t>
            </a:r>
            <a:r>
              <a:rPr lang="fr-FR" sz="1400" dirty="0" smtClean="0">
                <a:latin typeface="Cursivestandard"/>
                <a:cs typeface="Cursivestandard"/>
              </a:rPr>
              <a:t>²le$ mot$ ²dan$ ²le ²</a:t>
            </a:r>
            <a:r>
              <a:rPr lang="fr-FR" sz="1400" dirty="0">
                <a:latin typeface="Cursivestandard"/>
                <a:cs typeface="Cursivestandard"/>
              </a:rPr>
              <a:t>tableau : </a:t>
            </a:r>
            <a:r>
              <a:rPr lang="fr-FR" sz="1400" dirty="0" smtClean="0">
                <a:latin typeface="Script Ecole 2"/>
                <a:cs typeface="Script Ecole 2"/>
              </a:rPr>
              <a:t>le désert, un poussin, une valise, la cuisine, une tasse, la mousse, la rose, la salade.</a:t>
            </a:r>
            <a:endParaRPr lang="fr-FR" sz="1400" dirty="0">
              <a:latin typeface="Script Ecole 2"/>
              <a:cs typeface="Script Ecole 2"/>
            </a:endParaRPr>
          </a:p>
        </p:txBody>
      </p:sp>
      <p:pic>
        <p:nvPicPr>
          <p:cNvPr id="20" name="Image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28630" y="1408781"/>
            <a:ext cx="576833" cy="576833"/>
          </a:xfrm>
          <a:prstGeom prst="rect">
            <a:avLst/>
          </a:prstGeom>
        </p:spPr>
      </p:pic>
      <p:graphicFrame>
        <p:nvGraphicFramePr>
          <p:cNvPr id="100" name="Tableau 9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96587684"/>
              </p:ext>
            </p:extLst>
          </p:nvPr>
        </p:nvGraphicFramePr>
        <p:xfrm>
          <a:off x="164035" y="5915474"/>
          <a:ext cx="6575110" cy="129517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15022"/>
                <a:gridCol w="1315022"/>
                <a:gridCol w="1315022"/>
                <a:gridCol w="1315022"/>
                <a:gridCol w="1315022"/>
              </a:tblGrid>
              <a:tr h="472212">
                <a:tc>
                  <a:txBody>
                    <a:bodyPr/>
                    <a:lstStyle/>
                    <a:p>
                      <a:pPr algn="ctr"/>
                      <a:endParaRPr lang="fr-FR" sz="1200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200" dirty="0" smtClean="0">
                        <a:latin typeface="Script Ecole 2"/>
                        <a:cs typeface="Script Ecole 2"/>
                      </a:endParaRPr>
                    </a:p>
                    <a:p>
                      <a:pPr algn="ctr"/>
                      <a:endParaRPr lang="fr-FR" sz="1200" dirty="0" smtClean="0">
                        <a:latin typeface="Script Ecole 2"/>
                        <a:cs typeface="Script Ecole 2"/>
                      </a:endParaRPr>
                    </a:p>
                    <a:p>
                      <a:pPr algn="ctr"/>
                      <a:endParaRPr lang="fr-FR" sz="1200" dirty="0" smtClean="0">
                        <a:latin typeface="Script Ecole 2"/>
                        <a:cs typeface="Script Ecole 2"/>
                      </a:endParaRPr>
                    </a:p>
                    <a:p>
                      <a:pPr algn="ctr"/>
                      <a:endParaRPr lang="fr-FR" sz="1200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200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200" dirty="0">
                        <a:latin typeface="Script Ecole 2"/>
                        <a:cs typeface="Script Ecole 2"/>
                      </a:endParaRP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200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</a:tr>
              <a:tr h="472212"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>
                          <a:latin typeface="Script Ecole 2"/>
                          <a:cs typeface="Script Ecole 2"/>
                        </a:rPr>
                        <a:t>un</a:t>
                      </a:r>
                      <a:r>
                        <a:rPr lang="fr-FR" sz="1200" baseline="0" dirty="0" smtClean="0">
                          <a:latin typeface="Script Ecole 2"/>
                          <a:cs typeface="Script Ecole 2"/>
                        </a:rPr>
                        <a:t> poisson</a:t>
                      </a:r>
                    </a:p>
                    <a:p>
                      <a:pPr algn="ctr"/>
                      <a:r>
                        <a:rPr lang="fr-FR" sz="1200" baseline="0" dirty="0" smtClean="0">
                          <a:latin typeface="Script Ecole 2"/>
                          <a:cs typeface="Script Ecole 2"/>
                        </a:rPr>
                        <a:t>un poison</a:t>
                      </a:r>
                      <a:endParaRPr lang="fr-FR" sz="1200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aseline="0" dirty="0" smtClean="0">
                          <a:latin typeface="Script Ecole 2"/>
                          <a:cs typeface="Script Ecole 2"/>
                        </a:rPr>
                        <a:t>un coussin</a:t>
                      </a:r>
                    </a:p>
                    <a:p>
                      <a:pPr algn="ctr"/>
                      <a:r>
                        <a:rPr lang="fr-FR" sz="1200" baseline="0" dirty="0" smtClean="0">
                          <a:latin typeface="Script Ecole 2"/>
                          <a:cs typeface="Script Ecole 2"/>
                        </a:rPr>
                        <a:t>un cousin</a:t>
                      </a:r>
                      <a:endParaRPr lang="fr-FR" sz="1200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>
                          <a:latin typeface="Script Ecole 2"/>
                          <a:cs typeface="Script Ecole 2"/>
                        </a:rPr>
                        <a:t>un</a:t>
                      </a:r>
                      <a:r>
                        <a:rPr lang="fr-FR" sz="1200" baseline="0" dirty="0" smtClean="0">
                          <a:latin typeface="Script Ecole 2"/>
                          <a:cs typeface="Script Ecole 2"/>
                        </a:rPr>
                        <a:t> désert</a:t>
                      </a:r>
                    </a:p>
                    <a:p>
                      <a:pPr algn="ctr"/>
                      <a:r>
                        <a:rPr lang="fr-FR" sz="1200" baseline="0" dirty="0" smtClean="0">
                          <a:latin typeface="Script Ecole 2"/>
                          <a:cs typeface="Script Ecole 2"/>
                        </a:rPr>
                        <a:t>un dessert</a:t>
                      </a:r>
                      <a:endParaRPr lang="fr-FR" sz="1200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>
                          <a:latin typeface="Script Ecole 2"/>
                          <a:cs typeface="Script Ecole 2"/>
                        </a:rPr>
                        <a:t>une</a:t>
                      </a:r>
                      <a:r>
                        <a:rPr lang="fr-FR" sz="1200" baseline="0" dirty="0" smtClean="0">
                          <a:latin typeface="Script Ecole 2"/>
                          <a:cs typeface="Script Ecole 2"/>
                        </a:rPr>
                        <a:t> brosse</a:t>
                      </a:r>
                    </a:p>
                    <a:p>
                      <a:pPr algn="ctr"/>
                      <a:r>
                        <a:rPr lang="fr-FR" sz="1200" baseline="0" dirty="0" smtClean="0">
                          <a:latin typeface="Script Ecole 2"/>
                          <a:cs typeface="Script Ecole 2"/>
                        </a:rPr>
                        <a:t>une bosse</a:t>
                      </a:r>
                      <a:endParaRPr lang="fr-FR" sz="1200" dirty="0">
                        <a:latin typeface="Script Ecole 2"/>
                        <a:cs typeface="Script Ecole 2"/>
                      </a:endParaRP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>
                          <a:latin typeface="Script Ecole 2"/>
                          <a:cs typeface="Script Ecole 2"/>
                        </a:rPr>
                        <a:t>une</a:t>
                      </a:r>
                      <a:r>
                        <a:rPr lang="fr-FR" sz="1200" baseline="0" dirty="0" smtClean="0">
                          <a:latin typeface="Script Ecole 2"/>
                          <a:cs typeface="Script Ecole 2"/>
                        </a:rPr>
                        <a:t> fusée</a:t>
                      </a:r>
                    </a:p>
                    <a:p>
                      <a:pPr algn="ctr"/>
                      <a:r>
                        <a:rPr lang="fr-FR" sz="1200" baseline="0" dirty="0" smtClean="0">
                          <a:latin typeface="Script Ecole 2"/>
                          <a:cs typeface="Script Ecole 2"/>
                        </a:rPr>
                        <a:t>la fumée</a:t>
                      </a:r>
                      <a:endParaRPr lang="fr-FR" sz="1200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pic>
        <p:nvPicPr>
          <p:cNvPr id="2" name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3438" y="1469387"/>
            <a:ext cx="485622" cy="485622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4"/>
          <a:srcRect l="10521" t="1455" r="10097" b="31815"/>
          <a:stretch/>
        </p:blipFill>
        <p:spPr>
          <a:xfrm>
            <a:off x="3199879" y="1452105"/>
            <a:ext cx="455883" cy="511629"/>
          </a:xfrm>
          <a:prstGeom prst="rect">
            <a:avLst/>
          </a:prstGeom>
        </p:spPr>
      </p:pic>
      <p:sp>
        <p:nvSpPr>
          <p:cNvPr id="88" name="Étoile à 5 branches 87"/>
          <p:cNvSpPr/>
          <p:nvPr/>
        </p:nvSpPr>
        <p:spPr>
          <a:xfrm>
            <a:off x="5080129" y="446109"/>
            <a:ext cx="180000" cy="180000"/>
          </a:xfrm>
          <a:prstGeom prst="star5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2" name="Image 31"/>
          <p:cNvPicPr>
            <a:picLocks noChangeAspect="1"/>
          </p:cNvPicPr>
          <p:nvPr/>
        </p:nvPicPr>
        <p:blipFill rotWithShape="1">
          <a:blip r:embed="rId5"/>
          <a:srcRect t="7378" b="7478"/>
          <a:stretch/>
        </p:blipFill>
        <p:spPr>
          <a:xfrm>
            <a:off x="1763477" y="1515134"/>
            <a:ext cx="346494" cy="416771"/>
          </a:xfrm>
          <a:prstGeom prst="rect">
            <a:avLst/>
          </a:prstGeom>
        </p:spPr>
      </p:pic>
      <p:pic>
        <p:nvPicPr>
          <p:cNvPr id="33" name="Image 32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523723" y="1441734"/>
            <a:ext cx="407319" cy="527240"/>
          </a:xfrm>
          <a:prstGeom prst="rect">
            <a:avLst/>
          </a:prstGeom>
        </p:spPr>
      </p:pic>
      <p:pic>
        <p:nvPicPr>
          <p:cNvPr id="34" name="Image 3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79532" y="2598651"/>
            <a:ext cx="756536" cy="535526"/>
          </a:xfrm>
          <a:prstGeom prst="rect">
            <a:avLst/>
          </a:prstGeom>
        </p:spPr>
      </p:pic>
      <p:graphicFrame>
        <p:nvGraphicFramePr>
          <p:cNvPr id="87" name="Tableau 8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634285"/>
              </p:ext>
            </p:extLst>
          </p:nvPr>
        </p:nvGraphicFramePr>
        <p:xfrm>
          <a:off x="2634367" y="288990"/>
          <a:ext cx="2381860" cy="694367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tableStyleId>{5940675A-B579-460E-94D1-54222C63F5DA}</a:tableStyleId>
              </a:tblPr>
              <a:tblGrid>
                <a:gridCol w="597819"/>
                <a:gridCol w="1784041"/>
              </a:tblGrid>
              <a:tr h="586311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endParaRPr lang="fr-FR" sz="2000" dirty="0"/>
                    </a:p>
                  </a:txBody>
                  <a:tcPr marL="63305" marR="63305" marT="66040" marB="66040">
                    <a:lnL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b="1" baseline="0" dirty="0" smtClean="0">
                          <a:solidFill>
                            <a:srgbClr val="0000FF"/>
                          </a:solidFill>
                          <a:latin typeface="Script Ecole 2"/>
                          <a:cs typeface="Script Ecole 2"/>
                        </a:rPr>
                        <a:t>Z  z </a:t>
                      </a:r>
                      <a:r>
                        <a:rPr lang="fr-FR" sz="2400" b="1" dirty="0" smtClean="0">
                          <a:solidFill>
                            <a:srgbClr val="0000FF"/>
                          </a:solidFill>
                        </a:rPr>
                        <a:t>   </a:t>
                      </a:r>
                      <a:r>
                        <a:rPr lang="fr-FR" sz="2400" b="1" dirty="0" smtClean="0">
                          <a:solidFill>
                            <a:srgbClr val="0000FF"/>
                          </a:solidFill>
                          <a:latin typeface="Cursivestandard"/>
                          <a:cs typeface="Cursivestandard"/>
                        </a:rPr>
                        <a:t>Z  ²z</a:t>
                      </a:r>
                    </a:p>
                    <a:p>
                      <a:pPr marL="0" marR="0" indent="0" algn="ctr" defTabSz="4572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b="1" baseline="0" dirty="0" smtClean="0">
                          <a:solidFill>
                            <a:srgbClr val="0000FF"/>
                          </a:solidFill>
                          <a:latin typeface="Script Ecole 2"/>
                          <a:cs typeface="Script Ecole 2"/>
                        </a:rPr>
                        <a:t>S  s</a:t>
                      </a:r>
                      <a:r>
                        <a:rPr lang="fr-FR" sz="2400" b="1" dirty="0" smtClean="0">
                          <a:solidFill>
                            <a:srgbClr val="0000FF"/>
                          </a:solidFill>
                        </a:rPr>
                        <a:t>    </a:t>
                      </a:r>
                      <a:r>
                        <a:rPr lang="fr-FR" sz="2400" b="1" dirty="0" smtClean="0">
                          <a:solidFill>
                            <a:srgbClr val="0000FF"/>
                          </a:solidFill>
                          <a:latin typeface="Cursivestandard"/>
                          <a:cs typeface="Cursivestandard"/>
                        </a:rPr>
                        <a:t>S  ²$</a:t>
                      </a:r>
                      <a:endParaRPr lang="fr-FR" sz="2400" b="1" dirty="0" smtClean="0">
                        <a:solidFill>
                          <a:srgbClr val="0000FF"/>
                        </a:solidFill>
                      </a:endParaRPr>
                    </a:p>
                  </a:txBody>
                  <a:tcPr marL="72000" marR="63305" marT="18000" marB="18000" anchor="ctr">
                    <a:lnL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90" name="Image 89" descr="C:\Users\Catherine\Documents\CP\7 Lecture Pilotis\Gestes BM Pilotis\z.PNG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0208" y="403774"/>
            <a:ext cx="544193" cy="572751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432554">
            <a:off x="5857186" y="6052472"/>
            <a:ext cx="385251" cy="544244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 rotWithShape="1">
          <a:blip r:embed="rId11"/>
          <a:srcRect b="9198"/>
          <a:stretch/>
        </p:blipFill>
        <p:spPr>
          <a:xfrm>
            <a:off x="4629927" y="2547283"/>
            <a:ext cx="698850" cy="614741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97102" y="3307032"/>
            <a:ext cx="828757" cy="411772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169706" y="1466301"/>
            <a:ext cx="442484" cy="490264"/>
          </a:xfrm>
          <a:prstGeom prst="rect">
            <a:avLst/>
          </a:prstGeom>
        </p:spPr>
      </p:pic>
      <p:pic>
        <p:nvPicPr>
          <p:cNvPr id="14" name="Image 13"/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55858" y="1465616"/>
            <a:ext cx="491295" cy="491295"/>
          </a:xfrm>
          <a:prstGeom prst="rect">
            <a:avLst/>
          </a:prstGeom>
        </p:spPr>
      </p:pic>
      <p:pic>
        <p:nvPicPr>
          <p:cNvPr id="18" name="Image 17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652518" y="1436301"/>
            <a:ext cx="576799" cy="535414"/>
          </a:xfrm>
          <a:prstGeom prst="rect">
            <a:avLst/>
          </a:prstGeom>
        </p:spPr>
      </p:pic>
      <p:pic>
        <p:nvPicPr>
          <p:cNvPr id="19" name="Image 18"/>
          <p:cNvPicPr>
            <a:picLocks noChangeAspect="1"/>
          </p:cNvPicPr>
          <p:nvPr/>
        </p:nvPicPr>
        <p:blipFill rotWithShape="1">
          <a:blip r:embed="rId17"/>
          <a:srcRect l="13653" t="13394" r="17216" b="17890"/>
          <a:stretch/>
        </p:blipFill>
        <p:spPr>
          <a:xfrm>
            <a:off x="2520767" y="3229339"/>
            <a:ext cx="432530" cy="504705"/>
          </a:xfrm>
          <a:prstGeom prst="rect">
            <a:avLst/>
          </a:prstGeom>
        </p:spPr>
      </p:pic>
      <p:pic>
        <p:nvPicPr>
          <p:cNvPr id="21" name="Image 20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4777910" y="3211668"/>
            <a:ext cx="404415" cy="571316"/>
          </a:xfrm>
          <a:prstGeom prst="rect">
            <a:avLst/>
          </a:prstGeom>
        </p:spPr>
      </p:pic>
      <p:graphicFrame>
        <p:nvGraphicFramePr>
          <p:cNvPr id="91" name="Tableau 9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7456213"/>
              </p:ext>
            </p:extLst>
          </p:nvPr>
        </p:nvGraphicFramePr>
        <p:xfrm>
          <a:off x="127001" y="4462265"/>
          <a:ext cx="6612144" cy="85347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14864"/>
                <a:gridCol w="314864"/>
                <a:gridCol w="314864"/>
                <a:gridCol w="314864"/>
                <a:gridCol w="314864"/>
                <a:gridCol w="314864"/>
                <a:gridCol w="314864"/>
                <a:gridCol w="314864"/>
                <a:gridCol w="314864"/>
                <a:gridCol w="314864"/>
                <a:gridCol w="314864"/>
                <a:gridCol w="314864"/>
                <a:gridCol w="314864"/>
                <a:gridCol w="314864"/>
                <a:gridCol w="314864"/>
                <a:gridCol w="314864"/>
                <a:gridCol w="314864"/>
                <a:gridCol w="314864"/>
                <a:gridCol w="314864"/>
                <a:gridCol w="314864"/>
                <a:gridCol w="314864"/>
              </a:tblGrid>
              <a:tr h="426738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g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z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Z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z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s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G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n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z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z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r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z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H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p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z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N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Y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v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z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g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Z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z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  <a:tr h="426738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Z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n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Z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r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Z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Z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x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z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z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L 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J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z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Z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z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j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K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omic Sans MS"/>
                          <a:cs typeface="Comic Sans MS"/>
                        </a:rPr>
                        <a:t>s</a:t>
                      </a:r>
                      <a:endParaRPr lang="fr-FR" dirty="0">
                        <a:latin typeface="Comic Sans MS"/>
                        <a:cs typeface="Comic Sans MS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omic Sans MS"/>
                          <a:cs typeface="Comic Sans MS"/>
                        </a:rPr>
                        <a:t>Z</a:t>
                      </a:r>
                      <a:endParaRPr lang="fr-FR" dirty="0">
                        <a:latin typeface="Comic Sans MS"/>
                        <a:cs typeface="Comic Sans MS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z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j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z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22" name="Image 21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364062" y="6053644"/>
            <a:ext cx="907594" cy="519498"/>
          </a:xfrm>
          <a:prstGeom prst="rect">
            <a:avLst/>
          </a:prstGeom>
        </p:spPr>
      </p:pic>
      <p:pic>
        <p:nvPicPr>
          <p:cNvPr id="23" name="Image 22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1817643" y="6015044"/>
            <a:ext cx="629599" cy="566640"/>
          </a:xfrm>
          <a:prstGeom prst="rect">
            <a:avLst/>
          </a:prstGeom>
        </p:spPr>
      </p:pic>
      <p:pic>
        <p:nvPicPr>
          <p:cNvPr id="24" name="Image 23"/>
          <p:cNvPicPr>
            <a:picLocks noChangeAspect="1"/>
          </p:cNvPicPr>
          <p:nvPr/>
        </p:nvPicPr>
        <p:blipFill>
          <a:blip r:embed="rId21"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068349" y="5999357"/>
            <a:ext cx="767045" cy="595588"/>
          </a:xfrm>
          <a:prstGeom prst="rect">
            <a:avLst/>
          </a:prstGeom>
        </p:spPr>
      </p:pic>
      <p:pic>
        <p:nvPicPr>
          <p:cNvPr id="26" name="Image 25"/>
          <p:cNvPicPr>
            <a:picLocks noChangeAspect="1"/>
          </p:cNvPicPr>
          <p:nvPr/>
        </p:nvPicPr>
        <p:blipFill rotWithShape="1">
          <a:blip r:embed="rId23">
            <a:extLst>
              <a:ext uri="{BEBA8EAE-BF5A-486C-A8C5-ECC9F3942E4B}">
                <a14:imgProps xmlns:a14="http://schemas.microsoft.com/office/drawing/2010/main">
                  <a14:imgLayer r:embed="rId2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r="52310"/>
          <a:stretch/>
        </p:blipFill>
        <p:spPr>
          <a:xfrm rot="3967069">
            <a:off x="4617288" y="5839390"/>
            <a:ext cx="332546" cy="863008"/>
          </a:xfrm>
          <a:prstGeom prst="rect">
            <a:avLst/>
          </a:prstGeom>
        </p:spPr>
      </p:pic>
      <p:pic>
        <p:nvPicPr>
          <p:cNvPr id="27" name="Image 26"/>
          <p:cNvPicPr>
            <a:picLocks noChangeAspect="1"/>
          </p:cNvPicPr>
          <p:nvPr/>
        </p:nvPicPr>
        <p:blipFill rotWithShape="1">
          <a:blip r:embed="rId25"/>
          <a:srcRect t="20529"/>
          <a:stretch/>
        </p:blipFill>
        <p:spPr>
          <a:xfrm>
            <a:off x="250028" y="2584327"/>
            <a:ext cx="672104" cy="534131"/>
          </a:xfrm>
          <a:prstGeom prst="rect">
            <a:avLst/>
          </a:prstGeom>
        </p:spPr>
      </p:pic>
      <p:graphicFrame>
        <p:nvGraphicFramePr>
          <p:cNvPr id="28" name="Tableau 2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6510937"/>
              </p:ext>
            </p:extLst>
          </p:nvPr>
        </p:nvGraphicFramePr>
        <p:xfrm>
          <a:off x="128850" y="8119516"/>
          <a:ext cx="6593340" cy="177036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296670"/>
                <a:gridCol w="3296670"/>
              </a:tblGrid>
              <a:tr h="362190"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>
                          <a:cs typeface="Cursivestandard"/>
                        </a:rPr>
                        <a:t>[</a:t>
                      </a:r>
                      <a:r>
                        <a:rPr lang="fr-FR" sz="1600" b="1" dirty="0" smtClean="0">
                          <a:cs typeface="+mn-cs"/>
                        </a:rPr>
                        <a:t>s</a:t>
                      </a:r>
                      <a:r>
                        <a:rPr lang="fr-FR" sz="1600" b="1" dirty="0" smtClean="0">
                          <a:cs typeface="Cursivestandard"/>
                        </a:rPr>
                        <a:t>]</a:t>
                      </a:r>
                      <a:r>
                        <a:rPr lang="fr-FR" sz="1600" dirty="0" smtClean="0">
                          <a:cs typeface="Cursivestandard"/>
                        </a:rPr>
                        <a:t> </a:t>
                      </a:r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>
                          <a:cs typeface="Cursivestandard"/>
                        </a:rPr>
                        <a:t>[</a:t>
                      </a:r>
                      <a:r>
                        <a:rPr lang="fr-FR" sz="1600" b="1" dirty="0" smtClean="0"/>
                        <a:t>z</a:t>
                      </a:r>
                      <a:r>
                        <a:rPr lang="fr-FR" sz="1600" b="1" dirty="0" smtClean="0">
                          <a:cs typeface="Cursivestandard"/>
                        </a:rPr>
                        <a:t>]</a:t>
                      </a:r>
                      <a:r>
                        <a:rPr lang="fr-FR" sz="1600" dirty="0" smtClean="0">
                          <a:cs typeface="Cursivestandard"/>
                        </a:rPr>
                        <a:t> </a:t>
                      </a:r>
                      <a:endParaRPr lang="fr-FR" sz="1600" dirty="0"/>
                    </a:p>
                  </a:txBody>
                  <a:tcPr/>
                </a:tc>
              </a:tr>
              <a:tr h="1009411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s-IS" dirty="0" smtClean="0"/>
                        <a:t>…...................................................</a:t>
                      </a: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s-IS" dirty="0" smtClean="0"/>
                        <a:t>…...................................................</a:t>
                      </a: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s-IS" dirty="0" smtClean="0"/>
                        <a:t>…...................................................</a:t>
                      </a: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s-IS" dirty="0" smtClean="0"/>
                        <a:t>…...................................................</a:t>
                      </a:r>
                    </a:p>
                  </a:txBody>
                  <a:tcPr anchor="b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s-IS" dirty="0" smtClean="0"/>
                        <a:t>…................................................... …...................................................</a:t>
                      </a: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s-IS" dirty="0" smtClean="0"/>
                        <a:t>…...................................................</a:t>
                      </a: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s-IS" dirty="0" smtClean="0"/>
                        <a:t>…...................................................</a:t>
                      </a:r>
                    </a:p>
                  </a:txBody>
                  <a:tcPr anchor="b">
                    <a:noFill/>
                  </a:tcPr>
                </a:tc>
              </a:tr>
            </a:tbl>
          </a:graphicData>
        </a:graphic>
      </p:graphicFrame>
      <p:sp>
        <p:nvSpPr>
          <p:cNvPr id="89" name="Étoile à 5 branches 88"/>
          <p:cNvSpPr/>
          <p:nvPr/>
        </p:nvSpPr>
        <p:spPr>
          <a:xfrm>
            <a:off x="5080129" y="644640"/>
            <a:ext cx="180000" cy="180000"/>
          </a:xfrm>
          <a:prstGeom prst="star5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3910398" y="1571319"/>
            <a:ext cx="479663" cy="332211"/>
          </a:xfrm>
          <a:prstGeom prst="rect">
            <a:avLst/>
          </a:prstGeom>
        </p:spPr>
      </p:pic>
      <p:sp>
        <p:nvSpPr>
          <p:cNvPr id="38" name="ZoneTexte 37"/>
          <p:cNvSpPr txBox="1"/>
          <p:nvPr/>
        </p:nvSpPr>
        <p:spPr>
          <a:xfrm>
            <a:off x="217341" y="1821087"/>
            <a:ext cx="645091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 smtClean="0">
                <a:latin typeface="Comic Sans MS"/>
                <a:cs typeface="Comic Sans MS"/>
              </a:rPr>
              <a:t>2. </a:t>
            </a:r>
            <a:r>
              <a:rPr lang="fr-FR" sz="4000" dirty="0" smtClean="0">
                <a:latin typeface="Picto Moustache"/>
                <a:cs typeface="Picto Moustache"/>
              </a:rPr>
              <a:t>p</a:t>
            </a:r>
            <a:r>
              <a:rPr lang="fr-FR" dirty="0" smtClean="0">
                <a:latin typeface="Picto Moustache"/>
                <a:cs typeface="Picto Moustache"/>
              </a:rPr>
              <a:t> </a:t>
            </a:r>
            <a:r>
              <a:rPr lang="fr-FR" sz="1400" b="1" dirty="0" smtClean="0">
                <a:latin typeface="Comic Sans MS"/>
                <a:cs typeface="Comic Sans MS"/>
              </a:rPr>
              <a:t>Ecris </a:t>
            </a:r>
            <a:r>
              <a:rPr lang="fr-FR" sz="1400" dirty="0">
                <a:latin typeface="Cursivestandard"/>
                <a:cs typeface="Cursivestandard"/>
              </a:rPr>
              <a:t>²le mot ²comme ²tu ²l’²entend$ </a:t>
            </a:r>
            <a:r>
              <a:rPr lang="fr-FR" sz="1400" dirty="0" smtClean="0">
                <a:latin typeface="Cursivestandard"/>
                <a:cs typeface="Cursivestandard"/>
              </a:rPr>
              <a:t>: </a:t>
            </a:r>
            <a:endParaRPr lang="fr-FR" b="1" dirty="0">
              <a:latin typeface="Comic Sans MS"/>
              <a:cs typeface="Comic Sans MS"/>
            </a:endParaRPr>
          </a:p>
        </p:txBody>
      </p:sp>
    </p:spTree>
    <p:extLst>
      <p:ext uri="{BB962C8B-B14F-4D97-AF65-F5344CB8AC3E}">
        <p14:creationId xmlns:p14="http://schemas.microsoft.com/office/powerpoint/2010/main" val="13873383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Tableau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8897684"/>
              </p:ext>
            </p:extLst>
          </p:nvPr>
        </p:nvGraphicFramePr>
        <p:xfrm>
          <a:off x="2634367" y="288990"/>
          <a:ext cx="2381860" cy="586311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tableStyleId>{5940675A-B579-460E-94D1-54222C63F5DA}</a:tableStyleId>
              </a:tblPr>
              <a:tblGrid>
                <a:gridCol w="597819"/>
                <a:gridCol w="1784041"/>
              </a:tblGrid>
              <a:tr h="586311">
                <a:tc>
                  <a:txBody>
                    <a:bodyPr/>
                    <a:lstStyle/>
                    <a:p>
                      <a:endParaRPr lang="fr-FR" sz="2600" dirty="0"/>
                    </a:p>
                  </a:txBody>
                  <a:tcPr marL="63305" marR="63305" marT="66040" marB="66040">
                    <a:lnL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3200" b="1" dirty="0" smtClean="0">
                          <a:solidFill>
                            <a:srgbClr val="008000"/>
                          </a:solidFill>
                          <a:latin typeface="Script Ecole 2"/>
                          <a:cs typeface="Script Ecole 2"/>
                        </a:rPr>
                        <a:t>in</a:t>
                      </a:r>
                      <a:r>
                        <a:rPr lang="fr-FR" sz="3200" b="1" dirty="0" smtClean="0">
                          <a:solidFill>
                            <a:srgbClr val="008000"/>
                          </a:solidFill>
                        </a:rPr>
                        <a:t>  </a:t>
                      </a:r>
                      <a:r>
                        <a:rPr lang="fr-FR" sz="3200" b="1" dirty="0" smtClean="0">
                          <a:solidFill>
                            <a:srgbClr val="008000"/>
                          </a:solidFill>
                          <a:latin typeface="Cursivestandard"/>
                          <a:cs typeface="Cursivestandard"/>
                        </a:rPr>
                        <a:t> ²in</a:t>
                      </a:r>
                      <a:endParaRPr lang="fr-FR" sz="3200" b="1" dirty="0" smtClean="0">
                        <a:solidFill>
                          <a:srgbClr val="008000"/>
                        </a:solidFill>
                      </a:endParaRPr>
                    </a:p>
                  </a:txBody>
                  <a:tcPr marL="72000" marR="63305" marT="18000" marB="18000" anchor="ctr">
                    <a:lnL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1" name="Rectangle à coins arrondis 92"/>
          <p:cNvSpPr>
            <a:spLocks noChangeArrowheads="1"/>
          </p:cNvSpPr>
          <p:nvPr/>
        </p:nvSpPr>
        <p:spPr bwMode="auto">
          <a:xfrm>
            <a:off x="217340" y="281448"/>
            <a:ext cx="2365375" cy="566342"/>
          </a:xfrm>
          <a:prstGeom prst="roundRect">
            <a:avLst>
              <a:gd name="adj" fmla="val 16667"/>
            </a:avLst>
          </a:prstGeom>
          <a:solidFill>
            <a:srgbClr val="BFBFBF"/>
          </a:solidFill>
          <a:ln w="12700">
            <a:solidFill>
              <a:srgbClr val="000000"/>
            </a:solidFill>
            <a:prstDash val="dash"/>
            <a:round/>
            <a:headEnd/>
            <a:tailEnd/>
          </a:ln>
          <a:effectLst>
            <a:outerShdw blurRad="50800" dist="38100" dir="2700000" algn="tl" rotWithShape="0">
              <a:srgbClr val="000000">
                <a:alpha val="39999"/>
              </a:srgbClr>
            </a:outerShdw>
          </a:effectLst>
        </p:spPr>
        <p:txBody>
          <a:bodyPr vert="horz" wrap="square" lIns="91440" tIns="0" rIns="91440" bIns="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mic Sans MS" charset="0"/>
                <a:ea typeface="ÇlÇr ñæí©" charset="0"/>
              </a:rPr>
              <a:t>Prénom </a:t>
            </a: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mic Sans MS" charset="0"/>
                <a:ea typeface="ÇlÇr ñæí©" charset="0"/>
              </a:rPr>
              <a:t>:</a:t>
            </a:r>
            <a:endParaRPr kumimoji="0" lang="fr-FR" sz="10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Comic Sans MS" charset="0"/>
              <a:ea typeface="ÇlÇr ñæí©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mic Sans MS" charset="0"/>
                <a:ea typeface="ÇlÇr ñæí©" charset="0"/>
              </a:rPr>
              <a:t>Date : </a:t>
            </a:r>
            <a:endParaRPr kumimoji="0" lang="fr-FR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2" name="Carré corné 93"/>
          <p:cNvSpPr>
            <a:spLocks noChangeArrowheads="1"/>
          </p:cNvSpPr>
          <p:nvPr/>
        </p:nvSpPr>
        <p:spPr bwMode="auto">
          <a:xfrm rot="314074">
            <a:off x="5357509" y="352187"/>
            <a:ext cx="1292225" cy="465137"/>
          </a:xfrm>
          <a:prstGeom prst="foldedCorner">
            <a:avLst>
              <a:gd name="adj" fmla="val 16667"/>
            </a:avLst>
          </a:prstGeom>
          <a:gradFill rotWithShape="1">
            <a:gsLst>
              <a:gs pos="0">
                <a:srgbClr val="BFBFBF"/>
              </a:gs>
              <a:gs pos="100000">
                <a:srgbClr val="FFFFFF"/>
              </a:gs>
            </a:gsLst>
            <a:path path="rect">
              <a:fillToRect l="50000" t="50000" r="50000" b="50000"/>
            </a:path>
          </a:gradFill>
          <a:ln w="9525">
            <a:solidFill>
              <a:srgbClr val="000000"/>
            </a:solidFill>
            <a:round/>
            <a:headEnd/>
            <a:tailEnd/>
          </a:ln>
          <a:effectLst>
            <a:outerShdw blurRad="76200" sy="23000" kx="-1199993" algn="bl" rotWithShape="0">
              <a:srgbClr val="000000">
                <a:alpha val="20000"/>
              </a:srgb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mic Sans MS" charset="0"/>
                <a:ea typeface="ÇlÇr ñæí©" charset="0"/>
              </a:rPr>
              <a:t>Phonologie</a:t>
            </a:r>
            <a:endParaRPr kumimoji="0" lang="fr-FR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254341" y="794891"/>
            <a:ext cx="645091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 smtClean="0">
                <a:latin typeface="Comic Sans MS"/>
                <a:cs typeface="Comic Sans MS"/>
              </a:rPr>
              <a:t>1. </a:t>
            </a:r>
            <a:r>
              <a:rPr lang="fr-FR" sz="4000" dirty="0" smtClean="0">
                <a:latin typeface="Picto Moustache"/>
                <a:cs typeface="Picto Moustache"/>
              </a:rPr>
              <a:t>j</a:t>
            </a:r>
            <a:r>
              <a:rPr lang="fr-FR" dirty="0" smtClean="0">
                <a:latin typeface="Picto Moustache"/>
                <a:cs typeface="Picto Moustache"/>
              </a:rPr>
              <a:t> </a:t>
            </a:r>
            <a:r>
              <a:rPr lang="fr-FR" sz="1400" b="1" dirty="0" smtClean="0">
                <a:latin typeface="Comic Sans MS"/>
                <a:cs typeface="Comic Sans MS"/>
              </a:rPr>
              <a:t>Colorie </a:t>
            </a:r>
            <a:r>
              <a:rPr lang="fr-FR" sz="1400" dirty="0" smtClean="0">
                <a:latin typeface="Cursivestandard"/>
                <a:cs typeface="Cursivestandard"/>
              </a:rPr>
              <a:t>²le$ ²image$ ²si ²tu ²entend$ ²le ²son </a:t>
            </a:r>
            <a:r>
              <a:rPr lang="fr-FR" sz="1600" b="1" dirty="0">
                <a:cs typeface="Cursivestandard"/>
              </a:rPr>
              <a:t>[</a:t>
            </a:r>
            <a:r>
              <a:rPr lang="fr-FR" sz="1600" b="1" dirty="0" err="1"/>
              <a:t>ɛ</a:t>
            </a:r>
            <a:r>
              <a:rPr lang="fr-FR" sz="1600" b="1" dirty="0"/>
              <a:t>̃̃</a:t>
            </a:r>
            <a:r>
              <a:rPr lang="fr-FR" sz="1600" b="1" dirty="0" smtClean="0">
                <a:cs typeface="Cursivestandard"/>
              </a:rPr>
              <a:t>] </a:t>
            </a:r>
            <a:r>
              <a:rPr lang="fr-FR" sz="1400" b="1" dirty="0" smtClean="0">
                <a:latin typeface="Comic Sans MS"/>
                <a:cs typeface="Comic Sans MS"/>
              </a:rPr>
              <a:t>: </a:t>
            </a:r>
            <a:endParaRPr lang="fr-FR" b="1" dirty="0">
              <a:latin typeface="Comic Sans MS"/>
              <a:cs typeface="Comic Sans MS"/>
            </a:endParaRPr>
          </a:p>
        </p:txBody>
      </p:sp>
      <p:sp>
        <p:nvSpPr>
          <p:cNvPr id="15" name="ZoneTexte 14"/>
          <p:cNvSpPr txBox="1"/>
          <p:nvPr/>
        </p:nvSpPr>
        <p:spPr>
          <a:xfrm>
            <a:off x="217341" y="2075103"/>
            <a:ext cx="645091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 smtClean="0">
                <a:latin typeface="Comic Sans MS"/>
                <a:cs typeface="Comic Sans MS"/>
              </a:rPr>
              <a:t>2. </a:t>
            </a:r>
            <a:r>
              <a:rPr lang="fr-FR" sz="4000" dirty="0" smtClean="0">
                <a:latin typeface="Picto Moustache"/>
                <a:cs typeface="Picto Moustache"/>
              </a:rPr>
              <a:t>p</a:t>
            </a:r>
            <a:r>
              <a:rPr lang="fr-FR" dirty="0" smtClean="0">
                <a:latin typeface="Picto Moustache"/>
                <a:cs typeface="Picto Moustache"/>
              </a:rPr>
              <a:t> </a:t>
            </a:r>
            <a:r>
              <a:rPr lang="fr-FR" sz="1400" b="1" dirty="0" smtClean="0">
                <a:latin typeface="Comic Sans MS"/>
                <a:cs typeface="Comic Sans MS"/>
              </a:rPr>
              <a:t>Ecris </a:t>
            </a:r>
            <a:r>
              <a:rPr lang="fr-FR" sz="1400" dirty="0" smtClean="0">
                <a:latin typeface="Cursivestandard"/>
                <a:cs typeface="Cursivestandard"/>
              </a:rPr>
              <a:t>²la ²syllabe ²que ²tu ²entend$ :  </a:t>
            </a:r>
            <a:r>
              <a:rPr lang="fr-FR" dirty="0" smtClean="0">
                <a:latin typeface="Cursivestandard"/>
                <a:cs typeface="Cursivestandard"/>
              </a:rPr>
              <a:t>²pin   ²tin   ²ssin    </a:t>
            </a:r>
            <a:endParaRPr lang="fr-FR" b="1" dirty="0">
              <a:latin typeface="Comic Sans MS"/>
              <a:cs typeface="Comic Sans MS"/>
            </a:endParaRPr>
          </a:p>
        </p:txBody>
      </p:sp>
      <p:sp>
        <p:nvSpPr>
          <p:cNvPr id="16" name="ZoneTexte 15"/>
          <p:cNvSpPr txBox="1"/>
          <p:nvPr/>
        </p:nvSpPr>
        <p:spPr>
          <a:xfrm>
            <a:off x="288209" y="4110133"/>
            <a:ext cx="645091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 smtClean="0">
                <a:latin typeface="Comic Sans MS"/>
                <a:cs typeface="Comic Sans MS"/>
              </a:rPr>
              <a:t>3. </a:t>
            </a:r>
            <a:r>
              <a:rPr lang="fr-FR" sz="4000" dirty="0" smtClean="0">
                <a:latin typeface="Picto Moustache"/>
                <a:cs typeface="Picto Moustache"/>
              </a:rPr>
              <a:t>j</a:t>
            </a:r>
            <a:r>
              <a:rPr lang="fr-FR" sz="1400" dirty="0" smtClean="0">
                <a:latin typeface="Picto Moustache"/>
                <a:cs typeface="Picto Moustache"/>
              </a:rPr>
              <a:t> </a:t>
            </a:r>
            <a:r>
              <a:rPr lang="fr-FR" sz="1400" b="1" dirty="0" smtClean="0">
                <a:latin typeface="Comic Sans MS"/>
                <a:cs typeface="Comic Sans MS"/>
              </a:rPr>
              <a:t>Colorie </a:t>
            </a:r>
            <a:r>
              <a:rPr lang="fr-FR" sz="1400" dirty="0" smtClean="0">
                <a:latin typeface="Cursivestandard"/>
                <a:cs typeface="Cursivestandard"/>
              </a:rPr>
              <a:t>²le$ ²lettre$ </a:t>
            </a:r>
            <a:r>
              <a:rPr lang="fr-FR" sz="1400" b="1" i="1" dirty="0" smtClean="0">
                <a:solidFill>
                  <a:srgbClr val="7F7F7F"/>
                </a:solidFill>
                <a:latin typeface="Comic Sans MS"/>
                <a:cs typeface="Comic Sans MS"/>
              </a:rPr>
              <a:t>in</a:t>
            </a:r>
            <a:r>
              <a:rPr lang="fr-FR" sz="1400" b="1" dirty="0" smtClean="0">
                <a:latin typeface="Comic Sans MS"/>
                <a:cs typeface="Comic Sans MS"/>
              </a:rPr>
              <a:t> : </a:t>
            </a:r>
            <a:endParaRPr lang="fr-FR" b="1" dirty="0">
              <a:latin typeface="Comic Sans MS"/>
              <a:cs typeface="Comic Sans MS"/>
            </a:endParaRPr>
          </a:p>
        </p:txBody>
      </p:sp>
      <p:graphicFrame>
        <p:nvGraphicFramePr>
          <p:cNvPr id="3" name="Tableau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87708261"/>
              </p:ext>
            </p:extLst>
          </p:nvPr>
        </p:nvGraphicFramePr>
        <p:xfrm>
          <a:off x="93133" y="2825318"/>
          <a:ext cx="6612126" cy="128481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04042"/>
                <a:gridCol w="2204042"/>
                <a:gridCol w="2204042"/>
              </a:tblGrid>
              <a:tr h="642408">
                <a:tc>
                  <a:txBody>
                    <a:bodyPr/>
                    <a:lstStyle/>
                    <a:p>
                      <a:pPr algn="r"/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anchor="ctr"/>
                </a:tc>
              </a:tr>
              <a:tr h="642408">
                <a:tc>
                  <a:txBody>
                    <a:bodyPr/>
                    <a:lstStyle/>
                    <a:p>
                      <a:pPr algn="r"/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35" name="ZoneTexte 34"/>
          <p:cNvSpPr txBox="1"/>
          <p:nvPr/>
        </p:nvSpPr>
        <p:spPr>
          <a:xfrm>
            <a:off x="288209" y="5713690"/>
            <a:ext cx="645091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>
                <a:latin typeface="Comic Sans MS"/>
                <a:cs typeface="Comic Sans MS"/>
              </a:rPr>
              <a:t>4</a:t>
            </a:r>
            <a:r>
              <a:rPr lang="fr-FR" sz="1400" b="1" dirty="0" smtClean="0">
                <a:latin typeface="Comic Sans MS"/>
                <a:cs typeface="Comic Sans MS"/>
              </a:rPr>
              <a:t>. </a:t>
            </a:r>
            <a:r>
              <a:rPr lang="fr-FR" sz="4000" dirty="0">
                <a:latin typeface="Picto Moustache"/>
                <a:cs typeface="Picto Moustache"/>
              </a:rPr>
              <a:t>h</a:t>
            </a:r>
            <a:r>
              <a:rPr lang="fr-FR" sz="1400" dirty="0" smtClean="0">
                <a:latin typeface="Picto Moustache"/>
                <a:cs typeface="Picto Moustache"/>
              </a:rPr>
              <a:t> </a:t>
            </a:r>
            <a:r>
              <a:rPr lang="fr-FR" sz="1400" b="1" dirty="0" smtClean="0">
                <a:latin typeface="Comic Sans MS"/>
                <a:cs typeface="Comic Sans MS"/>
              </a:rPr>
              <a:t>Lis et entoure </a:t>
            </a:r>
            <a:r>
              <a:rPr lang="fr-FR" sz="1400" dirty="0" smtClean="0">
                <a:latin typeface="Cursivestandard"/>
                <a:cs typeface="Cursivestandard"/>
              </a:rPr>
              <a:t>²le$ mot$ ²comme ²sur ²le modèle :</a:t>
            </a:r>
            <a:endParaRPr lang="fr-FR" b="1" dirty="0">
              <a:latin typeface="Comic Sans MS"/>
              <a:cs typeface="Comic Sans MS"/>
            </a:endParaRPr>
          </a:p>
        </p:txBody>
      </p:sp>
      <p:sp>
        <p:nvSpPr>
          <p:cNvPr id="36" name="ZoneTexte 35"/>
          <p:cNvSpPr txBox="1"/>
          <p:nvPr/>
        </p:nvSpPr>
        <p:spPr>
          <a:xfrm>
            <a:off x="305827" y="7720990"/>
            <a:ext cx="645091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>
                <a:latin typeface="Comic Sans MS"/>
                <a:cs typeface="Comic Sans MS"/>
              </a:rPr>
              <a:t>5</a:t>
            </a:r>
            <a:r>
              <a:rPr lang="fr-FR" sz="1400" b="1" dirty="0" smtClean="0">
                <a:latin typeface="Comic Sans MS"/>
                <a:cs typeface="Comic Sans MS"/>
              </a:rPr>
              <a:t>. </a:t>
            </a:r>
            <a:r>
              <a:rPr lang="fr-FR" sz="4000" dirty="0">
                <a:latin typeface="Picto Moustache"/>
                <a:cs typeface="Picto Moustache"/>
              </a:rPr>
              <a:t>e</a:t>
            </a:r>
            <a:r>
              <a:rPr lang="fr-FR" sz="1400" dirty="0" smtClean="0">
                <a:latin typeface="Picto Moustache"/>
                <a:cs typeface="Picto Moustache"/>
              </a:rPr>
              <a:t> </a:t>
            </a:r>
            <a:r>
              <a:rPr lang="fr-FR" sz="1400" b="1" dirty="0" smtClean="0">
                <a:latin typeface="Comic Sans MS"/>
                <a:cs typeface="Comic Sans MS"/>
              </a:rPr>
              <a:t>Coche </a:t>
            </a:r>
            <a:r>
              <a:rPr lang="fr-FR" sz="1400" dirty="0" smtClean="0">
                <a:latin typeface="Cursivestandard"/>
                <a:cs typeface="Cursivestandard"/>
              </a:rPr>
              <a:t>²la ²syllabe ²où ²tu </a:t>
            </a:r>
            <a:r>
              <a:rPr lang="fr-FR" sz="1400" dirty="0">
                <a:latin typeface="Cursivestandard"/>
                <a:cs typeface="Cursivestandard"/>
              </a:rPr>
              <a:t>²</a:t>
            </a:r>
            <a:r>
              <a:rPr lang="fr-FR" sz="1400" dirty="0" smtClean="0">
                <a:latin typeface="Cursivestandard"/>
                <a:cs typeface="Cursivestandard"/>
              </a:rPr>
              <a:t>entend$ </a:t>
            </a:r>
            <a:r>
              <a:rPr lang="fr-FR" sz="1400" dirty="0">
                <a:latin typeface="Cursivestandard"/>
                <a:cs typeface="Cursivestandard"/>
              </a:rPr>
              <a:t>²le ²son </a:t>
            </a:r>
            <a:r>
              <a:rPr lang="fr-FR" sz="1400" b="1" dirty="0">
                <a:cs typeface="Cursivestandard"/>
              </a:rPr>
              <a:t>[</a:t>
            </a:r>
            <a:r>
              <a:rPr lang="fr-FR" sz="1400" b="1" dirty="0" err="1"/>
              <a:t>ɛ</a:t>
            </a:r>
            <a:r>
              <a:rPr lang="fr-FR" sz="1400" b="1" dirty="0"/>
              <a:t>̃̃</a:t>
            </a:r>
            <a:r>
              <a:rPr lang="fr-FR" sz="1400" b="1" dirty="0" smtClean="0">
                <a:cs typeface="Cursivestandard"/>
              </a:rPr>
              <a:t>] </a:t>
            </a:r>
            <a:r>
              <a:rPr lang="fr-FR" sz="1400" dirty="0" smtClean="0">
                <a:latin typeface="Cursivestandard"/>
                <a:cs typeface="Cursivestandard"/>
              </a:rPr>
              <a:t>:</a:t>
            </a:r>
            <a:endParaRPr lang="fr-FR" b="1" dirty="0">
              <a:latin typeface="Comic Sans MS"/>
              <a:cs typeface="Comic Sans MS"/>
            </a:endParaRPr>
          </a:p>
        </p:txBody>
      </p:sp>
      <p:grpSp>
        <p:nvGrpSpPr>
          <p:cNvPr id="49" name="Grouper 48"/>
          <p:cNvGrpSpPr/>
          <p:nvPr/>
        </p:nvGrpSpPr>
        <p:grpSpPr>
          <a:xfrm>
            <a:off x="1405466" y="2952159"/>
            <a:ext cx="773724" cy="419100"/>
            <a:chOff x="0" y="0"/>
            <a:chExt cx="1541780" cy="419100"/>
          </a:xfrm>
        </p:grpSpPr>
        <p:cxnSp>
          <p:nvCxnSpPr>
            <p:cNvPr id="50" name="Connecteur droit 49"/>
            <p:cNvCxnSpPr/>
            <p:nvPr/>
          </p:nvCxnSpPr>
          <p:spPr>
            <a:xfrm>
              <a:off x="0" y="411480"/>
              <a:ext cx="1541780" cy="7620"/>
            </a:xfrm>
            <a:prstGeom prst="line">
              <a:avLst/>
            </a:prstGeom>
            <a:ln>
              <a:solidFill>
                <a:schemeClr val="accent4">
                  <a:lumMod val="75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Connecteur droit 50"/>
            <p:cNvCxnSpPr/>
            <p:nvPr/>
          </p:nvCxnSpPr>
          <p:spPr>
            <a:xfrm>
              <a:off x="0" y="0"/>
              <a:ext cx="1541780" cy="7620"/>
            </a:xfrm>
            <a:prstGeom prst="line">
              <a:avLst/>
            </a:prstGeom>
            <a:ln>
              <a:solidFill>
                <a:srgbClr val="604A7B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Connecteur droit 51"/>
            <p:cNvCxnSpPr/>
            <p:nvPr/>
          </p:nvCxnSpPr>
          <p:spPr>
            <a:xfrm>
              <a:off x="0" y="308610"/>
              <a:ext cx="1541780" cy="7620"/>
            </a:xfrm>
            <a:prstGeom prst="line">
              <a:avLst/>
            </a:prstGeom>
            <a:ln w="12700" cmpd="sng"/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Connecteur droit 52"/>
            <p:cNvCxnSpPr/>
            <p:nvPr/>
          </p:nvCxnSpPr>
          <p:spPr>
            <a:xfrm>
              <a:off x="0" y="205740"/>
              <a:ext cx="1541780" cy="7620"/>
            </a:xfrm>
            <a:prstGeom prst="line">
              <a:avLst/>
            </a:prstGeom>
            <a:ln w="12700" cmpd="sng"/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Connecteur droit 53"/>
            <p:cNvCxnSpPr/>
            <p:nvPr/>
          </p:nvCxnSpPr>
          <p:spPr>
            <a:xfrm>
              <a:off x="0" y="102870"/>
              <a:ext cx="1541780" cy="7620"/>
            </a:xfrm>
            <a:prstGeom prst="line">
              <a:avLst/>
            </a:prstGeom>
            <a:ln w="12700" cmpd="sng"/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7" name="Grouper 56"/>
          <p:cNvGrpSpPr/>
          <p:nvPr/>
        </p:nvGrpSpPr>
        <p:grpSpPr>
          <a:xfrm>
            <a:off x="3508456" y="3603669"/>
            <a:ext cx="773724" cy="419100"/>
            <a:chOff x="0" y="0"/>
            <a:chExt cx="1541780" cy="419100"/>
          </a:xfrm>
        </p:grpSpPr>
        <p:cxnSp>
          <p:nvCxnSpPr>
            <p:cNvPr id="58" name="Connecteur droit 57"/>
            <p:cNvCxnSpPr/>
            <p:nvPr/>
          </p:nvCxnSpPr>
          <p:spPr>
            <a:xfrm>
              <a:off x="0" y="411480"/>
              <a:ext cx="1541780" cy="7620"/>
            </a:xfrm>
            <a:prstGeom prst="line">
              <a:avLst/>
            </a:prstGeom>
            <a:ln>
              <a:solidFill>
                <a:schemeClr val="accent4">
                  <a:lumMod val="75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Connecteur droit 58"/>
            <p:cNvCxnSpPr/>
            <p:nvPr/>
          </p:nvCxnSpPr>
          <p:spPr>
            <a:xfrm>
              <a:off x="0" y="0"/>
              <a:ext cx="1541780" cy="7620"/>
            </a:xfrm>
            <a:prstGeom prst="line">
              <a:avLst/>
            </a:prstGeom>
            <a:ln>
              <a:solidFill>
                <a:srgbClr val="604A7B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Connecteur droit 59"/>
            <p:cNvCxnSpPr/>
            <p:nvPr/>
          </p:nvCxnSpPr>
          <p:spPr>
            <a:xfrm>
              <a:off x="0" y="308610"/>
              <a:ext cx="1541780" cy="7620"/>
            </a:xfrm>
            <a:prstGeom prst="line">
              <a:avLst/>
            </a:prstGeom>
            <a:ln w="12700" cmpd="sng"/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Connecteur droit 60"/>
            <p:cNvCxnSpPr/>
            <p:nvPr/>
          </p:nvCxnSpPr>
          <p:spPr>
            <a:xfrm>
              <a:off x="0" y="205740"/>
              <a:ext cx="1541780" cy="7620"/>
            </a:xfrm>
            <a:prstGeom prst="line">
              <a:avLst/>
            </a:prstGeom>
            <a:ln w="12700" cmpd="sng"/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Connecteur droit 61"/>
            <p:cNvCxnSpPr/>
            <p:nvPr/>
          </p:nvCxnSpPr>
          <p:spPr>
            <a:xfrm>
              <a:off x="0" y="102870"/>
              <a:ext cx="1541780" cy="7620"/>
            </a:xfrm>
            <a:prstGeom prst="line">
              <a:avLst/>
            </a:prstGeom>
            <a:ln w="12700" cmpd="sng"/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3" name="Grouper 62"/>
          <p:cNvGrpSpPr/>
          <p:nvPr/>
        </p:nvGrpSpPr>
        <p:grpSpPr>
          <a:xfrm>
            <a:off x="3513666" y="2967399"/>
            <a:ext cx="773724" cy="419100"/>
            <a:chOff x="0" y="0"/>
            <a:chExt cx="1541780" cy="419100"/>
          </a:xfrm>
        </p:grpSpPr>
        <p:cxnSp>
          <p:nvCxnSpPr>
            <p:cNvPr id="64" name="Connecteur droit 63"/>
            <p:cNvCxnSpPr/>
            <p:nvPr/>
          </p:nvCxnSpPr>
          <p:spPr>
            <a:xfrm>
              <a:off x="0" y="411480"/>
              <a:ext cx="1541780" cy="7620"/>
            </a:xfrm>
            <a:prstGeom prst="line">
              <a:avLst/>
            </a:prstGeom>
            <a:ln>
              <a:solidFill>
                <a:schemeClr val="accent4">
                  <a:lumMod val="75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Connecteur droit 64"/>
            <p:cNvCxnSpPr/>
            <p:nvPr/>
          </p:nvCxnSpPr>
          <p:spPr>
            <a:xfrm>
              <a:off x="0" y="0"/>
              <a:ext cx="1541780" cy="7620"/>
            </a:xfrm>
            <a:prstGeom prst="line">
              <a:avLst/>
            </a:prstGeom>
            <a:ln>
              <a:solidFill>
                <a:srgbClr val="604A7B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Connecteur droit 65"/>
            <p:cNvCxnSpPr/>
            <p:nvPr/>
          </p:nvCxnSpPr>
          <p:spPr>
            <a:xfrm>
              <a:off x="0" y="308610"/>
              <a:ext cx="1541780" cy="7620"/>
            </a:xfrm>
            <a:prstGeom prst="line">
              <a:avLst/>
            </a:prstGeom>
            <a:ln w="12700" cmpd="sng"/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Connecteur droit 66"/>
            <p:cNvCxnSpPr/>
            <p:nvPr/>
          </p:nvCxnSpPr>
          <p:spPr>
            <a:xfrm>
              <a:off x="0" y="205740"/>
              <a:ext cx="1541780" cy="7620"/>
            </a:xfrm>
            <a:prstGeom prst="line">
              <a:avLst/>
            </a:prstGeom>
            <a:ln w="12700" cmpd="sng"/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Connecteur droit 67"/>
            <p:cNvCxnSpPr/>
            <p:nvPr/>
          </p:nvCxnSpPr>
          <p:spPr>
            <a:xfrm>
              <a:off x="0" y="102870"/>
              <a:ext cx="1541780" cy="7620"/>
            </a:xfrm>
            <a:prstGeom prst="line">
              <a:avLst/>
            </a:prstGeom>
            <a:ln w="12700" cmpd="sng"/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9" name="Grouper 68"/>
          <p:cNvGrpSpPr/>
          <p:nvPr/>
        </p:nvGrpSpPr>
        <p:grpSpPr>
          <a:xfrm>
            <a:off x="5851641" y="3611289"/>
            <a:ext cx="773724" cy="419100"/>
            <a:chOff x="0" y="0"/>
            <a:chExt cx="1541780" cy="419100"/>
          </a:xfrm>
        </p:grpSpPr>
        <p:cxnSp>
          <p:nvCxnSpPr>
            <p:cNvPr id="70" name="Connecteur droit 69"/>
            <p:cNvCxnSpPr/>
            <p:nvPr/>
          </p:nvCxnSpPr>
          <p:spPr>
            <a:xfrm>
              <a:off x="0" y="411480"/>
              <a:ext cx="1541780" cy="7620"/>
            </a:xfrm>
            <a:prstGeom prst="line">
              <a:avLst/>
            </a:prstGeom>
            <a:ln>
              <a:solidFill>
                <a:schemeClr val="accent4">
                  <a:lumMod val="75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Connecteur droit 70"/>
            <p:cNvCxnSpPr/>
            <p:nvPr/>
          </p:nvCxnSpPr>
          <p:spPr>
            <a:xfrm>
              <a:off x="0" y="0"/>
              <a:ext cx="1541780" cy="7620"/>
            </a:xfrm>
            <a:prstGeom prst="line">
              <a:avLst/>
            </a:prstGeom>
            <a:ln>
              <a:solidFill>
                <a:srgbClr val="604A7B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Connecteur droit 71"/>
            <p:cNvCxnSpPr/>
            <p:nvPr/>
          </p:nvCxnSpPr>
          <p:spPr>
            <a:xfrm>
              <a:off x="0" y="308610"/>
              <a:ext cx="1541780" cy="7620"/>
            </a:xfrm>
            <a:prstGeom prst="line">
              <a:avLst/>
            </a:prstGeom>
            <a:ln w="12700" cmpd="sng"/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Connecteur droit 72"/>
            <p:cNvCxnSpPr/>
            <p:nvPr/>
          </p:nvCxnSpPr>
          <p:spPr>
            <a:xfrm>
              <a:off x="0" y="205740"/>
              <a:ext cx="1541780" cy="7620"/>
            </a:xfrm>
            <a:prstGeom prst="line">
              <a:avLst/>
            </a:prstGeom>
            <a:ln w="12700" cmpd="sng"/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Connecteur droit 73"/>
            <p:cNvCxnSpPr/>
            <p:nvPr/>
          </p:nvCxnSpPr>
          <p:spPr>
            <a:xfrm>
              <a:off x="0" y="102870"/>
              <a:ext cx="1541780" cy="7620"/>
            </a:xfrm>
            <a:prstGeom prst="line">
              <a:avLst/>
            </a:prstGeom>
            <a:ln w="12700" cmpd="sng"/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5" name="Grouper 74"/>
          <p:cNvGrpSpPr/>
          <p:nvPr/>
        </p:nvGrpSpPr>
        <p:grpSpPr>
          <a:xfrm>
            <a:off x="5848386" y="2959779"/>
            <a:ext cx="773724" cy="419100"/>
            <a:chOff x="0" y="0"/>
            <a:chExt cx="1541780" cy="419100"/>
          </a:xfrm>
        </p:grpSpPr>
        <p:cxnSp>
          <p:nvCxnSpPr>
            <p:cNvPr id="76" name="Connecteur droit 75"/>
            <p:cNvCxnSpPr/>
            <p:nvPr/>
          </p:nvCxnSpPr>
          <p:spPr>
            <a:xfrm>
              <a:off x="0" y="411480"/>
              <a:ext cx="1541780" cy="7620"/>
            </a:xfrm>
            <a:prstGeom prst="line">
              <a:avLst/>
            </a:prstGeom>
            <a:ln>
              <a:solidFill>
                <a:schemeClr val="accent4">
                  <a:lumMod val="75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Connecteur droit 76"/>
            <p:cNvCxnSpPr/>
            <p:nvPr/>
          </p:nvCxnSpPr>
          <p:spPr>
            <a:xfrm>
              <a:off x="0" y="0"/>
              <a:ext cx="1541780" cy="7620"/>
            </a:xfrm>
            <a:prstGeom prst="line">
              <a:avLst/>
            </a:prstGeom>
            <a:ln>
              <a:solidFill>
                <a:srgbClr val="604A7B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Connecteur droit 77"/>
            <p:cNvCxnSpPr/>
            <p:nvPr/>
          </p:nvCxnSpPr>
          <p:spPr>
            <a:xfrm>
              <a:off x="0" y="308610"/>
              <a:ext cx="1541780" cy="7620"/>
            </a:xfrm>
            <a:prstGeom prst="line">
              <a:avLst/>
            </a:prstGeom>
            <a:ln w="12700" cmpd="sng"/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Connecteur droit 78"/>
            <p:cNvCxnSpPr/>
            <p:nvPr/>
          </p:nvCxnSpPr>
          <p:spPr>
            <a:xfrm>
              <a:off x="0" y="205740"/>
              <a:ext cx="1541780" cy="7620"/>
            </a:xfrm>
            <a:prstGeom prst="line">
              <a:avLst/>
            </a:prstGeom>
            <a:ln w="12700" cmpd="sng"/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Connecteur droit 79"/>
            <p:cNvCxnSpPr/>
            <p:nvPr/>
          </p:nvCxnSpPr>
          <p:spPr>
            <a:xfrm>
              <a:off x="0" y="102870"/>
              <a:ext cx="1541780" cy="7620"/>
            </a:xfrm>
            <a:prstGeom prst="line">
              <a:avLst/>
            </a:prstGeom>
            <a:ln w="12700" cmpd="sng"/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1" name="Grouper 80"/>
          <p:cNvGrpSpPr/>
          <p:nvPr/>
        </p:nvGrpSpPr>
        <p:grpSpPr>
          <a:xfrm>
            <a:off x="1405466" y="3603669"/>
            <a:ext cx="773724" cy="419100"/>
            <a:chOff x="0" y="0"/>
            <a:chExt cx="1541780" cy="419100"/>
          </a:xfrm>
        </p:grpSpPr>
        <p:cxnSp>
          <p:nvCxnSpPr>
            <p:cNvPr id="82" name="Connecteur droit 81"/>
            <p:cNvCxnSpPr/>
            <p:nvPr/>
          </p:nvCxnSpPr>
          <p:spPr>
            <a:xfrm>
              <a:off x="0" y="411480"/>
              <a:ext cx="1541780" cy="7620"/>
            </a:xfrm>
            <a:prstGeom prst="line">
              <a:avLst/>
            </a:prstGeom>
            <a:ln>
              <a:solidFill>
                <a:schemeClr val="accent4">
                  <a:lumMod val="75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Connecteur droit 82"/>
            <p:cNvCxnSpPr/>
            <p:nvPr/>
          </p:nvCxnSpPr>
          <p:spPr>
            <a:xfrm>
              <a:off x="0" y="0"/>
              <a:ext cx="1541780" cy="7620"/>
            </a:xfrm>
            <a:prstGeom prst="line">
              <a:avLst/>
            </a:prstGeom>
            <a:ln>
              <a:solidFill>
                <a:srgbClr val="604A7B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Connecteur droit 83"/>
            <p:cNvCxnSpPr/>
            <p:nvPr/>
          </p:nvCxnSpPr>
          <p:spPr>
            <a:xfrm>
              <a:off x="0" y="308610"/>
              <a:ext cx="1541780" cy="7620"/>
            </a:xfrm>
            <a:prstGeom prst="line">
              <a:avLst/>
            </a:prstGeom>
            <a:ln w="12700" cmpd="sng"/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Connecteur droit 84"/>
            <p:cNvCxnSpPr/>
            <p:nvPr/>
          </p:nvCxnSpPr>
          <p:spPr>
            <a:xfrm>
              <a:off x="0" y="205740"/>
              <a:ext cx="1541780" cy="7620"/>
            </a:xfrm>
            <a:prstGeom prst="line">
              <a:avLst/>
            </a:prstGeom>
            <a:ln w="12700" cmpd="sng"/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Connecteur droit 85"/>
            <p:cNvCxnSpPr/>
            <p:nvPr/>
          </p:nvCxnSpPr>
          <p:spPr>
            <a:xfrm>
              <a:off x="0" y="102870"/>
              <a:ext cx="1541780" cy="7620"/>
            </a:xfrm>
            <a:prstGeom prst="line">
              <a:avLst/>
            </a:prstGeom>
            <a:ln w="12700" cmpd="sng"/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0" name="Image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1875" y="1466413"/>
            <a:ext cx="766551" cy="766551"/>
          </a:xfrm>
          <a:prstGeom prst="rect">
            <a:avLst/>
          </a:prstGeom>
        </p:spPr>
      </p:pic>
      <p:graphicFrame>
        <p:nvGraphicFramePr>
          <p:cNvPr id="99" name="Tableau 9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2739076"/>
              </p:ext>
            </p:extLst>
          </p:nvPr>
        </p:nvGraphicFramePr>
        <p:xfrm>
          <a:off x="93127" y="4818019"/>
          <a:ext cx="6612164" cy="85347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08628"/>
                <a:gridCol w="508628"/>
                <a:gridCol w="508628"/>
                <a:gridCol w="508628"/>
                <a:gridCol w="508628"/>
                <a:gridCol w="508628"/>
                <a:gridCol w="508628"/>
                <a:gridCol w="508628"/>
                <a:gridCol w="508628"/>
                <a:gridCol w="508628"/>
                <a:gridCol w="508628"/>
                <a:gridCol w="508628"/>
                <a:gridCol w="508628"/>
              </a:tblGrid>
              <a:tr h="426738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ni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in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>
                          <a:latin typeface="Cursivestandard"/>
                          <a:cs typeface="Cursivestandard"/>
                        </a:rPr>
                        <a:t>iu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in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ni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ni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in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iu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in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>
                          <a:latin typeface="Cursivestandard"/>
                          <a:cs typeface="Cursivestandard"/>
                        </a:rPr>
                        <a:t>im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in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in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iu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  <a:tr h="426738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In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>
                          <a:latin typeface="Script Ecole 2"/>
                          <a:cs typeface="Script Ecole 2"/>
                        </a:rPr>
                        <a:t>iu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in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>
                          <a:latin typeface="Cursivestandard"/>
                          <a:cs typeface="Cursivestandard"/>
                        </a:rPr>
                        <a:t>ui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iu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in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ni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in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in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iu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ni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im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in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00" name="Tableau 9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702035"/>
              </p:ext>
            </p:extLst>
          </p:nvPr>
        </p:nvGraphicFramePr>
        <p:xfrm>
          <a:off x="93133" y="6421576"/>
          <a:ext cx="6612154" cy="129941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34538"/>
                <a:gridCol w="912936"/>
                <a:gridCol w="912936"/>
                <a:gridCol w="912936"/>
                <a:gridCol w="912936"/>
                <a:gridCol w="912936"/>
                <a:gridCol w="912936"/>
              </a:tblGrid>
              <a:tr h="433138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Picto Moustache"/>
                          <a:cs typeface="Picto Moustache"/>
                        </a:rPr>
                        <a:t>s  </a:t>
                      </a:r>
                      <a:r>
                        <a:rPr lang="fr-FR" sz="1400" dirty="0" smtClean="0">
                          <a:latin typeface="Script Ecole 2"/>
                          <a:cs typeface="Script Ecole 2"/>
                        </a:rPr>
                        <a:t>matin</a:t>
                      </a:r>
                      <a:endParaRPr lang="fr-FR" sz="1400" dirty="0">
                        <a:latin typeface="Script Ecole 2"/>
                        <a:cs typeface="Script Ecole 2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 smtClean="0">
                          <a:latin typeface="Script Ecole 2"/>
                          <a:cs typeface="Script Ecole 2"/>
                        </a:rPr>
                        <a:t>main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 smtClean="0">
                          <a:latin typeface="Script Ecole 2"/>
                          <a:cs typeface="Script Ecole 2"/>
                        </a:rPr>
                        <a:t>marin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 smtClean="0">
                          <a:latin typeface="Script Ecole 2"/>
                          <a:cs typeface="Script Ecole 2"/>
                        </a:rPr>
                        <a:t>matin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 smtClean="0">
                          <a:latin typeface="Script Ecole 2"/>
                          <a:cs typeface="Script Ecole 2"/>
                        </a:rPr>
                        <a:t>matin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Script Ecole 2"/>
                          <a:cs typeface="Script Ecole 2"/>
                        </a:rPr>
                        <a:t>malin</a:t>
                      </a:r>
                      <a:endParaRPr lang="fr-FR" sz="1400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Script Ecole 2"/>
                          <a:cs typeface="Script Ecole 2"/>
                        </a:rPr>
                        <a:t>marin</a:t>
                      </a:r>
                      <a:endParaRPr lang="fr-FR" sz="1400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</a:tr>
              <a:tr h="433138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 smtClean="0">
                          <a:latin typeface="Picto Moustache"/>
                          <a:cs typeface="Picto Moustache"/>
                        </a:rPr>
                        <a:t>s  </a:t>
                      </a:r>
                      <a:r>
                        <a:rPr lang="fr-FR" sz="1400" dirty="0" smtClean="0">
                          <a:latin typeface="Script Ecole 2"/>
                          <a:cs typeface="Script Ecole 2"/>
                        </a:rPr>
                        <a:t>enfin</a:t>
                      </a: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Script Ecole 2"/>
                          <a:cs typeface="Script Ecole 2"/>
                        </a:rPr>
                        <a:t>enfin</a:t>
                      </a:r>
                      <a:endParaRPr lang="fr-FR" sz="1400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Script Ecole 2"/>
                          <a:cs typeface="Script Ecole 2"/>
                        </a:rPr>
                        <a:t>enfui</a:t>
                      </a:r>
                      <a:endParaRPr lang="fr-FR" sz="1400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Script Ecole 2"/>
                          <a:cs typeface="Script Ecole 2"/>
                        </a:rPr>
                        <a:t>enfin</a:t>
                      </a:r>
                      <a:endParaRPr lang="fr-FR" sz="1400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Script Ecole 2"/>
                          <a:cs typeface="Script Ecole 2"/>
                        </a:rPr>
                        <a:t>refrain</a:t>
                      </a:r>
                      <a:endParaRPr lang="fr-FR" sz="1400" dirty="0">
                        <a:latin typeface="Script Ecole 2"/>
                        <a:cs typeface="Script Ecole 2"/>
                      </a:endParaRP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Script Ecole 2"/>
                          <a:cs typeface="Script Ecole 2"/>
                        </a:rPr>
                        <a:t>enfui</a:t>
                      </a:r>
                      <a:endParaRPr lang="fr-FR" sz="1400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Script Ecole 2"/>
                          <a:cs typeface="Script Ecole 2"/>
                        </a:rPr>
                        <a:t>enfin</a:t>
                      </a:r>
                      <a:endParaRPr lang="fr-FR" sz="1400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</a:tr>
              <a:tr h="433138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 smtClean="0">
                          <a:latin typeface="Picto Moustache"/>
                          <a:cs typeface="Picto Moustache"/>
                        </a:rPr>
                        <a:t>s  </a:t>
                      </a:r>
                      <a:r>
                        <a:rPr lang="fr-FR" sz="1800" dirty="0" smtClean="0">
                          <a:latin typeface="Cursivestandard"/>
                          <a:cs typeface="Cursivestandard"/>
                        </a:rPr>
                        <a:t>²jardin</a:t>
                      </a: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 smtClean="0">
                          <a:latin typeface="Cursivestandard"/>
                          <a:cs typeface="Cursivestandard"/>
                        </a:rPr>
                        <a:t>²jasmin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 smtClean="0">
                          <a:latin typeface="Cursivestandard"/>
                          <a:cs typeface="Cursivestandard"/>
                        </a:rPr>
                        <a:t>²jardin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 smtClean="0">
                          <a:latin typeface="Cursivestandard"/>
                          <a:cs typeface="Cursivestandard"/>
                        </a:rPr>
                        <a:t>²gardien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 smtClean="0">
                          <a:latin typeface="Cursivestandard"/>
                          <a:cs typeface="Cursivestandard"/>
                        </a:rPr>
                        <a:t>²jardine</a:t>
                      </a: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 smtClean="0">
                          <a:latin typeface="Cursivestandard"/>
                          <a:cs typeface="Cursivestandard"/>
                        </a:rPr>
                        <a:t>²jardin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 smtClean="0">
                          <a:latin typeface="Cursivestandard"/>
                          <a:cs typeface="Cursivestandard"/>
                        </a:rPr>
                        <a:t>²jardin</a:t>
                      </a: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101" name="ZoneTexte 100"/>
          <p:cNvSpPr txBox="1"/>
          <p:nvPr/>
        </p:nvSpPr>
        <p:spPr>
          <a:xfrm>
            <a:off x="244721" y="9492420"/>
            <a:ext cx="6976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dirty="0" smtClean="0"/>
              <a:t>⚪️⚪️</a:t>
            </a:r>
            <a:endParaRPr lang="fr-FR" sz="2000" dirty="0"/>
          </a:p>
        </p:txBody>
      </p:sp>
      <p:sp>
        <p:nvSpPr>
          <p:cNvPr id="102" name="ZoneTexte 101"/>
          <p:cNvSpPr txBox="1"/>
          <p:nvPr/>
        </p:nvSpPr>
        <p:spPr>
          <a:xfrm>
            <a:off x="1258651" y="9492420"/>
            <a:ext cx="9541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dirty="0" smtClean="0"/>
              <a:t>⚪️⚪️⚪️</a:t>
            </a:r>
            <a:endParaRPr lang="fr-FR" sz="2000" dirty="0"/>
          </a:p>
        </p:txBody>
      </p:sp>
      <p:sp>
        <p:nvSpPr>
          <p:cNvPr id="103" name="ZoneTexte 102"/>
          <p:cNvSpPr txBox="1"/>
          <p:nvPr/>
        </p:nvSpPr>
        <p:spPr>
          <a:xfrm>
            <a:off x="2529061" y="9492420"/>
            <a:ext cx="7522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/>
              <a:t>⚪️</a:t>
            </a:r>
            <a:r>
              <a:rPr lang="fr-FR" sz="2000" dirty="0" smtClean="0"/>
              <a:t>⚪️</a:t>
            </a:r>
            <a:endParaRPr lang="fr-FR" sz="2000" dirty="0"/>
          </a:p>
        </p:txBody>
      </p:sp>
      <p:sp>
        <p:nvSpPr>
          <p:cNvPr id="104" name="ZoneTexte 103"/>
          <p:cNvSpPr txBox="1"/>
          <p:nvPr/>
        </p:nvSpPr>
        <p:spPr>
          <a:xfrm>
            <a:off x="4868014" y="9492582"/>
            <a:ext cx="739844" cy="3999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smtClean="0"/>
              <a:t>⚪️⚪️</a:t>
            </a:r>
            <a:endParaRPr lang="fr-FR" sz="2000" dirty="0"/>
          </a:p>
        </p:txBody>
      </p:sp>
      <p:sp>
        <p:nvSpPr>
          <p:cNvPr id="108" name="ZoneTexte 107"/>
          <p:cNvSpPr txBox="1"/>
          <p:nvPr/>
        </p:nvSpPr>
        <p:spPr>
          <a:xfrm>
            <a:off x="3597604" y="9492420"/>
            <a:ext cx="9541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dirty="0" smtClean="0"/>
              <a:t>⚪️⚪️⚪️</a:t>
            </a:r>
            <a:endParaRPr lang="fr-FR" sz="2000" dirty="0"/>
          </a:p>
        </p:txBody>
      </p:sp>
      <p:sp>
        <p:nvSpPr>
          <p:cNvPr id="111" name="ZoneTexte 110"/>
          <p:cNvSpPr txBox="1"/>
          <p:nvPr/>
        </p:nvSpPr>
        <p:spPr>
          <a:xfrm>
            <a:off x="5924162" y="9492582"/>
            <a:ext cx="739844" cy="3999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smtClean="0"/>
              <a:t>⚪️⚪️</a:t>
            </a:r>
            <a:endParaRPr lang="fr-FR" sz="2000" dirty="0"/>
          </a:p>
        </p:txBody>
      </p:sp>
      <p:sp>
        <p:nvSpPr>
          <p:cNvPr id="88" name="Étoile à 5 branches 87"/>
          <p:cNvSpPr/>
          <p:nvPr/>
        </p:nvSpPr>
        <p:spPr>
          <a:xfrm>
            <a:off x="5080129" y="484749"/>
            <a:ext cx="180000" cy="180000"/>
          </a:xfrm>
          <a:prstGeom prst="star5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2" name="Image 31"/>
          <p:cNvPicPr>
            <a:picLocks noChangeAspect="1"/>
          </p:cNvPicPr>
          <p:nvPr/>
        </p:nvPicPr>
        <p:blipFill rotWithShape="1">
          <a:blip r:embed="rId3"/>
          <a:srcRect t="7378" b="7478"/>
          <a:stretch/>
        </p:blipFill>
        <p:spPr>
          <a:xfrm>
            <a:off x="1616812" y="1572766"/>
            <a:ext cx="460454" cy="553845"/>
          </a:xfrm>
          <a:prstGeom prst="rect">
            <a:avLst/>
          </a:prstGeom>
        </p:spPr>
      </p:pic>
      <p:pic>
        <p:nvPicPr>
          <p:cNvPr id="87" name="Image 86" descr="C:\Users\Catherine\Documents\CP\6 Lecture Pilotis\Gestes BM Pilotis\in.PNG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8734" y="338664"/>
            <a:ext cx="458356" cy="524321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64879" y="1538187"/>
            <a:ext cx="712003" cy="623002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93035" y="1462782"/>
            <a:ext cx="778934" cy="773813"/>
          </a:xfrm>
          <a:prstGeom prst="rect">
            <a:avLst/>
          </a:prstGeom>
        </p:spPr>
      </p:pic>
      <p:pic>
        <p:nvPicPr>
          <p:cNvPr id="14" name="Image 1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85085" y="1386901"/>
            <a:ext cx="655182" cy="925574"/>
          </a:xfrm>
          <a:prstGeom prst="rect">
            <a:avLst/>
          </a:prstGeom>
        </p:spPr>
      </p:pic>
      <p:pic>
        <p:nvPicPr>
          <p:cNvPr id="18" name="Image 17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16611" y="1496715"/>
            <a:ext cx="448101" cy="705946"/>
          </a:xfrm>
          <a:prstGeom prst="rect">
            <a:avLst/>
          </a:prstGeom>
        </p:spPr>
      </p:pic>
      <p:pic>
        <p:nvPicPr>
          <p:cNvPr id="90" name="Image 89"/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harpenSoften amount="50000"/>
                    </a14:imgEffect>
                    <a14:imgEffect>
                      <a14:brightnessContrast brigh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89321" y="1544015"/>
            <a:ext cx="502882" cy="611347"/>
          </a:xfrm>
          <a:prstGeom prst="rect">
            <a:avLst/>
          </a:prstGeom>
        </p:spPr>
      </p:pic>
      <p:pic>
        <p:nvPicPr>
          <p:cNvPr id="91" name="Image 90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296578" y="1451380"/>
            <a:ext cx="563898" cy="796617"/>
          </a:xfrm>
          <a:prstGeom prst="rect">
            <a:avLst/>
          </a:prstGeom>
        </p:spPr>
      </p:pic>
      <p:pic>
        <p:nvPicPr>
          <p:cNvPr id="19" name="Image 18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14295" y="2842252"/>
            <a:ext cx="828706" cy="620729"/>
          </a:xfrm>
          <a:prstGeom prst="rect">
            <a:avLst/>
          </a:prstGeom>
        </p:spPr>
      </p:pic>
      <p:pic>
        <p:nvPicPr>
          <p:cNvPr id="21" name="Image 20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582715" y="2833785"/>
            <a:ext cx="454922" cy="628793"/>
          </a:xfrm>
          <a:prstGeom prst="rect">
            <a:avLst/>
          </a:prstGeom>
        </p:spPr>
      </p:pic>
      <p:pic>
        <p:nvPicPr>
          <p:cNvPr id="22" name="Image 21"/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736257" y="2876487"/>
            <a:ext cx="576000" cy="576000"/>
          </a:xfrm>
          <a:prstGeom prst="rect">
            <a:avLst/>
          </a:prstGeom>
        </p:spPr>
      </p:pic>
      <p:pic>
        <p:nvPicPr>
          <p:cNvPr id="23" name="Image 22"/>
          <p:cNvPicPr>
            <a:picLocks noChangeAspect="1"/>
          </p:cNvPicPr>
          <p:nvPr/>
        </p:nvPicPr>
        <p:blipFill rotWithShape="1">
          <a:blip r:embed="rId17"/>
          <a:srcRect b="23084"/>
          <a:stretch/>
        </p:blipFill>
        <p:spPr>
          <a:xfrm>
            <a:off x="3706504" y="8911167"/>
            <a:ext cx="730929" cy="511961"/>
          </a:xfrm>
          <a:prstGeom prst="rect">
            <a:avLst/>
          </a:prstGeom>
        </p:spPr>
      </p:pic>
      <p:pic>
        <p:nvPicPr>
          <p:cNvPr id="24" name="Image 23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423314" y="3483155"/>
            <a:ext cx="637827" cy="611578"/>
          </a:xfrm>
          <a:prstGeom prst="rect">
            <a:avLst/>
          </a:prstGeom>
        </p:spPr>
      </p:pic>
      <p:pic>
        <p:nvPicPr>
          <p:cNvPr id="26" name="Image 25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 rot="2777776" flipH="1">
            <a:off x="4965420" y="3462543"/>
            <a:ext cx="196332" cy="639991"/>
          </a:xfrm>
          <a:prstGeom prst="rect">
            <a:avLst/>
          </a:prstGeom>
        </p:spPr>
      </p:pic>
      <p:pic>
        <p:nvPicPr>
          <p:cNvPr id="27" name="Image 26"/>
          <p:cNvPicPr>
            <a:picLocks noChangeAspect="1"/>
          </p:cNvPicPr>
          <p:nvPr/>
        </p:nvPicPr>
        <p:blipFill rotWithShape="1">
          <a:blip r:embed="rId20"/>
          <a:srcRect b="11679"/>
          <a:stretch/>
        </p:blipFill>
        <p:spPr>
          <a:xfrm>
            <a:off x="269169" y="8663056"/>
            <a:ext cx="664712" cy="829364"/>
          </a:xfrm>
          <a:prstGeom prst="rect">
            <a:avLst/>
          </a:prstGeom>
        </p:spPr>
      </p:pic>
      <p:pic>
        <p:nvPicPr>
          <p:cNvPr id="28" name="Image 27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4942051" y="8911167"/>
            <a:ext cx="551485" cy="539338"/>
          </a:xfrm>
          <a:prstGeom prst="rect">
            <a:avLst/>
          </a:prstGeom>
        </p:spPr>
      </p:pic>
      <p:pic>
        <p:nvPicPr>
          <p:cNvPr id="29" name="Image 28"/>
          <p:cNvPicPr>
            <a:picLocks noChangeAspect="1"/>
          </p:cNvPicPr>
          <p:nvPr/>
        </p:nvPicPr>
        <p:blipFill rotWithShape="1">
          <a:blip r:embed="rId22"/>
          <a:srcRect b="9821"/>
          <a:stretch/>
        </p:blipFill>
        <p:spPr>
          <a:xfrm>
            <a:off x="2537528" y="8688457"/>
            <a:ext cx="689770" cy="829365"/>
          </a:xfrm>
          <a:prstGeom prst="rect">
            <a:avLst/>
          </a:prstGeom>
        </p:spPr>
      </p:pic>
      <p:pic>
        <p:nvPicPr>
          <p:cNvPr id="30" name="Image 29"/>
          <p:cNvPicPr>
            <a:picLocks noChangeAspect="1"/>
          </p:cNvPicPr>
          <p:nvPr/>
        </p:nvPicPr>
        <p:blipFill rotWithShape="1">
          <a:blip r:embed="rId23">
            <a:extLst>
              <a:ext uri="{BEBA8EAE-BF5A-486C-A8C5-ECC9F3942E4B}">
                <a14:imgProps xmlns:a14="http://schemas.microsoft.com/office/drawing/2010/main">
                  <a14:imgLayer r:embed="rId2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t="45644" r="11399" b="4917"/>
          <a:stretch/>
        </p:blipFill>
        <p:spPr>
          <a:xfrm>
            <a:off x="2418392" y="3513320"/>
            <a:ext cx="865215" cy="569069"/>
          </a:xfrm>
          <a:prstGeom prst="rect">
            <a:avLst/>
          </a:prstGeom>
        </p:spPr>
      </p:pic>
      <p:pic>
        <p:nvPicPr>
          <p:cNvPr id="47" name="Image 46"/>
          <p:cNvPicPr>
            <a:picLocks noChangeAspect="1"/>
          </p:cNvPicPr>
          <p:nvPr/>
        </p:nvPicPr>
        <p:blipFill>
          <a:blip r:embed="rId25">
            <a:extLst>
              <a:ext uri="{BEBA8EAE-BF5A-486C-A8C5-ECC9F3942E4B}">
                <a14:imgProps xmlns:a14="http://schemas.microsoft.com/office/drawing/2010/main">
                  <a14:imgLayer r:embed="rId26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57985" y="8463425"/>
            <a:ext cx="761616" cy="1075934"/>
          </a:xfrm>
          <a:prstGeom prst="rect">
            <a:avLst/>
          </a:prstGeom>
        </p:spPr>
      </p:pic>
      <p:pic>
        <p:nvPicPr>
          <p:cNvPr id="48" name="Image 47"/>
          <p:cNvPicPr>
            <a:picLocks noChangeAspect="1"/>
          </p:cNvPicPr>
          <p:nvPr/>
        </p:nvPicPr>
        <p:blipFill rotWithShape="1">
          <a:blip r:embed="rId27">
            <a:extLst>
              <a:ext uri="{BEBA8EAE-BF5A-486C-A8C5-ECC9F3942E4B}">
                <a14:imgProps xmlns:a14="http://schemas.microsoft.com/office/drawing/2010/main">
                  <a14:imgLayer r:embed="rId28">
                    <a14:imgEffect>
                      <a14:sharpenSoften amount="50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rcRect l="7859" t="20669" r="2600" b="18428"/>
          <a:stretch/>
        </p:blipFill>
        <p:spPr>
          <a:xfrm>
            <a:off x="5924162" y="8967768"/>
            <a:ext cx="669477" cy="455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632953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3" name="Tableau 9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7870412"/>
              </p:ext>
            </p:extLst>
          </p:nvPr>
        </p:nvGraphicFramePr>
        <p:xfrm>
          <a:off x="143935" y="2831590"/>
          <a:ext cx="6612126" cy="128481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04042"/>
                <a:gridCol w="2204042"/>
                <a:gridCol w="2204042"/>
              </a:tblGrid>
              <a:tr h="642408">
                <a:tc>
                  <a:txBody>
                    <a:bodyPr/>
                    <a:lstStyle/>
                    <a:p>
                      <a:pPr marL="0" marR="0" indent="0" algn="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solidFill>
                            <a:srgbClr val="A6A6A6"/>
                          </a:solidFill>
                          <a:latin typeface="Cursivestandard"/>
                          <a:cs typeface="Cursivestandard"/>
                        </a:rPr>
                        <a:t>_________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solidFill>
                            <a:srgbClr val="A6A6A6"/>
                          </a:solidFill>
                          <a:latin typeface="Cursivestandard"/>
                          <a:cs typeface="Cursivestandard"/>
                        </a:rPr>
                        <a:t>_________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solidFill>
                            <a:srgbClr val="A6A6A6"/>
                          </a:solidFill>
                          <a:latin typeface="Cursivestandard"/>
                          <a:cs typeface="Cursivestandard"/>
                        </a:rPr>
                        <a:t>_________</a:t>
                      </a:r>
                    </a:p>
                  </a:txBody>
                  <a:tcPr anchor="ctr"/>
                </a:tc>
              </a:tr>
              <a:tr h="642408">
                <a:tc>
                  <a:txBody>
                    <a:bodyPr/>
                    <a:lstStyle/>
                    <a:p>
                      <a:pPr marL="0" marR="0" indent="0" algn="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solidFill>
                            <a:srgbClr val="A6A6A6"/>
                          </a:solidFill>
                          <a:latin typeface="Cursivestandard"/>
                          <a:cs typeface="Cursivestandard"/>
                        </a:rPr>
                        <a:t>_________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solidFill>
                            <a:srgbClr val="A6A6A6"/>
                          </a:solidFill>
                          <a:latin typeface="Cursivestandard"/>
                          <a:cs typeface="Cursivestandard"/>
                        </a:rPr>
                        <a:t>_________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solidFill>
                            <a:srgbClr val="A6A6A6"/>
                          </a:solidFill>
                          <a:latin typeface="Cursivestandard"/>
                          <a:cs typeface="Cursivestandard"/>
                        </a:rPr>
                        <a:t>_________</a:t>
                      </a:r>
                    </a:p>
                  </a:txBody>
                  <a:tcPr anchor="ctr"/>
                </a:tc>
              </a:tr>
            </a:tbl>
          </a:graphicData>
        </a:graphic>
      </p:graphicFrame>
      <p:graphicFrame>
        <p:nvGraphicFramePr>
          <p:cNvPr id="10" name="Tableau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2262621"/>
              </p:ext>
            </p:extLst>
          </p:nvPr>
        </p:nvGraphicFramePr>
        <p:xfrm>
          <a:off x="2634367" y="288990"/>
          <a:ext cx="2381860" cy="586311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tableStyleId>{5940675A-B579-460E-94D1-54222C63F5DA}</a:tableStyleId>
              </a:tblPr>
              <a:tblGrid>
                <a:gridCol w="597819"/>
                <a:gridCol w="1784041"/>
              </a:tblGrid>
              <a:tr h="586311">
                <a:tc>
                  <a:txBody>
                    <a:bodyPr/>
                    <a:lstStyle/>
                    <a:p>
                      <a:endParaRPr lang="fr-FR" sz="2600" dirty="0"/>
                    </a:p>
                  </a:txBody>
                  <a:tcPr marL="63305" marR="63305" marT="66040" marB="66040">
                    <a:lnL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3200" b="1" dirty="0" smtClean="0">
                          <a:solidFill>
                            <a:srgbClr val="008000"/>
                          </a:solidFill>
                          <a:latin typeface="Script Ecole 2"/>
                          <a:cs typeface="Script Ecole 2"/>
                        </a:rPr>
                        <a:t>in</a:t>
                      </a:r>
                      <a:r>
                        <a:rPr lang="fr-FR" sz="3200" b="1" dirty="0" smtClean="0">
                          <a:solidFill>
                            <a:srgbClr val="008000"/>
                          </a:solidFill>
                        </a:rPr>
                        <a:t>  </a:t>
                      </a:r>
                      <a:r>
                        <a:rPr lang="fr-FR" sz="3200" b="1" dirty="0" smtClean="0">
                          <a:solidFill>
                            <a:srgbClr val="008000"/>
                          </a:solidFill>
                          <a:latin typeface="Cursivestandard"/>
                          <a:cs typeface="Cursivestandard"/>
                        </a:rPr>
                        <a:t> ²in</a:t>
                      </a:r>
                      <a:endParaRPr lang="fr-FR" sz="3200" b="1" dirty="0" smtClean="0">
                        <a:solidFill>
                          <a:srgbClr val="008000"/>
                        </a:solidFill>
                      </a:endParaRPr>
                    </a:p>
                  </a:txBody>
                  <a:tcPr marL="72000" marR="63305" marT="18000" marB="18000" anchor="ctr">
                    <a:lnL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1" name="Rectangle à coins arrondis 92"/>
          <p:cNvSpPr>
            <a:spLocks noChangeArrowheads="1"/>
          </p:cNvSpPr>
          <p:nvPr/>
        </p:nvSpPr>
        <p:spPr bwMode="auto">
          <a:xfrm>
            <a:off x="217340" y="281448"/>
            <a:ext cx="2365375" cy="566342"/>
          </a:xfrm>
          <a:prstGeom prst="roundRect">
            <a:avLst>
              <a:gd name="adj" fmla="val 16667"/>
            </a:avLst>
          </a:prstGeom>
          <a:solidFill>
            <a:srgbClr val="BFBFBF"/>
          </a:solidFill>
          <a:ln w="12700">
            <a:solidFill>
              <a:srgbClr val="000000"/>
            </a:solidFill>
            <a:prstDash val="dash"/>
            <a:round/>
            <a:headEnd/>
            <a:tailEnd/>
          </a:ln>
          <a:effectLst>
            <a:outerShdw blurRad="50800" dist="38100" dir="2700000" algn="tl" rotWithShape="0">
              <a:srgbClr val="000000">
                <a:alpha val="39999"/>
              </a:srgbClr>
            </a:outerShdw>
          </a:effectLst>
        </p:spPr>
        <p:txBody>
          <a:bodyPr vert="horz" wrap="square" lIns="91440" tIns="0" rIns="91440" bIns="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mic Sans MS" charset="0"/>
                <a:ea typeface="ÇlÇr ñæí©" charset="0"/>
              </a:rPr>
              <a:t>Prénom </a:t>
            </a: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mic Sans MS" charset="0"/>
                <a:ea typeface="ÇlÇr ñæí©" charset="0"/>
              </a:rPr>
              <a:t>:</a:t>
            </a:r>
            <a:endParaRPr kumimoji="0" lang="fr-FR" sz="10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Comic Sans MS" charset="0"/>
              <a:ea typeface="ÇlÇr ñæí©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mic Sans MS" charset="0"/>
                <a:ea typeface="ÇlÇr ñæí©" charset="0"/>
              </a:rPr>
              <a:t>Date : </a:t>
            </a:r>
            <a:endParaRPr kumimoji="0" lang="fr-FR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2" name="Carré corné 93"/>
          <p:cNvSpPr>
            <a:spLocks noChangeArrowheads="1"/>
          </p:cNvSpPr>
          <p:nvPr/>
        </p:nvSpPr>
        <p:spPr bwMode="auto">
          <a:xfrm rot="314074">
            <a:off x="5357509" y="352187"/>
            <a:ext cx="1292225" cy="465137"/>
          </a:xfrm>
          <a:prstGeom prst="foldedCorner">
            <a:avLst>
              <a:gd name="adj" fmla="val 16667"/>
            </a:avLst>
          </a:prstGeom>
          <a:gradFill rotWithShape="1">
            <a:gsLst>
              <a:gs pos="0">
                <a:srgbClr val="BFBFBF"/>
              </a:gs>
              <a:gs pos="100000">
                <a:srgbClr val="FFFFFF"/>
              </a:gs>
            </a:gsLst>
            <a:path path="rect">
              <a:fillToRect l="50000" t="50000" r="50000" b="50000"/>
            </a:path>
          </a:gradFill>
          <a:ln w="9525">
            <a:solidFill>
              <a:srgbClr val="000000"/>
            </a:solidFill>
            <a:round/>
            <a:headEnd/>
            <a:tailEnd/>
          </a:ln>
          <a:effectLst>
            <a:outerShdw blurRad="76200" sy="23000" kx="-1199993" algn="bl" rotWithShape="0">
              <a:srgbClr val="000000">
                <a:alpha val="20000"/>
              </a:srgb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mic Sans MS" charset="0"/>
                <a:ea typeface="ÇlÇr ñæí©" charset="0"/>
              </a:rPr>
              <a:t>Phonologie</a:t>
            </a:r>
            <a:endParaRPr kumimoji="0" lang="fr-FR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254341" y="794891"/>
            <a:ext cx="645091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 smtClean="0">
                <a:latin typeface="Comic Sans MS"/>
                <a:cs typeface="Comic Sans MS"/>
              </a:rPr>
              <a:t>1. </a:t>
            </a:r>
            <a:r>
              <a:rPr lang="fr-FR" sz="4000" dirty="0" smtClean="0">
                <a:latin typeface="Picto Moustache"/>
                <a:cs typeface="Picto Moustache"/>
              </a:rPr>
              <a:t>j</a:t>
            </a:r>
            <a:r>
              <a:rPr lang="fr-FR" dirty="0" smtClean="0">
                <a:latin typeface="Picto Moustache"/>
                <a:cs typeface="Picto Moustache"/>
              </a:rPr>
              <a:t> </a:t>
            </a:r>
            <a:r>
              <a:rPr lang="fr-FR" sz="1400" b="1" dirty="0" smtClean="0">
                <a:latin typeface="Comic Sans MS"/>
                <a:cs typeface="Comic Sans MS"/>
              </a:rPr>
              <a:t>Colorie </a:t>
            </a:r>
            <a:r>
              <a:rPr lang="fr-FR" sz="1400" dirty="0" smtClean="0">
                <a:latin typeface="Cursivestandard"/>
                <a:cs typeface="Cursivestandard"/>
              </a:rPr>
              <a:t>²le$ ²image$ ²si ²tu ²entend$ ²le ²son </a:t>
            </a:r>
            <a:r>
              <a:rPr lang="fr-FR" sz="1600" b="1" dirty="0">
                <a:cs typeface="Cursivestandard"/>
              </a:rPr>
              <a:t>[</a:t>
            </a:r>
            <a:r>
              <a:rPr lang="fr-FR" sz="1600" b="1" dirty="0" err="1"/>
              <a:t>ɛ</a:t>
            </a:r>
            <a:r>
              <a:rPr lang="fr-FR" sz="1600" b="1" dirty="0"/>
              <a:t>̃̃</a:t>
            </a:r>
            <a:r>
              <a:rPr lang="fr-FR" sz="1600" b="1" dirty="0" smtClean="0">
                <a:cs typeface="Cursivestandard"/>
              </a:rPr>
              <a:t>] </a:t>
            </a:r>
            <a:r>
              <a:rPr lang="fr-FR" sz="1400" b="1" dirty="0" smtClean="0">
                <a:latin typeface="Comic Sans MS"/>
                <a:cs typeface="Comic Sans MS"/>
              </a:rPr>
              <a:t>: </a:t>
            </a:r>
            <a:endParaRPr lang="fr-FR" b="1" dirty="0">
              <a:latin typeface="Comic Sans MS"/>
              <a:cs typeface="Comic Sans MS"/>
            </a:endParaRPr>
          </a:p>
        </p:txBody>
      </p:sp>
      <p:sp>
        <p:nvSpPr>
          <p:cNvPr id="16" name="ZoneTexte 15"/>
          <p:cNvSpPr txBox="1"/>
          <p:nvPr/>
        </p:nvSpPr>
        <p:spPr>
          <a:xfrm>
            <a:off x="288209" y="4110133"/>
            <a:ext cx="645091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 smtClean="0">
                <a:latin typeface="Comic Sans MS"/>
                <a:cs typeface="Comic Sans MS"/>
              </a:rPr>
              <a:t>3. </a:t>
            </a:r>
            <a:r>
              <a:rPr lang="fr-FR" sz="4000" dirty="0" smtClean="0">
                <a:latin typeface="Picto Moustache"/>
                <a:cs typeface="Picto Moustache"/>
              </a:rPr>
              <a:t>j</a:t>
            </a:r>
            <a:r>
              <a:rPr lang="fr-FR" sz="1400" dirty="0" smtClean="0">
                <a:latin typeface="Picto Moustache"/>
                <a:cs typeface="Picto Moustache"/>
              </a:rPr>
              <a:t> </a:t>
            </a:r>
            <a:r>
              <a:rPr lang="fr-FR" sz="1400" b="1" dirty="0" smtClean="0">
                <a:latin typeface="Comic Sans MS"/>
                <a:cs typeface="Comic Sans MS"/>
              </a:rPr>
              <a:t>Colorie </a:t>
            </a:r>
            <a:r>
              <a:rPr lang="fr-FR" sz="1400" dirty="0" smtClean="0">
                <a:latin typeface="Cursivestandard"/>
                <a:cs typeface="Cursivestandard"/>
              </a:rPr>
              <a:t>²le$ ²lettre$ </a:t>
            </a:r>
            <a:r>
              <a:rPr lang="fr-FR" sz="1400" b="1" i="1" dirty="0" smtClean="0">
                <a:solidFill>
                  <a:srgbClr val="7F7F7F"/>
                </a:solidFill>
                <a:latin typeface="Comic Sans MS"/>
                <a:cs typeface="Comic Sans MS"/>
              </a:rPr>
              <a:t>in</a:t>
            </a:r>
            <a:r>
              <a:rPr lang="fr-FR" sz="1400" b="1" dirty="0" smtClean="0">
                <a:latin typeface="Comic Sans MS"/>
                <a:cs typeface="Comic Sans MS"/>
              </a:rPr>
              <a:t> : </a:t>
            </a:r>
            <a:endParaRPr lang="fr-FR" b="1" dirty="0">
              <a:latin typeface="Comic Sans MS"/>
              <a:cs typeface="Comic Sans MS"/>
            </a:endParaRPr>
          </a:p>
        </p:txBody>
      </p:sp>
      <p:sp>
        <p:nvSpPr>
          <p:cNvPr id="35" name="ZoneTexte 34"/>
          <p:cNvSpPr txBox="1"/>
          <p:nvPr/>
        </p:nvSpPr>
        <p:spPr>
          <a:xfrm>
            <a:off x="288209" y="5713690"/>
            <a:ext cx="645091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>
                <a:latin typeface="Comic Sans MS"/>
                <a:cs typeface="Comic Sans MS"/>
              </a:rPr>
              <a:t>4</a:t>
            </a:r>
            <a:r>
              <a:rPr lang="fr-FR" sz="1400" b="1" dirty="0" smtClean="0">
                <a:latin typeface="Comic Sans MS"/>
                <a:cs typeface="Comic Sans MS"/>
              </a:rPr>
              <a:t>. </a:t>
            </a:r>
            <a:r>
              <a:rPr lang="fr-FR" sz="4000" dirty="0">
                <a:latin typeface="Picto Moustache"/>
                <a:cs typeface="Picto Moustache"/>
              </a:rPr>
              <a:t>h</a:t>
            </a:r>
            <a:r>
              <a:rPr lang="fr-FR" sz="1400" dirty="0" smtClean="0">
                <a:latin typeface="Picto Moustache"/>
                <a:cs typeface="Picto Moustache"/>
              </a:rPr>
              <a:t> </a:t>
            </a:r>
            <a:r>
              <a:rPr lang="fr-FR" sz="1400" b="1" dirty="0" smtClean="0">
                <a:latin typeface="Comic Sans MS"/>
                <a:cs typeface="Comic Sans MS"/>
              </a:rPr>
              <a:t>Lis et entoure </a:t>
            </a:r>
            <a:r>
              <a:rPr lang="fr-FR" sz="1400" dirty="0" smtClean="0">
                <a:latin typeface="Cursivestandard"/>
                <a:cs typeface="Cursivestandard"/>
              </a:rPr>
              <a:t>²le$ mot$ ²comme ²sur ²le modèle :</a:t>
            </a:r>
            <a:endParaRPr lang="fr-FR" b="1" dirty="0">
              <a:latin typeface="Comic Sans MS"/>
              <a:cs typeface="Comic Sans MS"/>
            </a:endParaRPr>
          </a:p>
        </p:txBody>
      </p:sp>
      <p:pic>
        <p:nvPicPr>
          <p:cNvPr id="20" name="Image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1875" y="1466413"/>
            <a:ext cx="766551" cy="766551"/>
          </a:xfrm>
          <a:prstGeom prst="rect">
            <a:avLst/>
          </a:prstGeom>
        </p:spPr>
      </p:pic>
      <p:graphicFrame>
        <p:nvGraphicFramePr>
          <p:cNvPr id="99" name="Tableau 9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8792417"/>
              </p:ext>
            </p:extLst>
          </p:nvPr>
        </p:nvGraphicFramePr>
        <p:xfrm>
          <a:off x="93127" y="4818019"/>
          <a:ext cx="6612164" cy="85347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08628"/>
                <a:gridCol w="508628"/>
                <a:gridCol w="508628"/>
                <a:gridCol w="508628"/>
                <a:gridCol w="508628"/>
                <a:gridCol w="508628"/>
                <a:gridCol w="508628"/>
                <a:gridCol w="508628"/>
                <a:gridCol w="508628"/>
                <a:gridCol w="508628"/>
                <a:gridCol w="508628"/>
                <a:gridCol w="508628"/>
                <a:gridCol w="508628"/>
              </a:tblGrid>
              <a:tr h="426738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ni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in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>
                          <a:latin typeface="Cursivestandard"/>
                          <a:cs typeface="Cursivestandard"/>
                        </a:rPr>
                        <a:t>iu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in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ni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ni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in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iu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in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>
                          <a:latin typeface="Cursivestandard"/>
                          <a:cs typeface="Cursivestandard"/>
                        </a:rPr>
                        <a:t>im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in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in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iu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  <a:tr h="426738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In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>
                          <a:latin typeface="Script Ecole 2"/>
                          <a:cs typeface="Script Ecole 2"/>
                        </a:rPr>
                        <a:t>iu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in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>
                          <a:latin typeface="Cursivestandard"/>
                          <a:cs typeface="Cursivestandard"/>
                        </a:rPr>
                        <a:t>ui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iu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in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ni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in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in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iu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ni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im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in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00" name="Tableau 9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24851238"/>
              </p:ext>
            </p:extLst>
          </p:nvPr>
        </p:nvGraphicFramePr>
        <p:xfrm>
          <a:off x="93133" y="6421576"/>
          <a:ext cx="6612154" cy="129941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34538"/>
                <a:gridCol w="912936"/>
                <a:gridCol w="912936"/>
                <a:gridCol w="912936"/>
                <a:gridCol w="912936"/>
                <a:gridCol w="912936"/>
                <a:gridCol w="912936"/>
              </a:tblGrid>
              <a:tr h="433138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Picto Moustache"/>
                          <a:cs typeface="Picto Moustache"/>
                        </a:rPr>
                        <a:t>s  </a:t>
                      </a:r>
                      <a:r>
                        <a:rPr lang="fr-FR" sz="1400" dirty="0" smtClean="0">
                          <a:latin typeface="Script Ecole 2"/>
                          <a:cs typeface="Script Ecole 2"/>
                        </a:rPr>
                        <a:t>matin</a:t>
                      </a:r>
                      <a:endParaRPr lang="fr-FR" sz="1400" dirty="0">
                        <a:latin typeface="Script Ecole 2"/>
                        <a:cs typeface="Script Ecole 2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 smtClean="0">
                          <a:latin typeface="Script Ecole 2"/>
                          <a:cs typeface="Script Ecole 2"/>
                        </a:rPr>
                        <a:t>main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 smtClean="0">
                          <a:latin typeface="Script Ecole 2"/>
                          <a:cs typeface="Script Ecole 2"/>
                        </a:rPr>
                        <a:t>marin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 smtClean="0">
                          <a:latin typeface="Script Ecole 2"/>
                          <a:cs typeface="Script Ecole 2"/>
                        </a:rPr>
                        <a:t>matin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 smtClean="0">
                          <a:latin typeface="Script Ecole 2"/>
                          <a:cs typeface="Script Ecole 2"/>
                        </a:rPr>
                        <a:t>matin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Script Ecole 2"/>
                          <a:cs typeface="Script Ecole 2"/>
                        </a:rPr>
                        <a:t>malin</a:t>
                      </a:r>
                      <a:endParaRPr lang="fr-FR" sz="1400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Script Ecole 2"/>
                          <a:cs typeface="Script Ecole 2"/>
                        </a:rPr>
                        <a:t>marin</a:t>
                      </a:r>
                      <a:endParaRPr lang="fr-FR" sz="1400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</a:tr>
              <a:tr h="433138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 smtClean="0">
                          <a:latin typeface="Picto Moustache"/>
                          <a:cs typeface="Picto Moustache"/>
                        </a:rPr>
                        <a:t>s  </a:t>
                      </a:r>
                      <a:r>
                        <a:rPr lang="fr-FR" sz="1400" dirty="0" smtClean="0">
                          <a:latin typeface="Script Ecole 2"/>
                          <a:cs typeface="Script Ecole 2"/>
                        </a:rPr>
                        <a:t>enfin</a:t>
                      </a: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Script Ecole 2"/>
                          <a:cs typeface="Script Ecole 2"/>
                        </a:rPr>
                        <a:t>enfin</a:t>
                      </a:r>
                      <a:endParaRPr lang="fr-FR" sz="1400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Script Ecole 2"/>
                          <a:cs typeface="Script Ecole 2"/>
                        </a:rPr>
                        <a:t>enfui</a:t>
                      </a:r>
                      <a:endParaRPr lang="fr-FR" sz="1400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Script Ecole 2"/>
                          <a:cs typeface="Script Ecole 2"/>
                        </a:rPr>
                        <a:t>enfin</a:t>
                      </a:r>
                      <a:endParaRPr lang="fr-FR" sz="1400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Script Ecole 2"/>
                          <a:cs typeface="Script Ecole 2"/>
                        </a:rPr>
                        <a:t>refrain</a:t>
                      </a:r>
                      <a:endParaRPr lang="fr-FR" sz="1400" dirty="0">
                        <a:latin typeface="Script Ecole 2"/>
                        <a:cs typeface="Script Ecole 2"/>
                      </a:endParaRP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Script Ecole 2"/>
                          <a:cs typeface="Script Ecole 2"/>
                        </a:rPr>
                        <a:t>enfui</a:t>
                      </a:r>
                      <a:endParaRPr lang="fr-FR" sz="1400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Script Ecole 2"/>
                          <a:cs typeface="Script Ecole 2"/>
                        </a:rPr>
                        <a:t>enfin</a:t>
                      </a:r>
                      <a:endParaRPr lang="fr-FR" sz="1400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</a:tr>
              <a:tr h="433138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 smtClean="0">
                          <a:latin typeface="Picto Moustache"/>
                          <a:cs typeface="Picto Moustache"/>
                        </a:rPr>
                        <a:t>s  </a:t>
                      </a:r>
                      <a:r>
                        <a:rPr lang="fr-FR" sz="1800" dirty="0" smtClean="0">
                          <a:latin typeface="Cursivestandard"/>
                          <a:cs typeface="Cursivestandard"/>
                        </a:rPr>
                        <a:t>²jardin</a:t>
                      </a: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 smtClean="0">
                          <a:latin typeface="Cursivestandard"/>
                          <a:cs typeface="Cursivestandard"/>
                        </a:rPr>
                        <a:t>²jasmin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 smtClean="0">
                          <a:latin typeface="Cursivestandard"/>
                          <a:cs typeface="Cursivestandard"/>
                        </a:rPr>
                        <a:t>²jardin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 smtClean="0">
                          <a:latin typeface="Cursivestandard"/>
                          <a:cs typeface="Cursivestandard"/>
                        </a:rPr>
                        <a:t>²gardien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 smtClean="0">
                          <a:latin typeface="Cursivestandard"/>
                          <a:cs typeface="Cursivestandard"/>
                        </a:rPr>
                        <a:t>²jardine</a:t>
                      </a: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 smtClean="0">
                          <a:latin typeface="Cursivestandard"/>
                          <a:cs typeface="Cursivestandard"/>
                        </a:rPr>
                        <a:t>²jardin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 smtClean="0">
                          <a:latin typeface="Cursivestandard"/>
                          <a:cs typeface="Cursivestandard"/>
                        </a:rPr>
                        <a:t>²jardin</a:t>
                      </a: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88" name="Étoile à 5 branches 87"/>
          <p:cNvSpPr/>
          <p:nvPr/>
        </p:nvSpPr>
        <p:spPr>
          <a:xfrm>
            <a:off x="5080129" y="383145"/>
            <a:ext cx="180000" cy="180000"/>
          </a:xfrm>
          <a:prstGeom prst="star5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2" name="Image 31"/>
          <p:cNvPicPr>
            <a:picLocks noChangeAspect="1"/>
          </p:cNvPicPr>
          <p:nvPr/>
        </p:nvPicPr>
        <p:blipFill rotWithShape="1">
          <a:blip r:embed="rId3"/>
          <a:srcRect t="7378" b="7478"/>
          <a:stretch/>
        </p:blipFill>
        <p:spPr>
          <a:xfrm>
            <a:off x="1616812" y="1572766"/>
            <a:ext cx="460454" cy="553845"/>
          </a:xfrm>
          <a:prstGeom prst="rect">
            <a:avLst/>
          </a:prstGeom>
        </p:spPr>
      </p:pic>
      <p:pic>
        <p:nvPicPr>
          <p:cNvPr id="87" name="Image 86" descr="C:\Users\Catherine\Documents\CP\6 Lecture Pilotis\Gestes BM Pilotis\in.PNG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8734" y="338664"/>
            <a:ext cx="458356" cy="524321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64879" y="1538187"/>
            <a:ext cx="712003" cy="623002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93035" y="1462782"/>
            <a:ext cx="778934" cy="773813"/>
          </a:xfrm>
          <a:prstGeom prst="rect">
            <a:avLst/>
          </a:prstGeom>
        </p:spPr>
      </p:pic>
      <p:pic>
        <p:nvPicPr>
          <p:cNvPr id="14" name="Image 1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85085" y="1386901"/>
            <a:ext cx="655182" cy="925574"/>
          </a:xfrm>
          <a:prstGeom prst="rect">
            <a:avLst/>
          </a:prstGeom>
        </p:spPr>
      </p:pic>
      <p:pic>
        <p:nvPicPr>
          <p:cNvPr id="18" name="Image 17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16611" y="1496715"/>
            <a:ext cx="448101" cy="705946"/>
          </a:xfrm>
          <a:prstGeom prst="rect">
            <a:avLst/>
          </a:prstGeom>
        </p:spPr>
      </p:pic>
      <p:pic>
        <p:nvPicPr>
          <p:cNvPr id="90" name="Image 89"/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harpenSoften amount="50000"/>
                    </a14:imgEffect>
                    <a14:imgEffect>
                      <a14:brightnessContrast brigh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89321" y="1544015"/>
            <a:ext cx="502882" cy="611347"/>
          </a:xfrm>
          <a:prstGeom prst="rect">
            <a:avLst/>
          </a:prstGeom>
        </p:spPr>
      </p:pic>
      <p:pic>
        <p:nvPicPr>
          <p:cNvPr id="91" name="Image 90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296578" y="1451380"/>
            <a:ext cx="563898" cy="796617"/>
          </a:xfrm>
          <a:prstGeom prst="rect">
            <a:avLst/>
          </a:prstGeom>
        </p:spPr>
      </p:pic>
      <p:pic>
        <p:nvPicPr>
          <p:cNvPr id="19" name="Image 18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87290" y="2842252"/>
            <a:ext cx="828706" cy="620729"/>
          </a:xfrm>
          <a:prstGeom prst="rect">
            <a:avLst/>
          </a:prstGeom>
        </p:spPr>
      </p:pic>
      <p:pic>
        <p:nvPicPr>
          <p:cNvPr id="21" name="Image 20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582715" y="2833785"/>
            <a:ext cx="454922" cy="628793"/>
          </a:xfrm>
          <a:prstGeom prst="rect">
            <a:avLst/>
          </a:prstGeom>
        </p:spPr>
      </p:pic>
      <p:pic>
        <p:nvPicPr>
          <p:cNvPr id="22" name="Image 21"/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736257" y="2876487"/>
            <a:ext cx="576000" cy="576000"/>
          </a:xfrm>
          <a:prstGeom prst="rect">
            <a:avLst/>
          </a:prstGeom>
        </p:spPr>
      </p:pic>
      <p:pic>
        <p:nvPicPr>
          <p:cNvPr id="24" name="Image 23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296309" y="3483155"/>
            <a:ext cx="637827" cy="611578"/>
          </a:xfrm>
          <a:prstGeom prst="rect">
            <a:avLst/>
          </a:prstGeom>
        </p:spPr>
      </p:pic>
      <p:pic>
        <p:nvPicPr>
          <p:cNvPr id="26" name="Image 25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 rot="2777776" flipH="1">
            <a:off x="4965420" y="3462543"/>
            <a:ext cx="196332" cy="639991"/>
          </a:xfrm>
          <a:prstGeom prst="rect">
            <a:avLst/>
          </a:prstGeom>
        </p:spPr>
      </p:pic>
      <p:pic>
        <p:nvPicPr>
          <p:cNvPr id="30" name="Image 29"/>
          <p:cNvPicPr>
            <a:picLocks noChangeAspect="1"/>
          </p:cNvPicPr>
          <p:nvPr/>
        </p:nvPicPr>
        <p:blipFill rotWithShape="1">
          <a:blip r:embed="rId19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t="45644" r="11399" b="4917"/>
          <a:stretch/>
        </p:blipFill>
        <p:spPr>
          <a:xfrm>
            <a:off x="2384524" y="3513320"/>
            <a:ext cx="865215" cy="569069"/>
          </a:xfrm>
          <a:prstGeom prst="rect">
            <a:avLst/>
          </a:prstGeom>
        </p:spPr>
      </p:pic>
      <p:sp>
        <p:nvSpPr>
          <p:cNvPr id="89" name="Étoile à 5 branches 88"/>
          <p:cNvSpPr/>
          <p:nvPr/>
        </p:nvSpPr>
        <p:spPr>
          <a:xfrm>
            <a:off x="5085085" y="612969"/>
            <a:ext cx="180000" cy="180000"/>
          </a:xfrm>
          <a:prstGeom prst="star5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2" name="ZoneTexte 91"/>
          <p:cNvSpPr txBox="1"/>
          <p:nvPr/>
        </p:nvSpPr>
        <p:spPr>
          <a:xfrm>
            <a:off x="217341" y="2075103"/>
            <a:ext cx="645091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 smtClean="0">
                <a:latin typeface="Comic Sans MS"/>
                <a:cs typeface="Comic Sans MS"/>
              </a:rPr>
              <a:t>2. </a:t>
            </a:r>
            <a:r>
              <a:rPr lang="fr-FR" sz="4000" dirty="0" smtClean="0">
                <a:latin typeface="Picto Moustache"/>
                <a:cs typeface="Picto Moustache"/>
              </a:rPr>
              <a:t>p</a:t>
            </a:r>
            <a:r>
              <a:rPr lang="fr-FR" dirty="0" smtClean="0">
                <a:latin typeface="Picto Moustache"/>
                <a:cs typeface="Picto Moustache"/>
              </a:rPr>
              <a:t> </a:t>
            </a:r>
            <a:r>
              <a:rPr lang="fr-FR" sz="1400" b="1" dirty="0" smtClean="0">
                <a:latin typeface="Comic Sans MS"/>
                <a:cs typeface="Comic Sans MS"/>
              </a:rPr>
              <a:t>Ecris </a:t>
            </a:r>
            <a:r>
              <a:rPr lang="fr-FR" sz="1400" dirty="0">
                <a:latin typeface="Cursivestandard"/>
                <a:cs typeface="Cursivestandard"/>
              </a:rPr>
              <a:t>²le mot ²comme ²tu ²l’²entend$ </a:t>
            </a:r>
            <a:r>
              <a:rPr lang="fr-FR" sz="1400" dirty="0" smtClean="0">
                <a:latin typeface="Cursivestandard"/>
                <a:cs typeface="Cursivestandard"/>
              </a:rPr>
              <a:t>: </a:t>
            </a:r>
            <a:endParaRPr lang="fr-FR" b="1" dirty="0">
              <a:latin typeface="Comic Sans MS"/>
              <a:cs typeface="Comic Sans MS"/>
            </a:endParaRPr>
          </a:p>
        </p:txBody>
      </p:sp>
      <p:graphicFrame>
        <p:nvGraphicFramePr>
          <p:cNvPr id="94" name="Tableau 9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76951852"/>
              </p:ext>
            </p:extLst>
          </p:nvPr>
        </p:nvGraphicFramePr>
        <p:xfrm>
          <a:off x="1308931" y="8274170"/>
          <a:ext cx="1949960" cy="156409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43745"/>
                <a:gridCol w="243745"/>
                <a:gridCol w="243745"/>
                <a:gridCol w="243745"/>
                <a:gridCol w="243745"/>
                <a:gridCol w="243745"/>
                <a:gridCol w="243745"/>
                <a:gridCol w="243745"/>
              </a:tblGrid>
              <a:tr h="260683"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smtClean="0"/>
                        <a:t>M</a:t>
                      </a:r>
                      <a:endParaRPr lang="fr-FR" sz="11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smtClean="0"/>
                        <a:t>A</a:t>
                      </a:r>
                      <a:endParaRPr lang="fr-FR" sz="11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smtClean="0"/>
                        <a:t>G</a:t>
                      </a:r>
                      <a:endParaRPr lang="fr-FR" sz="11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smtClean="0"/>
                        <a:t>A</a:t>
                      </a:r>
                      <a:endParaRPr lang="fr-FR" sz="11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smtClean="0"/>
                        <a:t>S</a:t>
                      </a:r>
                      <a:endParaRPr lang="fr-FR" sz="11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smtClean="0"/>
                        <a:t>I</a:t>
                      </a:r>
                      <a:endParaRPr lang="fr-FR" sz="11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smtClean="0"/>
                        <a:t>N</a:t>
                      </a:r>
                      <a:endParaRPr lang="fr-FR" sz="11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smtClean="0"/>
                        <a:t>E</a:t>
                      </a:r>
                      <a:endParaRPr lang="fr-FR" sz="1100" dirty="0"/>
                    </a:p>
                  </a:txBody>
                  <a:tcPr marT="0" marB="0" anchor="ctr"/>
                </a:tc>
              </a:tr>
              <a:tr h="260683"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smtClean="0"/>
                        <a:t>O</a:t>
                      </a:r>
                      <a:endParaRPr lang="fr-FR" sz="11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smtClean="0"/>
                        <a:t>C</a:t>
                      </a:r>
                      <a:endParaRPr lang="fr-FR" sz="11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smtClean="0"/>
                        <a:t>V</a:t>
                      </a:r>
                      <a:endParaRPr lang="fr-FR" sz="11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smtClean="0"/>
                        <a:t>V</a:t>
                      </a:r>
                      <a:endParaRPr lang="fr-FR" sz="11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smtClean="0"/>
                        <a:t>I</a:t>
                      </a:r>
                      <a:endParaRPr lang="fr-FR" sz="11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smtClean="0"/>
                        <a:t>N</a:t>
                      </a:r>
                      <a:endParaRPr lang="fr-FR" sz="11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smtClean="0"/>
                        <a:t>M</a:t>
                      </a:r>
                      <a:endParaRPr lang="fr-FR" sz="11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smtClean="0"/>
                        <a:t>O</a:t>
                      </a:r>
                      <a:endParaRPr lang="fr-FR" sz="1100" dirty="0"/>
                    </a:p>
                  </a:txBody>
                  <a:tcPr marT="0" marB="0" anchor="ctr"/>
                </a:tc>
              </a:tr>
              <a:tr h="260683"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smtClean="0"/>
                        <a:t>U</a:t>
                      </a:r>
                      <a:endParaRPr lang="fr-FR" sz="11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smtClean="0"/>
                        <a:t>L</a:t>
                      </a:r>
                      <a:endParaRPr lang="fr-FR" sz="11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smtClean="0"/>
                        <a:t>I</a:t>
                      </a:r>
                      <a:endParaRPr lang="fr-FR" sz="11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smtClean="0"/>
                        <a:t>I</a:t>
                      </a:r>
                      <a:endParaRPr lang="fr-FR" sz="11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smtClean="0"/>
                        <a:t>A</a:t>
                      </a:r>
                      <a:endParaRPr lang="fr-FR" sz="11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smtClean="0"/>
                        <a:t>D</a:t>
                      </a:r>
                      <a:endParaRPr lang="fr-FR" sz="11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smtClean="0"/>
                        <a:t>V</a:t>
                      </a:r>
                      <a:endParaRPr lang="fr-FR" sz="11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smtClean="0"/>
                        <a:t>A</a:t>
                      </a:r>
                      <a:endParaRPr lang="fr-FR" sz="1100" dirty="0"/>
                    </a:p>
                  </a:txBody>
                  <a:tcPr marT="0" marB="0" anchor="ctr"/>
                </a:tc>
              </a:tr>
              <a:tr h="260683"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smtClean="0"/>
                        <a:t>L</a:t>
                      </a:r>
                      <a:endParaRPr lang="fr-FR" sz="11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smtClean="0"/>
                        <a:t>I</a:t>
                      </a:r>
                      <a:endParaRPr lang="fr-FR" sz="11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smtClean="0"/>
                        <a:t>N</a:t>
                      </a:r>
                      <a:endParaRPr lang="fr-FR" sz="11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smtClean="0"/>
                        <a:t>R</a:t>
                      </a:r>
                      <a:endParaRPr lang="fr-FR" sz="11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err="1" smtClean="0"/>
                        <a:t>V</a:t>
                      </a:r>
                      <a:endParaRPr lang="fr-FR" sz="11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smtClean="0"/>
                        <a:t>O</a:t>
                      </a:r>
                      <a:endParaRPr lang="fr-FR" sz="11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smtClean="0"/>
                        <a:t>I</a:t>
                      </a:r>
                      <a:endParaRPr lang="fr-FR" sz="11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smtClean="0"/>
                        <a:t>I</a:t>
                      </a:r>
                      <a:endParaRPr lang="fr-FR" sz="1100" dirty="0"/>
                    </a:p>
                  </a:txBody>
                  <a:tcPr marT="0" marB="0" anchor="ctr"/>
                </a:tc>
              </a:tr>
              <a:tr h="260683"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smtClean="0"/>
                        <a:t>I</a:t>
                      </a:r>
                      <a:endParaRPr lang="fr-FR" sz="11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smtClean="0"/>
                        <a:t>N</a:t>
                      </a:r>
                      <a:endParaRPr lang="fr-FR" sz="11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smtClean="0"/>
                        <a:t>V</a:t>
                      </a:r>
                      <a:endParaRPr lang="fr-FR" sz="11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smtClean="0"/>
                        <a:t>I</a:t>
                      </a:r>
                      <a:endParaRPr lang="fr-FR" sz="11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err="1" smtClean="0"/>
                        <a:t>T</a:t>
                      </a:r>
                      <a:endParaRPr lang="fr-FR" sz="11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smtClean="0"/>
                        <a:t>E</a:t>
                      </a:r>
                      <a:endParaRPr lang="fr-FR" sz="11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smtClean="0"/>
                        <a:t>W</a:t>
                      </a:r>
                      <a:endParaRPr lang="fr-FR" sz="11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smtClean="0"/>
                        <a:t>L</a:t>
                      </a:r>
                      <a:endParaRPr lang="fr-FR" sz="1100" dirty="0"/>
                    </a:p>
                  </a:txBody>
                  <a:tcPr marT="0" marB="0" anchor="ctr"/>
                </a:tc>
              </a:tr>
              <a:tr h="260683"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smtClean="0"/>
                        <a:t>N</a:t>
                      </a:r>
                      <a:endParaRPr lang="fr-FR" sz="11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smtClean="0"/>
                        <a:t>E</a:t>
                      </a:r>
                      <a:endParaRPr lang="fr-FR" sz="11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smtClean="0"/>
                        <a:t>P</a:t>
                      </a:r>
                      <a:endParaRPr lang="fr-FR" sz="11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smtClean="0"/>
                        <a:t>I</a:t>
                      </a:r>
                      <a:endParaRPr lang="fr-FR" sz="11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smtClean="0"/>
                        <a:t>N</a:t>
                      </a:r>
                      <a:endParaRPr lang="fr-FR" sz="11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smtClean="0"/>
                        <a:t>G</a:t>
                      </a:r>
                      <a:endParaRPr lang="fr-FR" sz="11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smtClean="0"/>
                        <a:t>L</a:t>
                      </a:r>
                      <a:endParaRPr lang="fr-FR" sz="11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smtClean="0"/>
                        <a:t>E</a:t>
                      </a:r>
                      <a:endParaRPr lang="fr-FR" sz="1100" dirty="0"/>
                    </a:p>
                  </a:txBody>
                  <a:tcPr marT="0" marB="0" anchor="ctr"/>
                </a:tc>
              </a:tr>
            </a:tbl>
          </a:graphicData>
        </a:graphic>
      </p:graphicFrame>
      <p:sp>
        <p:nvSpPr>
          <p:cNvPr id="95" name="ZoneTexte 94"/>
          <p:cNvSpPr txBox="1"/>
          <p:nvPr/>
        </p:nvSpPr>
        <p:spPr>
          <a:xfrm>
            <a:off x="3544140" y="8369603"/>
            <a:ext cx="800219" cy="120032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sz="1200" dirty="0" smtClean="0"/>
              <a:t>EPINGLE</a:t>
            </a:r>
          </a:p>
          <a:p>
            <a:r>
              <a:rPr lang="fr-FR" sz="1200" dirty="0" smtClean="0"/>
              <a:t>INVITE</a:t>
            </a:r>
          </a:p>
          <a:p>
            <a:r>
              <a:rPr lang="fr-FR" sz="1200" dirty="0" smtClean="0"/>
              <a:t>LIN</a:t>
            </a:r>
          </a:p>
          <a:p>
            <a:r>
              <a:rPr lang="fr-FR" sz="1200" dirty="0" smtClean="0"/>
              <a:t>MAGASIN</a:t>
            </a:r>
          </a:p>
          <a:p>
            <a:r>
              <a:rPr lang="fr-FR" sz="1200" dirty="0" smtClean="0"/>
              <a:t>MOULIN</a:t>
            </a:r>
          </a:p>
          <a:p>
            <a:r>
              <a:rPr lang="fr-FR" sz="1200" smtClean="0"/>
              <a:t>VIN</a:t>
            </a:r>
            <a:endParaRPr lang="fr-FR" sz="1200" dirty="0" smtClean="0"/>
          </a:p>
        </p:txBody>
      </p:sp>
      <p:sp>
        <p:nvSpPr>
          <p:cNvPr id="96" name="ZoneTexte 95"/>
          <p:cNvSpPr txBox="1"/>
          <p:nvPr/>
        </p:nvSpPr>
        <p:spPr>
          <a:xfrm>
            <a:off x="305827" y="7534716"/>
            <a:ext cx="645091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>
                <a:latin typeface="Comic Sans MS"/>
                <a:cs typeface="Comic Sans MS"/>
              </a:rPr>
              <a:t>5</a:t>
            </a:r>
            <a:r>
              <a:rPr lang="fr-FR" sz="1400" b="1" dirty="0" smtClean="0">
                <a:latin typeface="Comic Sans MS"/>
                <a:cs typeface="Comic Sans MS"/>
              </a:rPr>
              <a:t>. </a:t>
            </a:r>
            <a:r>
              <a:rPr lang="fr-FR" sz="4000" dirty="0">
                <a:latin typeface="Picto Moustache"/>
                <a:cs typeface="Picto Moustache"/>
              </a:rPr>
              <a:t>h</a:t>
            </a:r>
            <a:r>
              <a:rPr lang="fr-FR" sz="1400" dirty="0" smtClean="0">
                <a:latin typeface="Picto Moustache"/>
                <a:cs typeface="Picto Moustache"/>
              </a:rPr>
              <a:t> </a:t>
            </a:r>
            <a:r>
              <a:rPr lang="fr-FR" sz="1400" b="1" dirty="0" smtClean="0">
                <a:latin typeface="Comic Sans MS"/>
                <a:cs typeface="Comic Sans MS"/>
              </a:rPr>
              <a:t>Retrouve </a:t>
            </a:r>
            <a:r>
              <a:rPr lang="fr-FR" sz="1600" dirty="0">
                <a:latin typeface="Cursivestandard"/>
                <a:cs typeface="Cursivestandard"/>
              </a:rPr>
              <a:t>²et</a:t>
            </a:r>
            <a:r>
              <a:rPr lang="fr-FR" sz="1400" b="1" dirty="0" smtClean="0">
                <a:latin typeface="Comic Sans MS"/>
                <a:cs typeface="Comic Sans MS"/>
              </a:rPr>
              <a:t> entoure </a:t>
            </a:r>
            <a:r>
              <a:rPr lang="fr-FR" sz="1400" dirty="0" smtClean="0">
                <a:latin typeface="Cursivestandard"/>
                <a:cs typeface="Cursivestandard"/>
              </a:rPr>
              <a:t>²le$ mot$ ²suivant$ : </a:t>
            </a:r>
            <a:endParaRPr lang="fr-FR" b="1" dirty="0">
              <a:latin typeface="Comic Sans MS"/>
              <a:cs typeface="Comic Sans MS"/>
            </a:endParaRPr>
          </a:p>
        </p:txBody>
      </p:sp>
    </p:spTree>
    <p:extLst>
      <p:ext uri="{BB962C8B-B14F-4D97-AF65-F5344CB8AC3E}">
        <p14:creationId xmlns:p14="http://schemas.microsoft.com/office/powerpoint/2010/main" val="68231916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Tableau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8087375"/>
              </p:ext>
            </p:extLst>
          </p:nvPr>
        </p:nvGraphicFramePr>
        <p:xfrm>
          <a:off x="2634367" y="288990"/>
          <a:ext cx="2381860" cy="586311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tableStyleId>{5940675A-B579-460E-94D1-54222C63F5DA}</a:tableStyleId>
              </a:tblPr>
              <a:tblGrid>
                <a:gridCol w="597819"/>
                <a:gridCol w="1784041"/>
              </a:tblGrid>
              <a:tr h="586311">
                <a:tc>
                  <a:txBody>
                    <a:bodyPr/>
                    <a:lstStyle/>
                    <a:p>
                      <a:endParaRPr lang="fr-FR" sz="2600" dirty="0"/>
                    </a:p>
                  </a:txBody>
                  <a:tcPr marL="63305" marR="63305" marT="66040" marB="66040">
                    <a:lnL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3200" b="1" dirty="0" err="1" smtClean="0">
                          <a:solidFill>
                            <a:srgbClr val="008000"/>
                          </a:solidFill>
                          <a:latin typeface="Script Ecole 2"/>
                          <a:cs typeface="Script Ecole 2"/>
                        </a:rPr>
                        <a:t>ill</a:t>
                      </a:r>
                      <a:r>
                        <a:rPr lang="fr-FR" sz="3200" b="1" dirty="0" smtClean="0">
                          <a:solidFill>
                            <a:srgbClr val="008000"/>
                          </a:solidFill>
                        </a:rPr>
                        <a:t>  </a:t>
                      </a:r>
                      <a:r>
                        <a:rPr lang="fr-FR" sz="3200" b="1" dirty="0" smtClean="0">
                          <a:solidFill>
                            <a:srgbClr val="008000"/>
                          </a:solidFill>
                          <a:latin typeface="Cursivestandard"/>
                          <a:cs typeface="Cursivestandard"/>
                        </a:rPr>
                        <a:t> ²ill</a:t>
                      </a:r>
                      <a:endParaRPr lang="fr-FR" sz="3200" b="1" dirty="0" smtClean="0">
                        <a:solidFill>
                          <a:srgbClr val="008000"/>
                        </a:solidFill>
                      </a:endParaRPr>
                    </a:p>
                  </a:txBody>
                  <a:tcPr marL="72000" marR="63305" marT="18000" marB="18000" anchor="ctr">
                    <a:lnL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1" name="Rectangle à coins arrondis 92"/>
          <p:cNvSpPr>
            <a:spLocks noChangeArrowheads="1"/>
          </p:cNvSpPr>
          <p:nvPr/>
        </p:nvSpPr>
        <p:spPr bwMode="auto">
          <a:xfrm>
            <a:off x="217340" y="281448"/>
            <a:ext cx="2365375" cy="566342"/>
          </a:xfrm>
          <a:prstGeom prst="roundRect">
            <a:avLst>
              <a:gd name="adj" fmla="val 16667"/>
            </a:avLst>
          </a:prstGeom>
          <a:solidFill>
            <a:srgbClr val="BFBFBF"/>
          </a:solidFill>
          <a:ln w="12700">
            <a:solidFill>
              <a:srgbClr val="000000"/>
            </a:solidFill>
            <a:prstDash val="dash"/>
            <a:round/>
            <a:headEnd/>
            <a:tailEnd/>
          </a:ln>
          <a:effectLst>
            <a:outerShdw blurRad="50800" dist="38100" dir="2700000" algn="tl" rotWithShape="0">
              <a:srgbClr val="000000">
                <a:alpha val="39999"/>
              </a:srgbClr>
            </a:outerShdw>
          </a:effectLst>
        </p:spPr>
        <p:txBody>
          <a:bodyPr vert="horz" wrap="square" lIns="91440" tIns="0" rIns="91440" bIns="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mic Sans MS" charset="0"/>
                <a:ea typeface="ÇlÇr ñæí©" charset="0"/>
              </a:rPr>
              <a:t>Prénom </a:t>
            </a: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mic Sans MS" charset="0"/>
                <a:ea typeface="ÇlÇr ñæí©" charset="0"/>
              </a:rPr>
              <a:t>:</a:t>
            </a:r>
            <a:endParaRPr kumimoji="0" lang="fr-FR" sz="10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Comic Sans MS" charset="0"/>
              <a:ea typeface="ÇlÇr ñæí©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mic Sans MS" charset="0"/>
                <a:ea typeface="ÇlÇr ñæí©" charset="0"/>
              </a:rPr>
              <a:t>Date : </a:t>
            </a:r>
            <a:endParaRPr kumimoji="0" lang="fr-FR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2" name="Carré corné 93"/>
          <p:cNvSpPr>
            <a:spLocks noChangeArrowheads="1"/>
          </p:cNvSpPr>
          <p:nvPr/>
        </p:nvSpPr>
        <p:spPr bwMode="auto">
          <a:xfrm rot="314074">
            <a:off x="5357509" y="352187"/>
            <a:ext cx="1292225" cy="465137"/>
          </a:xfrm>
          <a:prstGeom prst="foldedCorner">
            <a:avLst>
              <a:gd name="adj" fmla="val 16667"/>
            </a:avLst>
          </a:prstGeom>
          <a:gradFill rotWithShape="1">
            <a:gsLst>
              <a:gs pos="0">
                <a:srgbClr val="BFBFBF"/>
              </a:gs>
              <a:gs pos="100000">
                <a:srgbClr val="FFFFFF"/>
              </a:gs>
            </a:gsLst>
            <a:path path="rect">
              <a:fillToRect l="50000" t="50000" r="50000" b="50000"/>
            </a:path>
          </a:gradFill>
          <a:ln w="9525">
            <a:solidFill>
              <a:srgbClr val="000000"/>
            </a:solidFill>
            <a:round/>
            <a:headEnd/>
            <a:tailEnd/>
          </a:ln>
          <a:effectLst>
            <a:outerShdw blurRad="76200" sy="23000" kx="-1199993" algn="bl" rotWithShape="0">
              <a:srgbClr val="000000">
                <a:alpha val="20000"/>
              </a:srgb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mic Sans MS" charset="0"/>
                <a:ea typeface="ÇlÇr ñæí©" charset="0"/>
              </a:rPr>
              <a:t>Phonologie</a:t>
            </a:r>
            <a:endParaRPr kumimoji="0" lang="fr-FR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254341" y="794891"/>
            <a:ext cx="645091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 smtClean="0">
                <a:latin typeface="Comic Sans MS"/>
                <a:cs typeface="Comic Sans MS"/>
              </a:rPr>
              <a:t>1. </a:t>
            </a:r>
            <a:r>
              <a:rPr lang="fr-FR" sz="4000" dirty="0" smtClean="0">
                <a:latin typeface="Picto Moustache"/>
                <a:cs typeface="Picto Moustache"/>
              </a:rPr>
              <a:t>j</a:t>
            </a:r>
            <a:r>
              <a:rPr lang="fr-FR" dirty="0" smtClean="0">
                <a:latin typeface="Picto Moustache"/>
                <a:cs typeface="Picto Moustache"/>
              </a:rPr>
              <a:t> </a:t>
            </a:r>
            <a:r>
              <a:rPr lang="fr-FR" sz="1400" b="1" dirty="0" smtClean="0">
                <a:latin typeface="Comic Sans MS"/>
                <a:cs typeface="Comic Sans MS"/>
              </a:rPr>
              <a:t>Colorie </a:t>
            </a:r>
            <a:r>
              <a:rPr lang="fr-FR" sz="1400" dirty="0" smtClean="0">
                <a:latin typeface="Cursivestandard"/>
                <a:cs typeface="Cursivestandard"/>
              </a:rPr>
              <a:t>²le$ ²image$ ²si ²tu ²entend$ ²le ²son </a:t>
            </a:r>
            <a:r>
              <a:rPr lang="fr-FR" sz="1600" b="1" dirty="0" smtClean="0">
                <a:cs typeface="Cursivestandard"/>
              </a:rPr>
              <a:t>[</a:t>
            </a:r>
            <a:r>
              <a:rPr lang="fr-FR" sz="1600" b="1" dirty="0"/>
              <a:t>j</a:t>
            </a:r>
            <a:r>
              <a:rPr lang="fr-FR" sz="1600" b="1" dirty="0" smtClean="0">
                <a:cs typeface="Cursivestandard"/>
              </a:rPr>
              <a:t>]</a:t>
            </a:r>
            <a:r>
              <a:rPr lang="fr-FR" sz="1600" dirty="0" smtClean="0">
                <a:cs typeface="Cursivestandard"/>
              </a:rPr>
              <a:t> </a:t>
            </a:r>
            <a:r>
              <a:rPr lang="fr-FR" sz="1400" b="1" dirty="0" smtClean="0">
                <a:latin typeface="Comic Sans MS"/>
                <a:cs typeface="Comic Sans MS"/>
              </a:rPr>
              <a:t>: </a:t>
            </a:r>
            <a:endParaRPr lang="fr-FR" b="1" dirty="0">
              <a:latin typeface="Comic Sans MS"/>
              <a:cs typeface="Comic Sans MS"/>
            </a:endParaRPr>
          </a:p>
        </p:txBody>
      </p:sp>
      <p:sp>
        <p:nvSpPr>
          <p:cNvPr id="15" name="ZoneTexte 14"/>
          <p:cNvSpPr txBox="1"/>
          <p:nvPr/>
        </p:nvSpPr>
        <p:spPr>
          <a:xfrm>
            <a:off x="217341" y="2075103"/>
            <a:ext cx="645091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 smtClean="0">
                <a:latin typeface="Comic Sans MS"/>
                <a:cs typeface="Comic Sans MS"/>
              </a:rPr>
              <a:t>2. </a:t>
            </a:r>
            <a:r>
              <a:rPr lang="fr-FR" sz="4000" dirty="0" smtClean="0">
                <a:latin typeface="Picto Moustache"/>
                <a:cs typeface="Picto Moustache"/>
              </a:rPr>
              <a:t>p</a:t>
            </a:r>
            <a:r>
              <a:rPr lang="fr-FR" dirty="0" smtClean="0">
                <a:latin typeface="Picto Moustache"/>
                <a:cs typeface="Picto Moustache"/>
              </a:rPr>
              <a:t> </a:t>
            </a:r>
            <a:r>
              <a:rPr lang="fr-FR" sz="1400" b="1" dirty="0" smtClean="0">
                <a:latin typeface="Comic Sans MS"/>
                <a:cs typeface="Comic Sans MS"/>
              </a:rPr>
              <a:t>Ecris </a:t>
            </a:r>
            <a:r>
              <a:rPr lang="fr-FR" sz="1400" dirty="0" smtClean="0">
                <a:latin typeface="Cursivestandard"/>
                <a:cs typeface="Cursivestandard"/>
              </a:rPr>
              <a:t>²la ²syllabe ²que ²tu ²entend$ :  </a:t>
            </a:r>
            <a:r>
              <a:rPr lang="fr-FR" dirty="0" smtClean="0">
                <a:latin typeface="Cursivestandard"/>
                <a:cs typeface="Cursivestandard"/>
              </a:rPr>
              <a:t>²bill   </a:t>
            </a:r>
            <a:r>
              <a:rPr lang="fr-FR" dirty="0" err="1" smtClean="0">
                <a:latin typeface="Cursivestandard"/>
                <a:cs typeface="Cursivestandard"/>
              </a:rPr>
              <a:t>nill</a:t>
            </a:r>
            <a:r>
              <a:rPr lang="fr-FR" dirty="0" smtClean="0">
                <a:latin typeface="Cursivestandard"/>
                <a:cs typeface="Cursivestandard"/>
              </a:rPr>
              <a:t>   ²quill   </a:t>
            </a:r>
            <a:r>
              <a:rPr lang="fr-FR" dirty="0" err="1" smtClean="0">
                <a:latin typeface="Cursivestandard"/>
                <a:cs typeface="Cursivestandard"/>
              </a:rPr>
              <a:t>mill</a:t>
            </a:r>
            <a:r>
              <a:rPr lang="fr-FR" dirty="0" smtClean="0">
                <a:latin typeface="Cursivestandard"/>
                <a:cs typeface="Cursivestandard"/>
              </a:rPr>
              <a:t>   ²pill    </a:t>
            </a:r>
            <a:endParaRPr lang="fr-FR" b="1" dirty="0">
              <a:latin typeface="Comic Sans MS"/>
              <a:cs typeface="Comic Sans MS"/>
            </a:endParaRPr>
          </a:p>
        </p:txBody>
      </p:sp>
      <p:sp>
        <p:nvSpPr>
          <p:cNvPr id="16" name="ZoneTexte 15"/>
          <p:cNvSpPr txBox="1"/>
          <p:nvPr/>
        </p:nvSpPr>
        <p:spPr>
          <a:xfrm>
            <a:off x="288209" y="4076265"/>
            <a:ext cx="645091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 smtClean="0">
                <a:latin typeface="Comic Sans MS"/>
                <a:cs typeface="Comic Sans MS"/>
              </a:rPr>
              <a:t>3. </a:t>
            </a:r>
            <a:r>
              <a:rPr lang="fr-FR" sz="4000" dirty="0" smtClean="0">
                <a:latin typeface="Picto Moustache"/>
                <a:cs typeface="Picto Moustache"/>
              </a:rPr>
              <a:t>j</a:t>
            </a:r>
            <a:r>
              <a:rPr lang="fr-FR" sz="1400" dirty="0" smtClean="0">
                <a:latin typeface="Picto Moustache"/>
                <a:cs typeface="Picto Moustache"/>
              </a:rPr>
              <a:t> </a:t>
            </a:r>
            <a:r>
              <a:rPr lang="fr-FR" sz="1400" b="1" dirty="0" smtClean="0">
                <a:latin typeface="Comic Sans MS"/>
                <a:cs typeface="Comic Sans MS"/>
              </a:rPr>
              <a:t>Colorie </a:t>
            </a:r>
            <a:r>
              <a:rPr lang="fr-FR" sz="1400" dirty="0" smtClean="0">
                <a:latin typeface="Cursivestandard"/>
                <a:cs typeface="Cursivestandard"/>
              </a:rPr>
              <a:t>²le$ ²lettre$ </a:t>
            </a:r>
            <a:r>
              <a:rPr lang="fr-FR" sz="1400" b="1" i="1" dirty="0" err="1" smtClean="0">
                <a:solidFill>
                  <a:srgbClr val="7F7F7F"/>
                </a:solidFill>
                <a:latin typeface="Comic Sans MS"/>
                <a:cs typeface="Comic Sans MS"/>
              </a:rPr>
              <a:t>ill</a:t>
            </a:r>
            <a:r>
              <a:rPr lang="fr-FR" sz="1400" b="1" dirty="0" smtClean="0">
                <a:latin typeface="Comic Sans MS"/>
                <a:cs typeface="Comic Sans MS"/>
              </a:rPr>
              <a:t> : </a:t>
            </a:r>
            <a:endParaRPr lang="fr-FR" b="1" dirty="0">
              <a:latin typeface="Comic Sans MS"/>
              <a:cs typeface="Comic Sans MS"/>
            </a:endParaRPr>
          </a:p>
        </p:txBody>
      </p:sp>
      <p:graphicFrame>
        <p:nvGraphicFramePr>
          <p:cNvPr id="3" name="Tableau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6644071"/>
              </p:ext>
            </p:extLst>
          </p:nvPr>
        </p:nvGraphicFramePr>
        <p:xfrm>
          <a:off x="93133" y="2825318"/>
          <a:ext cx="6612126" cy="128481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04042"/>
                <a:gridCol w="2204042"/>
                <a:gridCol w="2204042"/>
              </a:tblGrid>
              <a:tr h="642408">
                <a:tc>
                  <a:txBody>
                    <a:bodyPr/>
                    <a:lstStyle/>
                    <a:p>
                      <a:pPr algn="r"/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anchor="ctr"/>
                </a:tc>
              </a:tr>
              <a:tr h="642408">
                <a:tc>
                  <a:txBody>
                    <a:bodyPr/>
                    <a:lstStyle/>
                    <a:p>
                      <a:pPr algn="r"/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35" name="ZoneTexte 34"/>
          <p:cNvSpPr txBox="1"/>
          <p:nvPr/>
        </p:nvSpPr>
        <p:spPr>
          <a:xfrm>
            <a:off x="288209" y="5688289"/>
            <a:ext cx="645091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>
                <a:latin typeface="Comic Sans MS"/>
                <a:cs typeface="Comic Sans MS"/>
              </a:rPr>
              <a:t>4</a:t>
            </a:r>
            <a:r>
              <a:rPr lang="fr-FR" sz="1400" b="1" dirty="0" smtClean="0">
                <a:latin typeface="Comic Sans MS"/>
                <a:cs typeface="Comic Sans MS"/>
              </a:rPr>
              <a:t>. </a:t>
            </a:r>
            <a:r>
              <a:rPr lang="fr-FR" sz="4000" dirty="0">
                <a:latin typeface="Picto Moustache"/>
                <a:cs typeface="Picto Moustache"/>
              </a:rPr>
              <a:t>d</a:t>
            </a:r>
            <a:r>
              <a:rPr lang="fr-FR" sz="1400" dirty="0" smtClean="0">
                <a:latin typeface="Picto Moustache"/>
                <a:cs typeface="Picto Moustache"/>
              </a:rPr>
              <a:t> </a:t>
            </a:r>
            <a:r>
              <a:rPr lang="fr-FR" sz="1400" b="1" dirty="0">
                <a:latin typeface="Comic Sans MS"/>
                <a:cs typeface="Comic Sans MS"/>
              </a:rPr>
              <a:t>R</a:t>
            </a:r>
            <a:r>
              <a:rPr lang="fr-FR" sz="1400" b="1" dirty="0" smtClean="0">
                <a:latin typeface="Comic Sans MS"/>
                <a:cs typeface="Comic Sans MS"/>
              </a:rPr>
              <a:t>elie </a:t>
            </a:r>
            <a:r>
              <a:rPr lang="fr-FR" sz="1400" dirty="0">
                <a:latin typeface="Cursivestandard"/>
                <a:cs typeface="Cursivestandard"/>
              </a:rPr>
              <a:t>²</a:t>
            </a:r>
            <a:r>
              <a:rPr lang="fr-FR" sz="1400" dirty="0" smtClean="0">
                <a:latin typeface="Cursivestandard"/>
                <a:cs typeface="Cursivestandard"/>
              </a:rPr>
              <a:t>le$ </a:t>
            </a:r>
            <a:r>
              <a:rPr lang="fr-FR" sz="1400" dirty="0">
                <a:latin typeface="Cursivestandard"/>
                <a:cs typeface="Cursivestandard"/>
              </a:rPr>
              <a:t>mot$ ²qui </a:t>
            </a:r>
            <a:r>
              <a:rPr lang="fr-FR" sz="1400" dirty="0" smtClean="0">
                <a:latin typeface="Cursivestandard"/>
                <a:cs typeface="Cursivestandard"/>
              </a:rPr>
              <a:t>vont </a:t>
            </a:r>
            <a:r>
              <a:rPr lang="fr-FR" sz="1400" dirty="0">
                <a:latin typeface="Cursivestandard"/>
                <a:cs typeface="Cursivestandard"/>
              </a:rPr>
              <a:t>²</a:t>
            </a:r>
            <a:r>
              <a:rPr lang="fr-FR" sz="1400" dirty="0" smtClean="0">
                <a:latin typeface="Cursivestandard"/>
                <a:cs typeface="Cursivestandard"/>
              </a:rPr>
              <a:t>ensemble </a:t>
            </a:r>
            <a:r>
              <a:rPr lang="fr-FR" sz="1400" dirty="0">
                <a:latin typeface="Cursivestandard"/>
                <a:cs typeface="Cursivestandard"/>
              </a:rPr>
              <a:t>²et </a:t>
            </a:r>
            <a:r>
              <a:rPr lang="fr-FR" sz="1400" b="1" dirty="0" smtClean="0">
                <a:latin typeface="Comic Sans MS"/>
                <a:cs typeface="Comic Sans MS"/>
              </a:rPr>
              <a:t>écris </a:t>
            </a:r>
            <a:r>
              <a:rPr lang="fr-FR" sz="1400" dirty="0" smtClean="0">
                <a:latin typeface="Cursivestandard"/>
                <a:cs typeface="Cursivestandard"/>
              </a:rPr>
              <a:t>²le$ ²phrase$ </a:t>
            </a:r>
            <a:r>
              <a:rPr lang="fr-FR" sz="1400" dirty="0">
                <a:latin typeface="Cursivestandard"/>
                <a:cs typeface="Cursivestandard"/>
              </a:rPr>
              <a:t>:</a:t>
            </a:r>
            <a:endParaRPr lang="fr-FR" b="1" dirty="0">
              <a:latin typeface="Comic Sans MS"/>
              <a:cs typeface="Comic Sans MS"/>
            </a:endParaRPr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133" y="1484168"/>
            <a:ext cx="569480" cy="804503"/>
          </a:xfrm>
          <a:prstGeom prst="rect">
            <a:avLst/>
          </a:prstGeom>
        </p:spPr>
      </p:pic>
      <p:grpSp>
        <p:nvGrpSpPr>
          <p:cNvPr id="49" name="Grouper 48"/>
          <p:cNvGrpSpPr/>
          <p:nvPr/>
        </p:nvGrpSpPr>
        <p:grpSpPr>
          <a:xfrm>
            <a:off x="1405466" y="2952159"/>
            <a:ext cx="773724" cy="419100"/>
            <a:chOff x="0" y="0"/>
            <a:chExt cx="1541780" cy="419100"/>
          </a:xfrm>
        </p:grpSpPr>
        <p:cxnSp>
          <p:nvCxnSpPr>
            <p:cNvPr id="50" name="Connecteur droit 49"/>
            <p:cNvCxnSpPr/>
            <p:nvPr/>
          </p:nvCxnSpPr>
          <p:spPr>
            <a:xfrm>
              <a:off x="0" y="411480"/>
              <a:ext cx="1541780" cy="7620"/>
            </a:xfrm>
            <a:prstGeom prst="line">
              <a:avLst/>
            </a:prstGeom>
            <a:ln>
              <a:solidFill>
                <a:schemeClr val="accent4">
                  <a:lumMod val="75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Connecteur droit 50"/>
            <p:cNvCxnSpPr/>
            <p:nvPr/>
          </p:nvCxnSpPr>
          <p:spPr>
            <a:xfrm>
              <a:off x="0" y="0"/>
              <a:ext cx="1541780" cy="7620"/>
            </a:xfrm>
            <a:prstGeom prst="line">
              <a:avLst/>
            </a:prstGeom>
            <a:ln>
              <a:solidFill>
                <a:srgbClr val="604A7B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Connecteur droit 51"/>
            <p:cNvCxnSpPr/>
            <p:nvPr/>
          </p:nvCxnSpPr>
          <p:spPr>
            <a:xfrm>
              <a:off x="0" y="308610"/>
              <a:ext cx="1541780" cy="7620"/>
            </a:xfrm>
            <a:prstGeom prst="line">
              <a:avLst/>
            </a:prstGeom>
            <a:ln w="12700" cmpd="sng"/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Connecteur droit 52"/>
            <p:cNvCxnSpPr/>
            <p:nvPr/>
          </p:nvCxnSpPr>
          <p:spPr>
            <a:xfrm>
              <a:off x="0" y="205740"/>
              <a:ext cx="1541780" cy="7620"/>
            </a:xfrm>
            <a:prstGeom prst="line">
              <a:avLst/>
            </a:prstGeom>
            <a:ln w="12700" cmpd="sng"/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Connecteur droit 53"/>
            <p:cNvCxnSpPr/>
            <p:nvPr/>
          </p:nvCxnSpPr>
          <p:spPr>
            <a:xfrm>
              <a:off x="0" y="102870"/>
              <a:ext cx="1541780" cy="7620"/>
            </a:xfrm>
            <a:prstGeom prst="line">
              <a:avLst/>
            </a:prstGeom>
            <a:ln w="12700" cmpd="sng"/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7" name="Grouper 56"/>
          <p:cNvGrpSpPr/>
          <p:nvPr/>
        </p:nvGrpSpPr>
        <p:grpSpPr>
          <a:xfrm>
            <a:off x="3508456" y="3603669"/>
            <a:ext cx="773724" cy="419100"/>
            <a:chOff x="0" y="0"/>
            <a:chExt cx="1541780" cy="419100"/>
          </a:xfrm>
        </p:grpSpPr>
        <p:cxnSp>
          <p:nvCxnSpPr>
            <p:cNvPr id="58" name="Connecteur droit 57"/>
            <p:cNvCxnSpPr/>
            <p:nvPr/>
          </p:nvCxnSpPr>
          <p:spPr>
            <a:xfrm>
              <a:off x="0" y="411480"/>
              <a:ext cx="1541780" cy="7620"/>
            </a:xfrm>
            <a:prstGeom prst="line">
              <a:avLst/>
            </a:prstGeom>
            <a:ln>
              <a:solidFill>
                <a:schemeClr val="accent4">
                  <a:lumMod val="75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Connecteur droit 58"/>
            <p:cNvCxnSpPr/>
            <p:nvPr/>
          </p:nvCxnSpPr>
          <p:spPr>
            <a:xfrm>
              <a:off x="0" y="0"/>
              <a:ext cx="1541780" cy="7620"/>
            </a:xfrm>
            <a:prstGeom prst="line">
              <a:avLst/>
            </a:prstGeom>
            <a:ln>
              <a:solidFill>
                <a:srgbClr val="604A7B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Connecteur droit 59"/>
            <p:cNvCxnSpPr/>
            <p:nvPr/>
          </p:nvCxnSpPr>
          <p:spPr>
            <a:xfrm>
              <a:off x="0" y="308610"/>
              <a:ext cx="1541780" cy="7620"/>
            </a:xfrm>
            <a:prstGeom prst="line">
              <a:avLst/>
            </a:prstGeom>
            <a:ln w="12700" cmpd="sng"/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Connecteur droit 60"/>
            <p:cNvCxnSpPr/>
            <p:nvPr/>
          </p:nvCxnSpPr>
          <p:spPr>
            <a:xfrm>
              <a:off x="0" y="205740"/>
              <a:ext cx="1541780" cy="7620"/>
            </a:xfrm>
            <a:prstGeom prst="line">
              <a:avLst/>
            </a:prstGeom>
            <a:ln w="12700" cmpd="sng"/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Connecteur droit 61"/>
            <p:cNvCxnSpPr/>
            <p:nvPr/>
          </p:nvCxnSpPr>
          <p:spPr>
            <a:xfrm>
              <a:off x="0" y="102870"/>
              <a:ext cx="1541780" cy="7620"/>
            </a:xfrm>
            <a:prstGeom prst="line">
              <a:avLst/>
            </a:prstGeom>
            <a:ln w="12700" cmpd="sng"/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3" name="Grouper 62"/>
          <p:cNvGrpSpPr/>
          <p:nvPr/>
        </p:nvGrpSpPr>
        <p:grpSpPr>
          <a:xfrm>
            <a:off x="3513666" y="2967399"/>
            <a:ext cx="773724" cy="419100"/>
            <a:chOff x="0" y="0"/>
            <a:chExt cx="1541780" cy="419100"/>
          </a:xfrm>
        </p:grpSpPr>
        <p:cxnSp>
          <p:nvCxnSpPr>
            <p:cNvPr id="64" name="Connecteur droit 63"/>
            <p:cNvCxnSpPr/>
            <p:nvPr/>
          </p:nvCxnSpPr>
          <p:spPr>
            <a:xfrm>
              <a:off x="0" y="411480"/>
              <a:ext cx="1541780" cy="7620"/>
            </a:xfrm>
            <a:prstGeom prst="line">
              <a:avLst/>
            </a:prstGeom>
            <a:ln>
              <a:solidFill>
                <a:schemeClr val="accent4">
                  <a:lumMod val="75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Connecteur droit 64"/>
            <p:cNvCxnSpPr/>
            <p:nvPr/>
          </p:nvCxnSpPr>
          <p:spPr>
            <a:xfrm>
              <a:off x="0" y="0"/>
              <a:ext cx="1541780" cy="7620"/>
            </a:xfrm>
            <a:prstGeom prst="line">
              <a:avLst/>
            </a:prstGeom>
            <a:ln>
              <a:solidFill>
                <a:srgbClr val="604A7B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Connecteur droit 65"/>
            <p:cNvCxnSpPr/>
            <p:nvPr/>
          </p:nvCxnSpPr>
          <p:spPr>
            <a:xfrm>
              <a:off x="0" y="308610"/>
              <a:ext cx="1541780" cy="7620"/>
            </a:xfrm>
            <a:prstGeom prst="line">
              <a:avLst/>
            </a:prstGeom>
            <a:ln w="12700" cmpd="sng"/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Connecteur droit 66"/>
            <p:cNvCxnSpPr/>
            <p:nvPr/>
          </p:nvCxnSpPr>
          <p:spPr>
            <a:xfrm>
              <a:off x="0" y="205740"/>
              <a:ext cx="1541780" cy="7620"/>
            </a:xfrm>
            <a:prstGeom prst="line">
              <a:avLst/>
            </a:prstGeom>
            <a:ln w="12700" cmpd="sng"/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Connecteur droit 67"/>
            <p:cNvCxnSpPr/>
            <p:nvPr/>
          </p:nvCxnSpPr>
          <p:spPr>
            <a:xfrm>
              <a:off x="0" y="102870"/>
              <a:ext cx="1541780" cy="7620"/>
            </a:xfrm>
            <a:prstGeom prst="line">
              <a:avLst/>
            </a:prstGeom>
            <a:ln w="12700" cmpd="sng"/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9" name="Grouper 68"/>
          <p:cNvGrpSpPr/>
          <p:nvPr/>
        </p:nvGrpSpPr>
        <p:grpSpPr>
          <a:xfrm>
            <a:off x="5851641" y="3611289"/>
            <a:ext cx="773724" cy="419100"/>
            <a:chOff x="0" y="0"/>
            <a:chExt cx="1541780" cy="419100"/>
          </a:xfrm>
        </p:grpSpPr>
        <p:cxnSp>
          <p:nvCxnSpPr>
            <p:cNvPr id="70" name="Connecteur droit 69"/>
            <p:cNvCxnSpPr/>
            <p:nvPr/>
          </p:nvCxnSpPr>
          <p:spPr>
            <a:xfrm>
              <a:off x="0" y="411480"/>
              <a:ext cx="1541780" cy="7620"/>
            </a:xfrm>
            <a:prstGeom prst="line">
              <a:avLst/>
            </a:prstGeom>
            <a:ln>
              <a:solidFill>
                <a:schemeClr val="accent4">
                  <a:lumMod val="75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Connecteur droit 70"/>
            <p:cNvCxnSpPr/>
            <p:nvPr/>
          </p:nvCxnSpPr>
          <p:spPr>
            <a:xfrm>
              <a:off x="0" y="0"/>
              <a:ext cx="1541780" cy="7620"/>
            </a:xfrm>
            <a:prstGeom prst="line">
              <a:avLst/>
            </a:prstGeom>
            <a:ln>
              <a:solidFill>
                <a:srgbClr val="604A7B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Connecteur droit 71"/>
            <p:cNvCxnSpPr/>
            <p:nvPr/>
          </p:nvCxnSpPr>
          <p:spPr>
            <a:xfrm>
              <a:off x="0" y="308610"/>
              <a:ext cx="1541780" cy="7620"/>
            </a:xfrm>
            <a:prstGeom prst="line">
              <a:avLst/>
            </a:prstGeom>
            <a:ln w="12700" cmpd="sng"/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Connecteur droit 72"/>
            <p:cNvCxnSpPr/>
            <p:nvPr/>
          </p:nvCxnSpPr>
          <p:spPr>
            <a:xfrm>
              <a:off x="0" y="205740"/>
              <a:ext cx="1541780" cy="7620"/>
            </a:xfrm>
            <a:prstGeom prst="line">
              <a:avLst/>
            </a:prstGeom>
            <a:ln w="12700" cmpd="sng"/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Connecteur droit 73"/>
            <p:cNvCxnSpPr/>
            <p:nvPr/>
          </p:nvCxnSpPr>
          <p:spPr>
            <a:xfrm>
              <a:off x="0" y="102870"/>
              <a:ext cx="1541780" cy="7620"/>
            </a:xfrm>
            <a:prstGeom prst="line">
              <a:avLst/>
            </a:prstGeom>
            <a:ln w="12700" cmpd="sng"/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5" name="Grouper 74"/>
          <p:cNvGrpSpPr/>
          <p:nvPr/>
        </p:nvGrpSpPr>
        <p:grpSpPr>
          <a:xfrm>
            <a:off x="5848386" y="2959779"/>
            <a:ext cx="773724" cy="419100"/>
            <a:chOff x="0" y="0"/>
            <a:chExt cx="1541780" cy="419100"/>
          </a:xfrm>
        </p:grpSpPr>
        <p:cxnSp>
          <p:nvCxnSpPr>
            <p:cNvPr id="76" name="Connecteur droit 75"/>
            <p:cNvCxnSpPr/>
            <p:nvPr/>
          </p:nvCxnSpPr>
          <p:spPr>
            <a:xfrm>
              <a:off x="0" y="411480"/>
              <a:ext cx="1541780" cy="7620"/>
            </a:xfrm>
            <a:prstGeom prst="line">
              <a:avLst/>
            </a:prstGeom>
            <a:ln>
              <a:solidFill>
                <a:schemeClr val="accent4">
                  <a:lumMod val="75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Connecteur droit 76"/>
            <p:cNvCxnSpPr/>
            <p:nvPr/>
          </p:nvCxnSpPr>
          <p:spPr>
            <a:xfrm>
              <a:off x="0" y="0"/>
              <a:ext cx="1541780" cy="7620"/>
            </a:xfrm>
            <a:prstGeom prst="line">
              <a:avLst/>
            </a:prstGeom>
            <a:ln>
              <a:solidFill>
                <a:srgbClr val="604A7B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Connecteur droit 77"/>
            <p:cNvCxnSpPr/>
            <p:nvPr/>
          </p:nvCxnSpPr>
          <p:spPr>
            <a:xfrm>
              <a:off x="0" y="308610"/>
              <a:ext cx="1541780" cy="7620"/>
            </a:xfrm>
            <a:prstGeom prst="line">
              <a:avLst/>
            </a:prstGeom>
            <a:ln w="12700" cmpd="sng"/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Connecteur droit 78"/>
            <p:cNvCxnSpPr/>
            <p:nvPr/>
          </p:nvCxnSpPr>
          <p:spPr>
            <a:xfrm>
              <a:off x="0" y="205740"/>
              <a:ext cx="1541780" cy="7620"/>
            </a:xfrm>
            <a:prstGeom prst="line">
              <a:avLst/>
            </a:prstGeom>
            <a:ln w="12700" cmpd="sng"/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Connecteur droit 79"/>
            <p:cNvCxnSpPr/>
            <p:nvPr/>
          </p:nvCxnSpPr>
          <p:spPr>
            <a:xfrm>
              <a:off x="0" y="102870"/>
              <a:ext cx="1541780" cy="7620"/>
            </a:xfrm>
            <a:prstGeom prst="line">
              <a:avLst/>
            </a:prstGeom>
            <a:ln w="12700" cmpd="sng"/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1" name="Grouper 80"/>
          <p:cNvGrpSpPr/>
          <p:nvPr/>
        </p:nvGrpSpPr>
        <p:grpSpPr>
          <a:xfrm>
            <a:off x="1405466" y="3603669"/>
            <a:ext cx="773724" cy="419100"/>
            <a:chOff x="0" y="0"/>
            <a:chExt cx="1541780" cy="419100"/>
          </a:xfrm>
        </p:grpSpPr>
        <p:cxnSp>
          <p:nvCxnSpPr>
            <p:cNvPr id="82" name="Connecteur droit 81"/>
            <p:cNvCxnSpPr/>
            <p:nvPr/>
          </p:nvCxnSpPr>
          <p:spPr>
            <a:xfrm>
              <a:off x="0" y="411480"/>
              <a:ext cx="1541780" cy="7620"/>
            </a:xfrm>
            <a:prstGeom prst="line">
              <a:avLst/>
            </a:prstGeom>
            <a:ln>
              <a:solidFill>
                <a:schemeClr val="accent4">
                  <a:lumMod val="75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Connecteur droit 82"/>
            <p:cNvCxnSpPr/>
            <p:nvPr/>
          </p:nvCxnSpPr>
          <p:spPr>
            <a:xfrm>
              <a:off x="0" y="0"/>
              <a:ext cx="1541780" cy="7620"/>
            </a:xfrm>
            <a:prstGeom prst="line">
              <a:avLst/>
            </a:prstGeom>
            <a:ln>
              <a:solidFill>
                <a:srgbClr val="604A7B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Connecteur droit 83"/>
            <p:cNvCxnSpPr/>
            <p:nvPr/>
          </p:nvCxnSpPr>
          <p:spPr>
            <a:xfrm>
              <a:off x="0" y="308610"/>
              <a:ext cx="1541780" cy="7620"/>
            </a:xfrm>
            <a:prstGeom prst="line">
              <a:avLst/>
            </a:prstGeom>
            <a:ln w="12700" cmpd="sng"/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Connecteur droit 84"/>
            <p:cNvCxnSpPr/>
            <p:nvPr/>
          </p:nvCxnSpPr>
          <p:spPr>
            <a:xfrm>
              <a:off x="0" y="205740"/>
              <a:ext cx="1541780" cy="7620"/>
            </a:xfrm>
            <a:prstGeom prst="line">
              <a:avLst/>
            </a:prstGeom>
            <a:ln w="12700" cmpd="sng"/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Connecteur droit 85"/>
            <p:cNvCxnSpPr/>
            <p:nvPr/>
          </p:nvCxnSpPr>
          <p:spPr>
            <a:xfrm>
              <a:off x="0" y="102870"/>
              <a:ext cx="1541780" cy="7620"/>
            </a:xfrm>
            <a:prstGeom prst="line">
              <a:avLst/>
            </a:prstGeom>
            <a:ln w="12700" cmpd="sng"/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99" name="Tableau 9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8155698"/>
              </p:ext>
            </p:extLst>
          </p:nvPr>
        </p:nvGraphicFramePr>
        <p:xfrm>
          <a:off x="93127" y="4784151"/>
          <a:ext cx="6612164" cy="85347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08628"/>
                <a:gridCol w="508628"/>
                <a:gridCol w="508628"/>
                <a:gridCol w="508628"/>
                <a:gridCol w="508628"/>
                <a:gridCol w="508628"/>
                <a:gridCol w="508628"/>
                <a:gridCol w="508628"/>
                <a:gridCol w="508628"/>
                <a:gridCol w="508628"/>
                <a:gridCol w="508628"/>
                <a:gridCol w="508628"/>
                <a:gridCol w="508628"/>
              </a:tblGrid>
              <a:tr h="426738"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ill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lil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>
                          <a:latin typeface="Cursivestandard"/>
                          <a:cs typeface="Cursivestandard"/>
                        </a:rPr>
                        <a:t>ill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il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lil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>
                          <a:latin typeface="Script Ecole 2"/>
                          <a:cs typeface="Script Ecole 2"/>
                        </a:rPr>
                        <a:t>ill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fil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ill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jil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>
                          <a:latin typeface="Cursivestandard"/>
                          <a:cs typeface="Cursivestandard"/>
                        </a:rPr>
                        <a:t>ill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>
                          <a:latin typeface="Cursivestandard"/>
                          <a:cs typeface="Cursivestandard"/>
                        </a:rPr>
                        <a:t>lll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>
                          <a:latin typeface="Cursivestandard"/>
                          <a:cs typeface="Cursivestandard"/>
                        </a:rPr>
                        <a:t>ill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lil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  <a:tr h="426738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ILL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>
                          <a:latin typeface="Script Ecole 2"/>
                          <a:cs typeface="Script Ecole 2"/>
                        </a:rPr>
                        <a:t>oll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>
                          <a:latin typeface="Script Ecole 2"/>
                          <a:cs typeface="Script Ecole 2"/>
                        </a:rPr>
                        <a:t>ifl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>
                          <a:latin typeface="Cursivestandard"/>
                          <a:cs typeface="Cursivestandard"/>
                        </a:rPr>
                        <a:t>ill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ill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>
                          <a:latin typeface="Cursivestandard"/>
                          <a:cs typeface="Cursivestandard"/>
                        </a:rPr>
                        <a:t>ill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lil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il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lif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li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ull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lil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ill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00" name="Tableau 9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7537055"/>
              </p:ext>
            </p:extLst>
          </p:nvPr>
        </p:nvGraphicFramePr>
        <p:xfrm>
          <a:off x="1788530" y="6425418"/>
          <a:ext cx="3421708" cy="129941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70320"/>
                <a:gridCol w="910819"/>
                <a:gridCol w="1140569"/>
              </a:tblGrid>
              <a:tr h="433138">
                <a:tc>
                  <a:txBody>
                    <a:bodyPr/>
                    <a:lstStyle/>
                    <a:p>
                      <a:pPr marL="0" marR="0" indent="0" algn="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 smtClean="0">
                          <a:latin typeface="Script Ecole 2"/>
                          <a:cs typeface="Script Ecole 2"/>
                        </a:rPr>
                        <a:t>Le soleil •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dirty="0" smtClean="0">
                        <a:latin typeface="Script Ecole 2"/>
                        <a:cs typeface="Script Ecole 2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 smtClean="0">
                          <a:latin typeface="Script Ecole 2"/>
                          <a:cs typeface="Script Ecole 2"/>
                        </a:rPr>
                        <a:t>• tombe.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33138">
                <a:tc>
                  <a:txBody>
                    <a:bodyPr/>
                    <a:lstStyle/>
                    <a:p>
                      <a:pPr algn="r"/>
                      <a:r>
                        <a:rPr lang="fr-FR" sz="1400" dirty="0" smtClean="0">
                          <a:latin typeface="Script Ecole 2"/>
                          <a:cs typeface="Script Ecole 2"/>
                        </a:rPr>
                        <a:t>La fille •</a:t>
                      </a:r>
                      <a:endParaRPr lang="fr-FR" sz="1400" dirty="0">
                        <a:latin typeface="Script Ecole 2"/>
                        <a:cs typeface="Script Ecole 2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Script Ecole 2"/>
                        <a:cs typeface="Script Ecole 2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dirty="0" smtClean="0">
                          <a:latin typeface="Script Ecole 2"/>
                          <a:cs typeface="Script Ecole 2"/>
                        </a:rPr>
                        <a:t>• brille.</a:t>
                      </a:r>
                      <a:endParaRPr lang="fr-FR" sz="1400" dirty="0">
                        <a:latin typeface="Script Ecole 2"/>
                        <a:cs typeface="Script Ecole 2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33138">
                <a:tc>
                  <a:txBody>
                    <a:bodyPr/>
                    <a:lstStyle/>
                    <a:p>
                      <a:pPr algn="r"/>
                      <a:r>
                        <a:rPr lang="fr-FR" sz="1400" dirty="0" smtClean="0">
                          <a:latin typeface="Script Ecole 2"/>
                          <a:cs typeface="Script Ecole 2"/>
                        </a:rPr>
                        <a:t>La quille •</a:t>
                      </a:r>
                      <a:endParaRPr lang="fr-FR" sz="1400" dirty="0">
                        <a:latin typeface="Script Ecole 2"/>
                        <a:cs typeface="Script Ecole 2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Script Ecole 2"/>
                        <a:cs typeface="Script Ecole 2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 smtClean="0">
                          <a:latin typeface="Script Ecole 2"/>
                          <a:cs typeface="Script Ecole 2"/>
                        </a:rPr>
                        <a:t>• s’habille.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3"/>
          <a:srcRect l="10521" t="1455" r="10097" b="31815"/>
          <a:stretch/>
        </p:blipFill>
        <p:spPr>
          <a:xfrm>
            <a:off x="3642304" y="1546468"/>
            <a:ext cx="605821" cy="679902"/>
          </a:xfrm>
          <a:prstGeom prst="rect">
            <a:avLst/>
          </a:prstGeom>
        </p:spPr>
      </p:pic>
      <p:sp>
        <p:nvSpPr>
          <p:cNvPr id="88" name="Étoile à 5 branches 87"/>
          <p:cNvSpPr/>
          <p:nvPr/>
        </p:nvSpPr>
        <p:spPr>
          <a:xfrm>
            <a:off x="5080129" y="484749"/>
            <a:ext cx="180000" cy="180000"/>
          </a:xfrm>
          <a:prstGeom prst="star5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2" name="Image 31"/>
          <p:cNvPicPr>
            <a:picLocks noChangeAspect="1"/>
          </p:cNvPicPr>
          <p:nvPr/>
        </p:nvPicPr>
        <p:blipFill rotWithShape="1">
          <a:blip r:embed="rId4"/>
          <a:srcRect t="7378" b="7478"/>
          <a:stretch/>
        </p:blipFill>
        <p:spPr>
          <a:xfrm>
            <a:off x="1599020" y="1609497"/>
            <a:ext cx="460454" cy="553845"/>
          </a:xfrm>
          <a:prstGeom prst="rect">
            <a:avLst/>
          </a:prstGeom>
        </p:spPr>
      </p:pic>
      <p:pic>
        <p:nvPicPr>
          <p:cNvPr id="33" name="Image 32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202964" y="1536096"/>
            <a:ext cx="541284" cy="700647"/>
          </a:xfrm>
          <a:prstGeom prst="rect">
            <a:avLst/>
          </a:prstGeom>
        </p:spPr>
      </p:pic>
      <p:pic>
        <p:nvPicPr>
          <p:cNvPr id="87" name="Image 86" descr="C:\Users\Catherine\Documents\CP\7 Lecture Pilotis\Gestes BM Pilotis\ill.PNG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3635" y="334399"/>
            <a:ext cx="479379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39190" y="1614819"/>
            <a:ext cx="583253" cy="543201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236051" y="1585415"/>
            <a:ext cx="420735" cy="602009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17851805">
            <a:off x="4361289" y="1585577"/>
            <a:ext cx="728511" cy="601685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 rotWithShape="1"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12000" b="99556" l="0" r="80889"/>
                    </a14:imgEffect>
                  </a14:imgLayer>
                </a14:imgProps>
              </a:ext>
            </a:extLst>
          </a:blip>
          <a:srcRect t="10278" r="17864"/>
          <a:stretch/>
        </p:blipFill>
        <p:spPr>
          <a:xfrm>
            <a:off x="5920823" y="1552705"/>
            <a:ext cx="610995" cy="667428"/>
          </a:xfrm>
          <a:prstGeom prst="rect">
            <a:avLst/>
          </a:prstGeom>
        </p:spPr>
      </p:pic>
      <p:pic>
        <p:nvPicPr>
          <p:cNvPr id="14" name="Image 13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833363" y="1597146"/>
            <a:ext cx="632364" cy="578546"/>
          </a:xfrm>
          <a:prstGeom prst="rect">
            <a:avLst/>
          </a:prstGeom>
        </p:spPr>
      </p:pic>
      <p:pic>
        <p:nvPicPr>
          <p:cNvPr id="18" name="Image 17"/>
          <p:cNvPicPr>
            <a:picLocks noChangeAspect="1"/>
          </p:cNvPicPr>
          <p:nvPr/>
        </p:nvPicPr>
        <p:blipFill rotWithShape="1"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6547" t="10959" r="6316" b="7297"/>
          <a:stretch/>
        </p:blipFill>
        <p:spPr>
          <a:xfrm>
            <a:off x="414444" y="2879937"/>
            <a:ext cx="424746" cy="550585"/>
          </a:xfrm>
          <a:prstGeom prst="rect">
            <a:avLst/>
          </a:prstGeom>
        </p:spPr>
      </p:pic>
      <p:pic>
        <p:nvPicPr>
          <p:cNvPr id="19" name="Image 18"/>
          <p:cNvPicPr>
            <a:picLocks noChangeAspect="1"/>
          </p:cNvPicPr>
          <p:nvPr/>
        </p:nvPicPr>
        <p:blipFill rotWithShape="1">
          <a:blip r:embed="rId16"/>
          <a:srcRect t="6464" b="13890"/>
          <a:stretch/>
        </p:blipFill>
        <p:spPr>
          <a:xfrm>
            <a:off x="288209" y="3512860"/>
            <a:ext cx="727310" cy="539496"/>
          </a:xfrm>
          <a:prstGeom prst="rect">
            <a:avLst/>
          </a:prstGeom>
        </p:spPr>
      </p:pic>
      <p:pic>
        <p:nvPicPr>
          <p:cNvPr id="21" name="Image 20"/>
          <p:cNvPicPr>
            <a:picLocks noChangeAspect="1"/>
          </p:cNvPicPr>
          <p:nvPr/>
        </p:nvPicPr>
        <p:blipFill>
          <a:blip r:embed="rId17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sharpenSoften amount="50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464600" y="2842388"/>
            <a:ext cx="816701" cy="620440"/>
          </a:xfrm>
          <a:prstGeom prst="rect">
            <a:avLst/>
          </a:prstGeom>
        </p:spPr>
      </p:pic>
      <p:pic>
        <p:nvPicPr>
          <p:cNvPr id="22" name="Image 21"/>
          <p:cNvPicPr>
            <a:picLocks noChangeAspect="1"/>
          </p:cNvPicPr>
          <p:nvPr/>
        </p:nvPicPr>
        <p:blipFill rotWithShape="1">
          <a:blip r:embed="rId19"/>
          <a:srcRect t="17003" b="25132"/>
          <a:stretch/>
        </p:blipFill>
        <p:spPr>
          <a:xfrm>
            <a:off x="2529061" y="3512860"/>
            <a:ext cx="665613" cy="544111"/>
          </a:xfrm>
          <a:prstGeom prst="rect">
            <a:avLst/>
          </a:prstGeom>
        </p:spPr>
      </p:pic>
      <p:pic>
        <p:nvPicPr>
          <p:cNvPr id="23" name="Image 22"/>
          <p:cNvPicPr>
            <a:picLocks noChangeAspect="1"/>
          </p:cNvPicPr>
          <p:nvPr/>
        </p:nvPicPr>
        <p:blipFill>
          <a:blip r:embed="rId20"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694158" y="2890362"/>
            <a:ext cx="696041" cy="508137"/>
          </a:xfrm>
          <a:prstGeom prst="rect">
            <a:avLst/>
          </a:prstGeom>
        </p:spPr>
      </p:pic>
      <p:pic>
        <p:nvPicPr>
          <p:cNvPr id="24" name="Image 23"/>
          <p:cNvPicPr>
            <a:picLocks noChangeAspect="1"/>
          </p:cNvPicPr>
          <p:nvPr/>
        </p:nvPicPr>
        <p:blipFill rotWithShape="1">
          <a:blip r:embed="rId22"/>
          <a:srcRect t="15649" b="19538"/>
          <a:stretch/>
        </p:blipFill>
        <p:spPr>
          <a:xfrm>
            <a:off x="4605009" y="3504393"/>
            <a:ext cx="907106" cy="590552"/>
          </a:xfrm>
          <a:prstGeom prst="rect">
            <a:avLst/>
          </a:prstGeom>
        </p:spPr>
      </p:pic>
      <p:pic>
        <p:nvPicPr>
          <p:cNvPr id="26" name="Image 25"/>
          <p:cNvPicPr>
            <a:picLocks noChangeAspect="1"/>
          </p:cNvPicPr>
          <p:nvPr/>
        </p:nvPicPr>
        <p:blipFill rotWithShape="1">
          <a:blip r:embed="rId23">
            <a:duotone>
              <a:schemeClr val="bg2">
                <a:shade val="45000"/>
                <a:satMod val="135000"/>
              </a:schemeClr>
              <a:prstClr val="white"/>
            </a:duotone>
          </a:blip>
          <a:srcRect t="22647" b="9271"/>
          <a:stretch/>
        </p:blipFill>
        <p:spPr>
          <a:xfrm>
            <a:off x="33868" y="7916332"/>
            <a:ext cx="6858000" cy="1989668"/>
          </a:xfrm>
          <a:prstGeom prst="rect">
            <a:avLst/>
          </a:prstGeom>
        </p:spPr>
      </p:pic>
      <p:sp>
        <p:nvSpPr>
          <p:cNvPr id="27" name="Ellipse 26"/>
          <p:cNvSpPr/>
          <p:nvPr/>
        </p:nvSpPr>
        <p:spPr>
          <a:xfrm>
            <a:off x="662613" y="8246533"/>
            <a:ext cx="65520" cy="59267"/>
          </a:xfrm>
          <a:prstGeom prst="ellipse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1" name="Ellipse 90"/>
          <p:cNvSpPr/>
          <p:nvPr/>
        </p:nvSpPr>
        <p:spPr>
          <a:xfrm>
            <a:off x="662613" y="8695266"/>
            <a:ext cx="65520" cy="59267"/>
          </a:xfrm>
          <a:prstGeom prst="ellipse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2" name="Ellipse 91"/>
          <p:cNvSpPr/>
          <p:nvPr/>
        </p:nvSpPr>
        <p:spPr>
          <a:xfrm>
            <a:off x="662613" y="9110132"/>
            <a:ext cx="65520" cy="59267"/>
          </a:xfrm>
          <a:prstGeom prst="ellipse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2755506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2" name="Tableau 9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1539328"/>
              </p:ext>
            </p:extLst>
          </p:nvPr>
        </p:nvGraphicFramePr>
        <p:xfrm>
          <a:off x="93133" y="2825318"/>
          <a:ext cx="6612126" cy="128481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04042"/>
                <a:gridCol w="2204042"/>
                <a:gridCol w="2204042"/>
              </a:tblGrid>
              <a:tr h="642408">
                <a:tc>
                  <a:txBody>
                    <a:bodyPr/>
                    <a:lstStyle/>
                    <a:p>
                      <a:pPr marL="0" marR="0" indent="0" algn="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solidFill>
                            <a:srgbClr val="A6A6A6"/>
                          </a:solidFill>
                          <a:latin typeface="Cursivestandard"/>
                          <a:cs typeface="Cursivestandard"/>
                        </a:rPr>
                        <a:t>_________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solidFill>
                            <a:srgbClr val="A6A6A6"/>
                          </a:solidFill>
                          <a:latin typeface="Cursivestandard"/>
                          <a:cs typeface="Cursivestandard"/>
                        </a:rPr>
                        <a:t>_________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solidFill>
                            <a:srgbClr val="A6A6A6"/>
                          </a:solidFill>
                          <a:latin typeface="Cursivestandard"/>
                          <a:cs typeface="Cursivestandard"/>
                        </a:rPr>
                        <a:t>_________</a:t>
                      </a:r>
                    </a:p>
                  </a:txBody>
                  <a:tcPr anchor="ctr"/>
                </a:tc>
              </a:tr>
              <a:tr h="642408">
                <a:tc>
                  <a:txBody>
                    <a:bodyPr/>
                    <a:lstStyle/>
                    <a:p>
                      <a:pPr marL="0" marR="0" indent="0" algn="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solidFill>
                            <a:srgbClr val="A6A6A6"/>
                          </a:solidFill>
                          <a:latin typeface="Cursivestandard"/>
                          <a:cs typeface="Cursivestandard"/>
                        </a:rPr>
                        <a:t>_________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solidFill>
                            <a:srgbClr val="A6A6A6"/>
                          </a:solidFill>
                          <a:latin typeface="Cursivestandard"/>
                          <a:cs typeface="Cursivestandard"/>
                        </a:rPr>
                        <a:t>_________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solidFill>
                            <a:srgbClr val="A6A6A6"/>
                          </a:solidFill>
                          <a:latin typeface="Cursivestandard"/>
                          <a:cs typeface="Cursivestandard"/>
                        </a:rPr>
                        <a:t>_________</a:t>
                      </a:r>
                    </a:p>
                  </a:txBody>
                  <a:tcPr anchor="ctr"/>
                </a:tc>
              </a:tr>
            </a:tbl>
          </a:graphicData>
        </a:graphic>
      </p:graphicFrame>
      <p:graphicFrame>
        <p:nvGraphicFramePr>
          <p:cNvPr id="10" name="Tableau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6596466"/>
              </p:ext>
            </p:extLst>
          </p:nvPr>
        </p:nvGraphicFramePr>
        <p:xfrm>
          <a:off x="2634367" y="288990"/>
          <a:ext cx="2381860" cy="586311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tableStyleId>{5940675A-B579-460E-94D1-54222C63F5DA}</a:tableStyleId>
              </a:tblPr>
              <a:tblGrid>
                <a:gridCol w="597819"/>
                <a:gridCol w="1784041"/>
              </a:tblGrid>
              <a:tr h="586311">
                <a:tc>
                  <a:txBody>
                    <a:bodyPr/>
                    <a:lstStyle/>
                    <a:p>
                      <a:endParaRPr lang="fr-FR" sz="2600" dirty="0"/>
                    </a:p>
                  </a:txBody>
                  <a:tcPr marL="63305" marR="63305" marT="66040" marB="66040">
                    <a:lnL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3200" b="1" dirty="0" err="1" smtClean="0">
                          <a:solidFill>
                            <a:srgbClr val="008000"/>
                          </a:solidFill>
                          <a:latin typeface="Script Ecole 2"/>
                          <a:cs typeface="Script Ecole 2"/>
                        </a:rPr>
                        <a:t>ill</a:t>
                      </a:r>
                      <a:r>
                        <a:rPr lang="fr-FR" sz="3200" b="1" dirty="0" smtClean="0">
                          <a:solidFill>
                            <a:srgbClr val="008000"/>
                          </a:solidFill>
                        </a:rPr>
                        <a:t>  </a:t>
                      </a:r>
                      <a:r>
                        <a:rPr lang="fr-FR" sz="3200" b="1" dirty="0" smtClean="0">
                          <a:solidFill>
                            <a:srgbClr val="008000"/>
                          </a:solidFill>
                          <a:latin typeface="Cursivestandard"/>
                          <a:cs typeface="Cursivestandard"/>
                        </a:rPr>
                        <a:t> ²ill</a:t>
                      </a:r>
                      <a:endParaRPr lang="fr-FR" sz="3200" b="1" dirty="0" smtClean="0">
                        <a:solidFill>
                          <a:srgbClr val="008000"/>
                        </a:solidFill>
                      </a:endParaRPr>
                    </a:p>
                  </a:txBody>
                  <a:tcPr marL="72000" marR="63305" marT="18000" marB="18000" anchor="ctr">
                    <a:lnL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1" name="Rectangle à coins arrondis 92"/>
          <p:cNvSpPr>
            <a:spLocks noChangeArrowheads="1"/>
          </p:cNvSpPr>
          <p:nvPr/>
        </p:nvSpPr>
        <p:spPr bwMode="auto">
          <a:xfrm>
            <a:off x="217340" y="281448"/>
            <a:ext cx="2365375" cy="566342"/>
          </a:xfrm>
          <a:prstGeom prst="roundRect">
            <a:avLst>
              <a:gd name="adj" fmla="val 16667"/>
            </a:avLst>
          </a:prstGeom>
          <a:solidFill>
            <a:srgbClr val="BFBFBF"/>
          </a:solidFill>
          <a:ln w="12700">
            <a:solidFill>
              <a:srgbClr val="000000"/>
            </a:solidFill>
            <a:prstDash val="dash"/>
            <a:round/>
            <a:headEnd/>
            <a:tailEnd/>
          </a:ln>
          <a:effectLst>
            <a:outerShdw blurRad="50800" dist="38100" dir="2700000" algn="tl" rotWithShape="0">
              <a:srgbClr val="000000">
                <a:alpha val="39999"/>
              </a:srgbClr>
            </a:outerShdw>
          </a:effectLst>
        </p:spPr>
        <p:txBody>
          <a:bodyPr vert="horz" wrap="square" lIns="91440" tIns="0" rIns="91440" bIns="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mic Sans MS" charset="0"/>
                <a:ea typeface="ÇlÇr ñæí©" charset="0"/>
              </a:rPr>
              <a:t>Prénom </a:t>
            </a: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mic Sans MS" charset="0"/>
                <a:ea typeface="ÇlÇr ñæí©" charset="0"/>
              </a:rPr>
              <a:t>:</a:t>
            </a:r>
            <a:endParaRPr kumimoji="0" lang="fr-FR" sz="10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Comic Sans MS" charset="0"/>
              <a:ea typeface="ÇlÇr ñæí©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mic Sans MS" charset="0"/>
                <a:ea typeface="ÇlÇr ñæí©" charset="0"/>
              </a:rPr>
              <a:t>Date : </a:t>
            </a:r>
            <a:endParaRPr kumimoji="0" lang="fr-FR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2" name="Carré corné 93"/>
          <p:cNvSpPr>
            <a:spLocks noChangeArrowheads="1"/>
          </p:cNvSpPr>
          <p:nvPr/>
        </p:nvSpPr>
        <p:spPr bwMode="auto">
          <a:xfrm rot="314074">
            <a:off x="5357509" y="352187"/>
            <a:ext cx="1292225" cy="465137"/>
          </a:xfrm>
          <a:prstGeom prst="foldedCorner">
            <a:avLst>
              <a:gd name="adj" fmla="val 16667"/>
            </a:avLst>
          </a:prstGeom>
          <a:gradFill rotWithShape="1">
            <a:gsLst>
              <a:gs pos="0">
                <a:srgbClr val="BFBFBF"/>
              </a:gs>
              <a:gs pos="100000">
                <a:srgbClr val="FFFFFF"/>
              </a:gs>
            </a:gsLst>
            <a:path path="rect">
              <a:fillToRect l="50000" t="50000" r="50000" b="50000"/>
            </a:path>
          </a:gradFill>
          <a:ln w="9525">
            <a:solidFill>
              <a:srgbClr val="000000"/>
            </a:solidFill>
            <a:round/>
            <a:headEnd/>
            <a:tailEnd/>
          </a:ln>
          <a:effectLst>
            <a:outerShdw blurRad="76200" sy="23000" kx="-1199993" algn="bl" rotWithShape="0">
              <a:srgbClr val="000000">
                <a:alpha val="20000"/>
              </a:srgb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mic Sans MS" charset="0"/>
                <a:ea typeface="ÇlÇr ñæí©" charset="0"/>
              </a:rPr>
              <a:t>Phonologie</a:t>
            </a:r>
            <a:endParaRPr kumimoji="0" lang="fr-FR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254341" y="794891"/>
            <a:ext cx="645091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 smtClean="0">
                <a:latin typeface="Comic Sans MS"/>
                <a:cs typeface="Comic Sans MS"/>
              </a:rPr>
              <a:t>1. </a:t>
            </a:r>
            <a:r>
              <a:rPr lang="fr-FR" sz="4000" dirty="0" smtClean="0">
                <a:latin typeface="Picto Moustache"/>
                <a:cs typeface="Picto Moustache"/>
              </a:rPr>
              <a:t>j</a:t>
            </a:r>
            <a:r>
              <a:rPr lang="fr-FR" dirty="0" smtClean="0">
                <a:latin typeface="Picto Moustache"/>
                <a:cs typeface="Picto Moustache"/>
              </a:rPr>
              <a:t> </a:t>
            </a:r>
            <a:r>
              <a:rPr lang="fr-FR" sz="1400" b="1" dirty="0" smtClean="0">
                <a:latin typeface="Comic Sans MS"/>
                <a:cs typeface="Comic Sans MS"/>
              </a:rPr>
              <a:t>Colorie </a:t>
            </a:r>
            <a:r>
              <a:rPr lang="fr-FR" sz="1400" dirty="0" smtClean="0">
                <a:latin typeface="Cursivestandard"/>
                <a:cs typeface="Cursivestandard"/>
              </a:rPr>
              <a:t>²le$ ²image$ ²si ²tu ²entend$ ²le ²son </a:t>
            </a:r>
            <a:r>
              <a:rPr lang="fr-FR" sz="1600" b="1" dirty="0" smtClean="0">
                <a:cs typeface="Cursivestandard"/>
              </a:rPr>
              <a:t>[</a:t>
            </a:r>
            <a:r>
              <a:rPr lang="fr-FR" sz="1600" b="1" dirty="0"/>
              <a:t>j</a:t>
            </a:r>
            <a:r>
              <a:rPr lang="fr-FR" sz="1600" b="1" dirty="0" smtClean="0">
                <a:cs typeface="Cursivestandard"/>
              </a:rPr>
              <a:t>]</a:t>
            </a:r>
            <a:r>
              <a:rPr lang="fr-FR" sz="1600" dirty="0" smtClean="0">
                <a:cs typeface="Cursivestandard"/>
              </a:rPr>
              <a:t> </a:t>
            </a:r>
            <a:r>
              <a:rPr lang="fr-FR" sz="1400" b="1" dirty="0" smtClean="0">
                <a:latin typeface="Comic Sans MS"/>
                <a:cs typeface="Comic Sans MS"/>
              </a:rPr>
              <a:t>: </a:t>
            </a:r>
            <a:endParaRPr lang="fr-FR" b="1" dirty="0">
              <a:latin typeface="Comic Sans MS"/>
              <a:cs typeface="Comic Sans MS"/>
            </a:endParaRPr>
          </a:p>
        </p:txBody>
      </p:sp>
      <p:sp>
        <p:nvSpPr>
          <p:cNvPr id="16" name="ZoneTexte 15"/>
          <p:cNvSpPr txBox="1"/>
          <p:nvPr/>
        </p:nvSpPr>
        <p:spPr>
          <a:xfrm>
            <a:off x="288209" y="4033930"/>
            <a:ext cx="645091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 smtClean="0">
                <a:latin typeface="Comic Sans MS"/>
                <a:cs typeface="Comic Sans MS"/>
              </a:rPr>
              <a:t>3. </a:t>
            </a:r>
            <a:r>
              <a:rPr lang="fr-FR" sz="4000" dirty="0" smtClean="0">
                <a:latin typeface="Picto Moustache"/>
                <a:cs typeface="Picto Moustache"/>
              </a:rPr>
              <a:t>j</a:t>
            </a:r>
            <a:r>
              <a:rPr lang="fr-FR" sz="1400" dirty="0" smtClean="0">
                <a:latin typeface="Picto Moustache"/>
                <a:cs typeface="Picto Moustache"/>
              </a:rPr>
              <a:t> </a:t>
            </a:r>
            <a:r>
              <a:rPr lang="fr-FR" sz="1400" b="1" dirty="0" smtClean="0">
                <a:latin typeface="Comic Sans MS"/>
                <a:cs typeface="Comic Sans MS"/>
              </a:rPr>
              <a:t>Colorie </a:t>
            </a:r>
            <a:r>
              <a:rPr lang="fr-FR" sz="1400" dirty="0" smtClean="0">
                <a:latin typeface="Cursivestandard"/>
                <a:cs typeface="Cursivestandard"/>
              </a:rPr>
              <a:t>²le$ ²lettre$ </a:t>
            </a:r>
            <a:r>
              <a:rPr lang="fr-FR" sz="1400" b="1" i="1" dirty="0" err="1" smtClean="0">
                <a:solidFill>
                  <a:srgbClr val="7F7F7F"/>
                </a:solidFill>
                <a:latin typeface="Comic Sans MS"/>
                <a:cs typeface="Comic Sans MS"/>
              </a:rPr>
              <a:t>ill</a:t>
            </a:r>
            <a:r>
              <a:rPr lang="fr-FR" sz="1400" b="1" dirty="0" smtClean="0">
                <a:latin typeface="Comic Sans MS"/>
                <a:cs typeface="Comic Sans MS"/>
              </a:rPr>
              <a:t> : </a:t>
            </a:r>
            <a:endParaRPr lang="fr-FR" b="1" dirty="0">
              <a:latin typeface="Comic Sans MS"/>
              <a:cs typeface="Comic Sans MS"/>
            </a:endParaRPr>
          </a:p>
        </p:txBody>
      </p:sp>
      <p:sp>
        <p:nvSpPr>
          <p:cNvPr id="35" name="ZoneTexte 34"/>
          <p:cNvSpPr txBox="1"/>
          <p:nvPr/>
        </p:nvSpPr>
        <p:spPr>
          <a:xfrm>
            <a:off x="288209" y="5518949"/>
            <a:ext cx="645091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>
                <a:latin typeface="Comic Sans MS"/>
                <a:cs typeface="Comic Sans MS"/>
              </a:rPr>
              <a:t>4</a:t>
            </a:r>
            <a:r>
              <a:rPr lang="fr-FR" sz="1400" b="1" dirty="0" smtClean="0">
                <a:latin typeface="Comic Sans MS"/>
                <a:cs typeface="Comic Sans MS"/>
              </a:rPr>
              <a:t>. </a:t>
            </a:r>
            <a:r>
              <a:rPr lang="fr-FR" sz="4000" dirty="0">
                <a:latin typeface="Picto Moustache"/>
                <a:cs typeface="Picto Moustache"/>
              </a:rPr>
              <a:t>d</a:t>
            </a:r>
            <a:r>
              <a:rPr lang="fr-FR" sz="1400" dirty="0" smtClean="0">
                <a:latin typeface="Picto Moustache"/>
                <a:cs typeface="Picto Moustache"/>
              </a:rPr>
              <a:t> </a:t>
            </a:r>
            <a:r>
              <a:rPr lang="fr-FR" sz="1400" b="1" dirty="0">
                <a:latin typeface="Comic Sans MS"/>
                <a:cs typeface="Comic Sans MS"/>
              </a:rPr>
              <a:t>R</a:t>
            </a:r>
            <a:r>
              <a:rPr lang="fr-FR" sz="1400" b="1" dirty="0" smtClean="0">
                <a:latin typeface="Comic Sans MS"/>
                <a:cs typeface="Comic Sans MS"/>
              </a:rPr>
              <a:t>elie </a:t>
            </a:r>
            <a:r>
              <a:rPr lang="fr-FR" sz="1400" dirty="0">
                <a:latin typeface="Cursivestandard"/>
                <a:cs typeface="Cursivestandard"/>
              </a:rPr>
              <a:t>²</a:t>
            </a:r>
            <a:r>
              <a:rPr lang="fr-FR" sz="1400" dirty="0" smtClean="0">
                <a:latin typeface="Cursivestandard"/>
                <a:cs typeface="Cursivestandard"/>
              </a:rPr>
              <a:t>le$ </a:t>
            </a:r>
            <a:r>
              <a:rPr lang="fr-FR" sz="1400" dirty="0">
                <a:latin typeface="Cursivestandard"/>
                <a:cs typeface="Cursivestandard"/>
              </a:rPr>
              <a:t>mot$ ²qui </a:t>
            </a:r>
            <a:r>
              <a:rPr lang="fr-FR" sz="1400" dirty="0" smtClean="0">
                <a:latin typeface="Cursivestandard"/>
                <a:cs typeface="Cursivestandard"/>
              </a:rPr>
              <a:t>vont </a:t>
            </a:r>
            <a:r>
              <a:rPr lang="fr-FR" sz="1400" dirty="0">
                <a:latin typeface="Cursivestandard"/>
                <a:cs typeface="Cursivestandard"/>
              </a:rPr>
              <a:t>²</a:t>
            </a:r>
            <a:r>
              <a:rPr lang="fr-FR" sz="1400" dirty="0" smtClean="0">
                <a:latin typeface="Cursivestandard"/>
                <a:cs typeface="Cursivestandard"/>
              </a:rPr>
              <a:t>ensemble </a:t>
            </a:r>
            <a:r>
              <a:rPr lang="fr-FR" sz="1400" dirty="0">
                <a:latin typeface="Cursivestandard"/>
                <a:cs typeface="Cursivestandard"/>
              </a:rPr>
              <a:t>²et </a:t>
            </a:r>
            <a:r>
              <a:rPr lang="fr-FR" sz="1400" b="1" dirty="0" smtClean="0">
                <a:latin typeface="Comic Sans MS"/>
                <a:cs typeface="Comic Sans MS"/>
              </a:rPr>
              <a:t>écris </a:t>
            </a:r>
            <a:r>
              <a:rPr lang="fr-FR" sz="1400" dirty="0" smtClean="0">
                <a:latin typeface="Cursivestandard"/>
                <a:cs typeface="Cursivestandard"/>
              </a:rPr>
              <a:t>²le$ ²phrase$ </a:t>
            </a:r>
            <a:r>
              <a:rPr lang="fr-FR" sz="1400" dirty="0">
                <a:latin typeface="Cursivestandard"/>
                <a:cs typeface="Cursivestandard"/>
              </a:rPr>
              <a:t>:</a:t>
            </a:r>
            <a:endParaRPr lang="fr-FR" b="1" dirty="0">
              <a:latin typeface="Comic Sans MS"/>
              <a:cs typeface="Comic Sans MS"/>
            </a:endParaRPr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133" y="1484168"/>
            <a:ext cx="569480" cy="804503"/>
          </a:xfrm>
          <a:prstGeom prst="rect">
            <a:avLst/>
          </a:prstGeom>
        </p:spPr>
      </p:pic>
      <p:graphicFrame>
        <p:nvGraphicFramePr>
          <p:cNvPr id="99" name="Tableau 9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0156611"/>
              </p:ext>
            </p:extLst>
          </p:nvPr>
        </p:nvGraphicFramePr>
        <p:xfrm>
          <a:off x="93127" y="4741816"/>
          <a:ext cx="6612164" cy="85347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08628"/>
                <a:gridCol w="508628"/>
                <a:gridCol w="508628"/>
                <a:gridCol w="508628"/>
                <a:gridCol w="508628"/>
                <a:gridCol w="508628"/>
                <a:gridCol w="508628"/>
                <a:gridCol w="508628"/>
                <a:gridCol w="508628"/>
                <a:gridCol w="508628"/>
                <a:gridCol w="508628"/>
                <a:gridCol w="508628"/>
                <a:gridCol w="508628"/>
              </a:tblGrid>
              <a:tr h="426738"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ill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lil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>
                          <a:latin typeface="Cursivestandard"/>
                          <a:cs typeface="Cursivestandard"/>
                        </a:rPr>
                        <a:t>ill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il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lil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>
                          <a:latin typeface="Script Ecole 2"/>
                          <a:cs typeface="Script Ecole 2"/>
                        </a:rPr>
                        <a:t>ill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fil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ill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jil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>
                          <a:latin typeface="Cursivestandard"/>
                          <a:cs typeface="Cursivestandard"/>
                        </a:rPr>
                        <a:t>ill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>
                          <a:latin typeface="Cursivestandard"/>
                          <a:cs typeface="Cursivestandard"/>
                        </a:rPr>
                        <a:t>lll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>
                          <a:latin typeface="Cursivestandard"/>
                          <a:cs typeface="Cursivestandard"/>
                        </a:rPr>
                        <a:t>ill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lil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  <a:tr h="426738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ILL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>
                          <a:latin typeface="Script Ecole 2"/>
                          <a:cs typeface="Script Ecole 2"/>
                        </a:rPr>
                        <a:t>oll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>
                          <a:latin typeface="Script Ecole 2"/>
                          <a:cs typeface="Script Ecole 2"/>
                        </a:rPr>
                        <a:t>ifl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>
                          <a:latin typeface="Cursivestandard"/>
                          <a:cs typeface="Cursivestandard"/>
                        </a:rPr>
                        <a:t>ill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ill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>
                          <a:latin typeface="Cursivestandard"/>
                          <a:cs typeface="Cursivestandard"/>
                        </a:rPr>
                        <a:t>ill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lil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il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lif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li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ull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lil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ill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00" name="Tableau 9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4973448"/>
              </p:ext>
            </p:extLst>
          </p:nvPr>
        </p:nvGraphicFramePr>
        <p:xfrm>
          <a:off x="1788530" y="6179875"/>
          <a:ext cx="3421708" cy="173255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70320"/>
                <a:gridCol w="910819"/>
                <a:gridCol w="1140569"/>
              </a:tblGrid>
              <a:tr h="433138">
                <a:tc>
                  <a:txBody>
                    <a:bodyPr/>
                    <a:lstStyle/>
                    <a:p>
                      <a:pPr marL="0" marR="0" indent="0" algn="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 smtClean="0">
                          <a:latin typeface="Script Ecole 2"/>
                          <a:cs typeface="Script Ecole 2"/>
                        </a:rPr>
                        <a:t>Le soleil •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dirty="0" smtClean="0">
                        <a:latin typeface="Script Ecole 2"/>
                        <a:cs typeface="Script Ecole 2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 smtClean="0">
                          <a:latin typeface="Script Ecole 2"/>
                          <a:cs typeface="Script Ecole 2"/>
                        </a:rPr>
                        <a:t>• grille.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33138">
                <a:tc>
                  <a:txBody>
                    <a:bodyPr/>
                    <a:lstStyle/>
                    <a:p>
                      <a:pPr algn="r"/>
                      <a:r>
                        <a:rPr lang="fr-FR" sz="1400" dirty="0" smtClean="0">
                          <a:latin typeface="Script Ecole 2"/>
                          <a:cs typeface="Script Ecole 2"/>
                        </a:rPr>
                        <a:t>La fille •</a:t>
                      </a:r>
                      <a:endParaRPr lang="fr-FR" sz="1400" dirty="0">
                        <a:latin typeface="Script Ecole 2"/>
                        <a:cs typeface="Script Ecole 2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Script Ecole 2"/>
                        <a:cs typeface="Script Ecole 2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dirty="0" smtClean="0">
                          <a:latin typeface="Script Ecole 2"/>
                          <a:cs typeface="Script Ecole 2"/>
                        </a:rPr>
                        <a:t>• brille.</a:t>
                      </a:r>
                      <a:endParaRPr lang="fr-FR" sz="1400" dirty="0">
                        <a:latin typeface="Script Ecole 2"/>
                        <a:cs typeface="Script Ecole 2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33138">
                <a:tc>
                  <a:txBody>
                    <a:bodyPr/>
                    <a:lstStyle/>
                    <a:p>
                      <a:pPr algn="r"/>
                      <a:r>
                        <a:rPr lang="fr-FR" sz="1400" dirty="0" smtClean="0">
                          <a:latin typeface="Script Ecole 2"/>
                          <a:cs typeface="Script Ecole 2"/>
                        </a:rPr>
                        <a:t>La saucisse •</a:t>
                      </a:r>
                      <a:endParaRPr lang="fr-FR" sz="1400" dirty="0">
                        <a:latin typeface="Script Ecole 2"/>
                        <a:cs typeface="Script Ecole 2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Script Ecole 2"/>
                        <a:cs typeface="Script Ecole 2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dirty="0" smtClean="0">
                          <a:latin typeface="Script Ecole 2"/>
                          <a:cs typeface="Script Ecole 2"/>
                        </a:rPr>
                        <a:t>• tombe.</a:t>
                      </a:r>
                      <a:endParaRPr lang="fr-FR" sz="1400" dirty="0">
                        <a:latin typeface="Script Ecole 2"/>
                        <a:cs typeface="Script Ecole 2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33138">
                <a:tc>
                  <a:txBody>
                    <a:bodyPr/>
                    <a:lstStyle/>
                    <a:p>
                      <a:pPr algn="r"/>
                      <a:r>
                        <a:rPr lang="fr-FR" sz="1400" dirty="0" smtClean="0">
                          <a:latin typeface="Script Ecole 2"/>
                          <a:cs typeface="Script Ecole 2"/>
                        </a:rPr>
                        <a:t>La quille •</a:t>
                      </a:r>
                      <a:endParaRPr lang="fr-FR" sz="1400" dirty="0">
                        <a:latin typeface="Script Ecole 2"/>
                        <a:cs typeface="Script Ecole 2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Script Ecole 2"/>
                        <a:cs typeface="Script Ecole 2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 smtClean="0">
                          <a:latin typeface="Script Ecole 2"/>
                          <a:cs typeface="Script Ecole 2"/>
                        </a:rPr>
                        <a:t>• s’habille.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3"/>
          <a:srcRect l="10521" t="1455" r="10097" b="31815"/>
          <a:stretch/>
        </p:blipFill>
        <p:spPr>
          <a:xfrm>
            <a:off x="3642304" y="1546468"/>
            <a:ext cx="605821" cy="679902"/>
          </a:xfrm>
          <a:prstGeom prst="rect">
            <a:avLst/>
          </a:prstGeom>
        </p:spPr>
      </p:pic>
      <p:sp>
        <p:nvSpPr>
          <p:cNvPr id="88" name="Étoile à 5 branches 87"/>
          <p:cNvSpPr/>
          <p:nvPr/>
        </p:nvSpPr>
        <p:spPr>
          <a:xfrm>
            <a:off x="5080129" y="366211"/>
            <a:ext cx="180000" cy="180000"/>
          </a:xfrm>
          <a:prstGeom prst="star5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2" name="Image 31"/>
          <p:cNvPicPr>
            <a:picLocks noChangeAspect="1"/>
          </p:cNvPicPr>
          <p:nvPr/>
        </p:nvPicPr>
        <p:blipFill rotWithShape="1">
          <a:blip r:embed="rId4"/>
          <a:srcRect t="7378" b="7478"/>
          <a:stretch/>
        </p:blipFill>
        <p:spPr>
          <a:xfrm>
            <a:off x="1599020" y="1609497"/>
            <a:ext cx="460454" cy="553845"/>
          </a:xfrm>
          <a:prstGeom prst="rect">
            <a:avLst/>
          </a:prstGeom>
        </p:spPr>
      </p:pic>
      <p:pic>
        <p:nvPicPr>
          <p:cNvPr id="33" name="Image 32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202964" y="1536096"/>
            <a:ext cx="541284" cy="700647"/>
          </a:xfrm>
          <a:prstGeom prst="rect">
            <a:avLst/>
          </a:prstGeom>
        </p:spPr>
      </p:pic>
      <p:pic>
        <p:nvPicPr>
          <p:cNvPr id="87" name="Image 86" descr="C:\Users\Catherine\Documents\CP\7 Lecture Pilotis\Gestes BM Pilotis\ill.PNG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3635" y="334399"/>
            <a:ext cx="479379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39190" y="1614819"/>
            <a:ext cx="583253" cy="543201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236051" y="1585415"/>
            <a:ext cx="420735" cy="602009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17851805">
            <a:off x="4361289" y="1585577"/>
            <a:ext cx="728511" cy="601685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 rotWithShape="1"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12000" b="99556" l="0" r="80889"/>
                    </a14:imgEffect>
                  </a14:imgLayer>
                </a14:imgProps>
              </a:ext>
            </a:extLst>
          </a:blip>
          <a:srcRect t="10278" r="17864"/>
          <a:stretch/>
        </p:blipFill>
        <p:spPr>
          <a:xfrm>
            <a:off x="5920823" y="1552705"/>
            <a:ext cx="610995" cy="667428"/>
          </a:xfrm>
          <a:prstGeom prst="rect">
            <a:avLst/>
          </a:prstGeom>
        </p:spPr>
      </p:pic>
      <p:pic>
        <p:nvPicPr>
          <p:cNvPr id="14" name="Image 13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833363" y="1597146"/>
            <a:ext cx="632364" cy="578546"/>
          </a:xfrm>
          <a:prstGeom prst="rect">
            <a:avLst/>
          </a:prstGeom>
        </p:spPr>
      </p:pic>
      <p:pic>
        <p:nvPicPr>
          <p:cNvPr id="18" name="Image 17"/>
          <p:cNvPicPr>
            <a:picLocks noChangeAspect="1"/>
          </p:cNvPicPr>
          <p:nvPr/>
        </p:nvPicPr>
        <p:blipFill rotWithShape="1"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6547" t="10959" r="6316" b="7297"/>
          <a:stretch/>
        </p:blipFill>
        <p:spPr>
          <a:xfrm>
            <a:off x="287439" y="2879937"/>
            <a:ext cx="424746" cy="550585"/>
          </a:xfrm>
          <a:prstGeom prst="rect">
            <a:avLst/>
          </a:prstGeom>
        </p:spPr>
      </p:pic>
      <p:pic>
        <p:nvPicPr>
          <p:cNvPr id="19" name="Image 18"/>
          <p:cNvPicPr>
            <a:picLocks noChangeAspect="1"/>
          </p:cNvPicPr>
          <p:nvPr/>
        </p:nvPicPr>
        <p:blipFill rotWithShape="1">
          <a:blip r:embed="rId16"/>
          <a:srcRect t="6464" b="13890"/>
          <a:stretch/>
        </p:blipFill>
        <p:spPr>
          <a:xfrm>
            <a:off x="161204" y="3512860"/>
            <a:ext cx="727310" cy="539496"/>
          </a:xfrm>
          <a:prstGeom prst="rect">
            <a:avLst/>
          </a:prstGeom>
        </p:spPr>
      </p:pic>
      <p:pic>
        <p:nvPicPr>
          <p:cNvPr id="21" name="Image 20"/>
          <p:cNvPicPr>
            <a:picLocks noChangeAspect="1"/>
          </p:cNvPicPr>
          <p:nvPr/>
        </p:nvPicPr>
        <p:blipFill>
          <a:blip r:embed="rId17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sharpenSoften amount="50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337595" y="2842388"/>
            <a:ext cx="816701" cy="620440"/>
          </a:xfrm>
          <a:prstGeom prst="rect">
            <a:avLst/>
          </a:prstGeom>
        </p:spPr>
      </p:pic>
      <p:pic>
        <p:nvPicPr>
          <p:cNvPr id="22" name="Image 21"/>
          <p:cNvPicPr>
            <a:picLocks noChangeAspect="1"/>
          </p:cNvPicPr>
          <p:nvPr/>
        </p:nvPicPr>
        <p:blipFill rotWithShape="1">
          <a:blip r:embed="rId19"/>
          <a:srcRect t="17003" b="25132"/>
          <a:stretch/>
        </p:blipFill>
        <p:spPr>
          <a:xfrm>
            <a:off x="2393589" y="3512860"/>
            <a:ext cx="665613" cy="544111"/>
          </a:xfrm>
          <a:prstGeom prst="rect">
            <a:avLst/>
          </a:prstGeom>
        </p:spPr>
      </p:pic>
      <p:pic>
        <p:nvPicPr>
          <p:cNvPr id="23" name="Image 22"/>
          <p:cNvPicPr>
            <a:picLocks noChangeAspect="1"/>
          </p:cNvPicPr>
          <p:nvPr/>
        </p:nvPicPr>
        <p:blipFill>
          <a:blip r:embed="rId20"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694158" y="2890362"/>
            <a:ext cx="696041" cy="508137"/>
          </a:xfrm>
          <a:prstGeom prst="rect">
            <a:avLst/>
          </a:prstGeom>
        </p:spPr>
      </p:pic>
      <p:pic>
        <p:nvPicPr>
          <p:cNvPr id="24" name="Image 23"/>
          <p:cNvPicPr>
            <a:picLocks noChangeAspect="1"/>
          </p:cNvPicPr>
          <p:nvPr/>
        </p:nvPicPr>
        <p:blipFill rotWithShape="1">
          <a:blip r:embed="rId22"/>
          <a:srcRect t="15649" b="19538"/>
          <a:stretch/>
        </p:blipFill>
        <p:spPr>
          <a:xfrm>
            <a:off x="4554207" y="3504393"/>
            <a:ext cx="907106" cy="590552"/>
          </a:xfrm>
          <a:prstGeom prst="rect">
            <a:avLst/>
          </a:prstGeom>
        </p:spPr>
      </p:pic>
      <p:pic>
        <p:nvPicPr>
          <p:cNvPr id="26" name="Image 25"/>
          <p:cNvPicPr>
            <a:picLocks noChangeAspect="1"/>
          </p:cNvPicPr>
          <p:nvPr/>
        </p:nvPicPr>
        <p:blipFill rotWithShape="1">
          <a:blip r:embed="rId23">
            <a:duotone>
              <a:schemeClr val="bg2">
                <a:shade val="45000"/>
                <a:satMod val="135000"/>
              </a:schemeClr>
              <a:prstClr val="white"/>
            </a:duotone>
          </a:blip>
          <a:srcRect t="22647" b="9271"/>
          <a:stretch/>
        </p:blipFill>
        <p:spPr>
          <a:xfrm>
            <a:off x="33868" y="7916332"/>
            <a:ext cx="6705258" cy="1989668"/>
          </a:xfrm>
          <a:prstGeom prst="rect">
            <a:avLst/>
          </a:prstGeom>
        </p:spPr>
      </p:pic>
      <p:sp>
        <p:nvSpPr>
          <p:cNvPr id="89" name="Étoile à 5 branches 88"/>
          <p:cNvSpPr/>
          <p:nvPr/>
        </p:nvSpPr>
        <p:spPr>
          <a:xfrm>
            <a:off x="5080129" y="586353"/>
            <a:ext cx="180000" cy="180000"/>
          </a:xfrm>
          <a:prstGeom prst="star5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3" name="ZoneTexte 92"/>
          <p:cNvSpPr txBox="1"/>
          <p:nvPr/>
        </p:nvSpPr>
        <p:spPr>
          <a:xfrm>
            <a:off x="217341" y="2075103"/>
            <a:ext cx="645091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 smtClean="0">
                <a:latin typeface="Comic Sans MS"/>
                <a:cs typeface="Comic Sans MS"/>
              </a:rPr>
              <a:t>2. </a:t>
            </a:r>
            <a:r>
              <a:rPr lang="fr-FR" sz="4000" dirty="0" smtClean="0">
                <a:latin typeface="Picto Moustache"/>
                <a:cs typeface="Picto Moustache"/>
              </a:rPr>
              <a:t>p</a:t>
            </a:r>
            <a:r>
              <a:rPr lang="fr-FR" dirty="0" smtClean="0">
                <a:latin typeface="Picto Moustache"/>
                <a:cs typeface="Picto Moustache"/>
              </a:rPr>
              <a:t> </a:t>
            </a:r>
            <a:r>
              <a:rPr lang="fr-FR" sz="1400" b="1" dirty="0" smtClean="0">
                <a:latin typeface="Comic Sans MS"/>
                <a:cs typeface="Comic Sans MS"/>
              </a:rPr>
              <a:t>Ecris </a:t>
            </a:r>
            <a:r>
              <a:rPr lang="fr-FR" sz="1400" dirty="0">
                <a:latin typeface="Cursivestandard"/>
                <a:cs typeface="Cursivestandard"/>
              </a:rPr>
              <a:t>²le mot ²comme ²tu ²l’²entend$ </a:t>
            </a:r>
            <a:r>
              <a:rPr lang="fr-FR" sz="1400" dirty="0" smtClean="0">
                <a:latin typeface="Cursivestandard"/>
                <a:cs typeface="Cursivestandard"/>
              </a:rPr>
              <a:t>: </a:t>
            </a:r>
            <a:endParaRPr lang="fr-FR" b="1" dirty="0">
              <a:latin typeface="Comic Sans MS"/>
              <a:cs typeface="Comic Sans MS"/>
            </a:endParaRPr>
          </a:p>
        </p:txBody>
      </p:sp>
      <p:sp>
        <p:nvSpPr>
          <p:cNvPr id="34" name="Ellipse 33"/>
          <p:cNvSpPr/>
          <p:nvPr/>
        </p:nvSpPr>
        <p:spPr>
          <a:xfrm>
            <a:off x="662613" y="8246533"/>
            <a:ext cx="65520" cy="59267"/>
          </a:xfrm>
          <a:prstGeom prst="ellipse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6" name="Ellipse 35"/>
          <p:cNvSpPr/>
          <p:nvPr/>
        </p:nvSpPr>
        <p:spPr>
          <a:xfrm>
            <a:off x="662613" y="8695266"/>
            <a:ext cx="65520" cy="59267"/>
          </a:xfrm>
          <a:prstGeom prst="ellipse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7" name="Ellipse 36"/>
          <p:cNvSpPr/>
          <p:nvPr/>
        </p:nvSpPr>
        <p:spPr>
          <a:xfrm>
            <a:off x="662613" y="9110132"/>
            <a:ext cx="65520" cy="59267"/>
          </a:xfrm>
          <a:prstGeom prst="ellipse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8" name="Ellipse 37"/>
          <p:cNvSpPr/>
          <p:nvPr/>
        </p:nvSpPr>
        <p:spPr>
          <a:xfrm>
            <a:off x="662607" y="9533476"/>
            <a:ext cx="65520" cy="59267"/>
          </a:xfrm>
          <a:prstGeom prst="ellipse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8096401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Tableau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3014583"/>
              </p:ext>
            </p:extLst>
          </p:nvPr>
        </p:nvGraphicFramePr>
        <p:xfrm>
          <a:off x="2634367" y="288990"/>
          <a:ext cx="2381860" cy="586311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tableStyleId>{5940675A-B579-460E-94D1-54222C63F5DA}</a:tableStyleId>
              </a:tblPr>
              <a:tblGrid>
                <a:gridCol w="597819"/>
                <a:gridCol w="1784041"/>
              </a:tblGrid>
              <a:tr h="586311">
                <a:tc>
                  <a:txBody>
                    <a:bodyPr/>
                    <a:lstStyle/>
                    <a:p>
                      <a:endParaRPr lang="fr-FR" sz="2600" dirty="0"/>
                    </a:p>
                  </a:txBody>
                  <a:tcPr marL="63305" marR="63305" marT="66040" marB="66040">
                    <a:lnL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3200" b="1" dirty="0" err="1" smtClean="0">
                          <a:solidFill>
                            <a:srgbClr val="008000"/>
                          </a:solidFill>
                          <a:latin typeface="Script Ecole 2"/>
                          <a:cs typeface="Script Ecole 2"/>
                        </a:rPr>
                        <a:t>gn</a:t>
                      </a:r>
                      <a:r>
                        <a:rPr lang="fr-FR" sz="3200" b="1" dirty="0" smtClean="0">
                          <a:solidFill>
                            <a:srgbClr val="008000"/>
                          </a:solidFill>
                        </a:rPr>
                        <a:t>  </a:t>
                      </a:r>
                      <a:r>
                        <a:rPr lang="fr-FR" sz="3200" b="1" dirty="0" smtClean="0">
                          <a:solidFill>
                            <a:srgbClr val="008000"/>
                          </a:solidFill>
                          <a:latin typeface="Cursivestandard"/>
                          <a:cs typeface="Cursivestandard"/>
                        </a:rPr>
                        <a:t> ²gn</a:t>
                      </a:r>
                      <a:endParaRPr lang="fr-FR" sz="3200" b="1" dirty="0" smtClean="0">
                        <a:solidFill>
                          <a:srgbClr val="008000"/>
                        </a:solidFill>
                      </a:endParaRPr>
                    </a:p>
                  </a:txBody>
                  <a:tcPr marL="72000" marR="63305" marT="18000" marB="18000" anchor="ctr">
                    <a:lnL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1" name="Rectangle à coins arrondis 92"/>
          <p:cNvSpPr>
            <a:spLocks noChangeArrowheads="1"/>
          </p:cNvSpPr>
          <p:nvPr/>
        </p:nvSpPr>
        <p:spPr bwMode="auto">
          <a:xfrm>
            <a:off x="217340" y="281448"/>
            <a:ext cx="2365375" cy="566342"/>
          </a:xfrm>
          <a:prstGeom prst="roundRect">
            <a:avLst>
              <a:gd name="adj" fmla="val 16667"/>
            </a:avLst>
          </a:prstGeom>
          <a:solidFill>
            <a:srgbClr val="BFBFBF"/>
          </a:solidFill>
          <a:ln w="12700">
            <a:solidFill>
              <a:srgbClr val="000000"/>
            </a:solidFill>
            <a:prstDash val="dash"/>
            <a:round/>
            <a:headEnd/>
            <a:tailEnd/>
          </a:ln>
          <a:effectLst>
            <a:outerShdw blurRad="50800" dist="38100" dir="2700000" algn="tl" rotWithShape="0">
              <a:srgbClr val="000000">
                <a:alpha val="39999"/>
              </a:srgbClr>
            </a:outerShdw>
          </a:effectLst>
        </p:spPr>
        <p:txBody>
          <a:bodyPr vert="horz" wrap="square" lIns="91440" tIns="0" rIns="91440" bIns="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mic Sans MS" charset="0"/>
                <a:ea typeface="ÇlÇr ñæí©" charset="0"/>
              </a:rPr>
              <a:t>Prénom </a:t>
            </a: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mic Sans MS" charset="0"/>
                <a:ea typeface="ÇlÇr ñæí©" charset="0"/>
              </a:rPr>
              <a:t>:</a:t>
            </a:r>
            <a:endParaRPr kumimoji="0" lang="fr-FR" sz="10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Comic Sans MS" charset="0"/>
              <a:ea typeface="ÇlÇr ñæí©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mic Sans MS" charset="0"/>
                <a:ea typeface="ÇlÇr ñæí©" charset="0"/>
              </a:rPr>
              <a:t>Date : </a:t>
            </a:r>
            <a:endParaRPr kumimoji="0" lang="fr-FR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2" name="Carré corné 93"/>
          <p:cNvSpPr>
            <a:spLocks noChangeArrowheads="1"/>
          </p:cNvSpPr>
          <p:nvPr/>
        </p:nvSpPr>
        <p:spPr bwMode="auto">
          <a:xfrm rot="314074">
            <a:off x="5357509" y="352187"/>
            <a:ext cx="1292225" cy="465137"/>
          </a:xfrm>
          <a:prstGeom prst="foldedCorner">
            <a:avLst>
              <a:gd name="adj" fmla="val 16667"/>
            </a:avLst>
          </a:prstGeom>
          <a:gradFill rotWithShape="1">
            <a:gsLst>
              <a:gs pos="0">
                <a:srgbClr val="BFBFBF"/>
              </a:gs>
              <a:gs pos="100000">
                <a:srgbClr val="FFFFFF"/>
              </a:gs>
            </a:gsLst>
            <a:path path="rect">
              <a:fillToRect l="50000" t="50000" r="50000" b="50000"/>
            </a:path>
          </a:gradFill>
          <a:ln w="9525">
            <a:solidFill>
              <a:srgbClr val="000000"/>
            </a:solidFill>
            <a:round/>
            <a:headEnd/>
            <a:tailEnd/>
          </a:ln>
          <a:effectLst>
            <a:outerShdw blurRad="76200" sy="23000" kx="-1199993" algn="bl" rotWithShape="0">
              <a:srgbClr val="000000">
                <a:alpha val="20000"/>
              </a:srgb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mic Sans MS" charset="0"/>
                <a:ea typeface="ÇlÇr ñæí©" charset="0"/>
              </a:rPr>
              <a:t>Phonologie</a:t>
            </a:r>
            <a:endParaRPr kumimoji="0" lang="fr-FR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254341" y="794891"/>
            <a:ext cx="645091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 smtClean="0">
                <a:latin typeface="Comic Sans MS"/>
                <a:cs typeface="Comic Sans MS"/>
              </a:rPr>
              <a:t>1. </a:t>
            </a:r>
            <a:r>
              <a:rPr lang="fr-FR" sz="4000" dirty="0" smtClean="0">
                <a:latin typeface="Picto Moustache"/>
                <a:cs typeface="Picto Moustache"/>
              </a:rPr>
              <a:t>j</a:t>
            </a:r>
            <a:r>
              <a:rPr lang="fr-FR" dirty="0" smtClean="0">
                <a:latin typeface="Picto Moustache"/>
                <a:cs typeface="Picto Moustache"/>
              </a:rPr>
              <a:t> </a:t>
            </a:r>
            <a:r>
              <a:rPr lang="fr-FR" sz="1400" b="1" dirty="0" smtClean="0">
                <a:latin typeface="Comic Sans MS"/>
                <a:cs typeface="Comic Sans MS"/>
              </a:rPr>
              <a:t>Colorie </a:t>
            </a:r>
            <a:r>
              <a:rPr lang="fr-FR" sz="1400" dirty="0" smtClean="0">
                <a:latin typeface="Cursivestandard"/>
                <a:cs typeface="Cursivestandard"/>
              </a:rPr>
              <a:t>²le$ ²image$ ²si ²tu ²entend$ ²le ²son </a:t>
            </a:r>
            <a:r>
              <a:rPr lang="fr-FR" sz="1600" b="1" dirty="0" smtClean="0">
                <a:cs typeface="Cursivestandard"/>
              </a:rPr>
              <a:t>[</a:t>
            </a:r>
            <a:r>
              <a:rPr lang="fr-FR" sz="1600" b="1" dirty="0"/>
              <a:t>ɲ</a:t>
            </a:r>
            <a:r>
              <a:rPr lang="fr-FR" sz="1600" b="1" dirty="0" smtClean="0">
                <a:cs typeface="Cursivestandard"/>
              </a:rPr>
              <a:t>]</a:t>
            </a:r>
            <a:r>
              <a:rPr lang="fr-FR" sz="1600" dirty="0" smtClean="0">
                <a:cs typeface="Cursivestandard"/>
              </a:rPr>
              <a:t> </a:t>
            </a:r>
            <a:r>
              <a:rPr lang="fr-FR" sz="1400" b="1" dirty="0" smtClean="0">
                <a:latin typeface="Comic Sans MS"/>
                <a:cs typeface="Comic Sans MS"/>
              </a:rPr>
              <a:t>: </a:t>
            </a:r>
            <a:endParaRPr lang="fr-FR" b="1" dirty="0">
              <a:latin typeface="Comic Sans MS"/>
              <a:cs typeface="Comic Sans MS"/>
            </a:endParaRPr>
          </a:p>
        </p:txBody>
      </p:sp>
      <p:sp>
        <p:nvSpPr>
          <p:cNvPr id="15" name="ZoneTexte 14"/>
          <p:cNvSpPr txBox="1"/>
          <p:nvPr/>
        </p:nvSpPr>
        <p:spPr>
          <a:xfrm>
            <a:off x="217341" y="2075103"/>
            <a:ext cx="6450917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 smtClean="0">
                <a:latin typeface="Comic Sans MS"/>
                <a:cs typeface="Comic Sans MS"/>
              </a:rPr>
              <a:t>2. </a:t>
            </a:r>
            <a:r>
              <a:rPr lang="fr-FR" sz="4000" dirty="0" smtClean="0">
                <a:latin typeface="Picto Moustache"/>
                <a:cs typeface="Picto Moustache"/>
              </a:rPr>
              <a:t>p</a:t>
            </a:r>
            <a:r>
              <a:rPr lang="fr-FR" dirty="0" smtClean="0">
                <a:latin typeface="Picto Moustache"/>
                <a:cs typeface="Picto Moustache"/>
              </a:rPr>
              <a:t> </a:t>
            </a:r>
            <a:r>
              <a:rPr lang="fr-FR" sz="1400" b="1" dirty="0" smtClean="0">
                <a:latin typeface="Comic Sans MS"/>
                <a:cs typeface="Comic Sans MS"/>
              </a:rPr>
              <a:t>Ecris </a:t>
            </a:r>
            <a:r>
              <a:rPr lang="fr-FR" sz="1400" dirty="0" smtClean="0">
                <a:latin typeface="Cursivestandard"/>
                <a:cs typeface="Cursivestandard"/>
              </a:rPr>
              <a:t>²la ²syllabe ²que ²tu ²entend$ :  </a:t>
            </a:r>
            <a:r>
              <a:rPr lang="fr-FR" dirty="0" smtClean="0">
                <a:latin typeface="Cursivestandard"/>
                <a:cs typeface="Cursivestandard"/>
              </a:rPr>
              <a:t>²gné    </a:t>
            </a:r>
            <a:r>
              <a:rPr lang="fr-FR" dirty="0">
                <a:latin typeface="Cursivestandard"/>
                <a:cs typeface="Cursivestandard"/>
              </a:rPr>
              <a:t>²</a:t>
            </a:r>
            <a:r>
              <a:rPr lang="fr-FR" dirty="0" smtClean="0">
                <a:latin typeface="Cursivestandard"/>
                <a:cs typeface="Cursivestandard"/>
              </a:rPr>
              <a:t>gnon</a:t>
            </a:r>
            <a:r>
              <a:rPr lang="fr-FR" b="1" dirty="0" smtClean="0">
                <a:latin typeface="Comic Sans MS"/>
                <a:cs typeface="Comic Sans MS"/>
              </a:rPr>
              <a:t>    </a:t>
            </a:r>
            <a:r>
              <a:rPr lang="fr-FR" dirty="0">
                <a:latin typeface="Cursivestandard"/>
                <a:cs typeface="Cursivestandard"/>
              </a:rPr>
              <a:t>²</a:t>
            </a:r>
            <a:r>
              <a:rPr lang="fr-FR" dirty="0" smtClean="0">
                <a:latin typeface="Cursivestandard"/>
                <a:cs typeface="Cursivestandard"/>
              </a:rPr>
              <a:t>gna</a:t>
            </a:r>
            <a:endParaRPr lang="fr-FR" b="1" dirty="0">
              <a:latin typeface="Comic Sans MS"/>
              <a:cs typeface="Comic Sans MS"/>
            </a:endParaRPr>
          </a:p>
          <a:p>
            <a:endParaRPr lang="fr-FR" b="1" dirty="0">
              <a:latin typeface="Comic Sans MS"/>
              <a:cs typeface="Comic Sans MS"/>
            </a:endParaRPr>
          </a:p>
        </p:txBody>
      </p:sp>
      <p:sp>
        <p:nvSpPr>
          <p:cNvPr id="16" name="ZoneTexte 15"/>
          <p:cNvSpPr txBox="1"/>
          <p:nvPr/>
        </p:nvSpPr>
        <p:spPr>
          <a:xfrm>
            <a:off x="288209" y="4076265"/>
            <a:ext cx="645091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 smtClean="0">
                <a:latin typeface="Comic Sans MS"/>
                <a:cs typeface="Comic Sans MS"/>
              </a:rPr>
              <a:t>3. </a:t>
            </a:r>
            <a:r>
              <a:rPr lang="fr-FR" sz="4000" dirty="0" smtClean="0">
                <a:latin typeface="Picto Moustache"/>
                <a:cs typeface="Picto Moustache"/>
              </a:rPr>
              <a:t>j</a:t>
            </a:r>
            <a:r>
              <a:rPr lang="fr-FR" sz="1400" dirty="0" smtClean="0">
                <a:latin typeface="Picto Moustache"/>
                <a:cs typeface="Picto Moustache"/>
              </a:rPr>
              <a:t> </a:t>
            </a:r>
            <a:r>
              <a:rPr lang="fr-FR" sz="1400" b="1" dirty="0" smtClean="0">
                <a:latin typeface="Comic Sans MS"/>
                <a:cs typeface="Comic Sans MS"/>
              </a:rPr>
              <a:t>Colorie </a:t>
            </a:r>
            <a:r>
              <a:rPr lang="fr-FR" sz="1400" dirty="0" smtClean="0">
                <a:latin typeface="Cursivestandard"/>
                <a:cs typeface="Cursivestandard"/>
              </a:rPr>
              <a:t>²le$ ²lettre$ </a:t>
            </a:r>
            <a:r>
              <a:rPr lang="fr-FR" sz="1400" b="1" i="1" dirty="0" err="1" smtClean="0">
                <a:solidFill>
                  <a:srgbClr val="7F7F7F"/>
                </a:solidFill>
                <a:latin typeface="Comic Sans MS"/>
                <a:cs typeface="Comic Sans MS"/>
              </a:rPr>
              <a:t>gn</a:t>
            </a:r>
            <a:r>
              <a:rPr lang="fr-FR" sz="1400" b="1" dirty="0" smtClean="0">
                <a:latin typeface="Comic Sans MS"/>
                <a:cs typeface="Comic Sans MS"/>
              </a:rPr>
              <a:t> : </a:t>
            </a:r>
            <a:endParaRPr lang="fr-FR" b="1" dirty="0">
              <a:latin typeface="Comic Sans MS"/>
              <a:cs typeface="Comic Sans MS"/>
            </a:endParaRPr>
          </a:p>
        </p:txBody>
      </p:sp>
      <p:graphicFrame>
        <p:nvGraphicFramePr>
          <p:cNvPr id="3" name="Tableau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0844156"/>
              </p:ext>
            </p:extLst>
          </p:nvPr>
        </p:nvGraphicFramePr>
        <p:xfrm>
          <a:off x="93133" y="2825318"/>
          <a:ext cx="6612126" cy="128481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04042"/>
                <a:gridCol w="2204042"/>
                <a:gridCol w="2204042"/>
              </a:tblGrid>
              <a:tr h="642408">
                <a:tc>
                  <a:txBody>
                    <a:bodyPr/>
                    <a:lstStyle/>
                    <a:p>
                      <a:pPr algn="r"/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anchor="ctr"/>
                </a:tc>
              </a:tr>
              <a:tr h="642408">
                <a:tc>
                  <a:txBody>
                    <a:bodyPr/>
                    <a:lstStyle/>
                    <a:p>
                      <a:pPr algn="r"/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35" name="ZoneTexte 34"/>
          <p:cNvSpPr txBox="1"/>
          <p:nvPr/>
        </p:nvSpPr>
        <p:spPr>
          <a:xfrm>
            <a:off x="288209" y="5688289"/>
            <a:ext cx="645091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>
                <a:latin typeface="Comic Sans MS"/>
                <a:cs typeface="Comic Sans MS"/>
              </a:rPr>
              <a:t>4</a:t>
            </a:r>
            <a:r>
              <a:rPr lang="fr-FR" sz="1400" b="1" dirty="0" smtClean="0">
                <a:latin typeface="Comic Sans MS"/>
                <a:cs typeface="Comic Sans MS"/>
              </a:rPr>
              <a:t>. </a:t>
            </a:r>
            <a:r>
              <a:rPr lang="fr-FR" sz="4000" dirty="0">
                <a:latin typeface="Picto Moustache"/>
                <a:cs typeface="Picto Moustache"/>
              </a:rPr>
              <a:t>d</a:t>
            </a:r>
            <a:r>
              <a:rPr lang="fr-FR" sz="1400" dirty="0" smtClean="0">
                <a:latin typeface="Picto Moustache"/>
                <a:cs typeface="Picto Moustache"/>
              </a:rPr>
              <a:t> </a:t>
            </a:r>
            <a:r>
              <a:rPr lang="fr-FR" sz="1400" b="1" dirty="0">
                <a:latin typeface="Comic Sans MS"/>
                <a:cs typeface="Comic Sans MS"/>
              </a:rPr>
              <a:t>R</a:t>
            </a:r>
            <a:r>
              <a:rPr lang="fr-FR" sz="1400" b="1" dirty="0" smtClean="0">
                <a:latin typeface="Comic Sans MS"/>
                <a:cs typeface="Comic Sans MS"/>
              </a:rPr>
              <a:t>elie </a:t>
            </a:r>
            <a:r>
              <a:rPr lang="fr-FR" sz="1400" dirty="0">
                <a:latin typeface="Cursivestandard"/>
                <a:cs typeface="Cursivestandard"/>
              </a:rPr>
              <a:t>²</a:t>
            </a:r>
            <a:r>
              <a:rPr lang="fr-FR" sz="1400" dirty="0" smtClean="0">
                <a:latin typeface="Cursivestandard"/>
                <a:cs typeface="Cursivestandard"/>
              </a:rPr>
              <a:t>le$ </a:t>
            </a:r>
            <a:r>
              <a:rPr lang="fr-FR" sz="1400" dirty="0">
                <a:latin typeface="Cursivestandard"/>
                <a:cs typeface="Cursivestandard"/>
              </a:rPr>
              <a:t>mot$ ²qui </a:t>
            </a:r>
            <a:r>
              <a:rPr lang="fr-FR" sz="1400" dirty="0" smtClean="0">
                <a:latin typeface="Cursivestandard"/>
                <a:cs typeface="Cursivestandard"/>
              </a:rPr>
              <a:t>vont </a:t>
            </a:r>
            <a:r>
              <a:rPr lang="fr-FR" sz="1400" dirty="0">
                <a:latin typeface="Cursivestandard"/>
                <a:cs typeface="Cursivestandard"/>
              </a:rPr>
              <a:t>²</a:t>
            </a:r>
            <a:r>
              <a:rPr lang="fr-FR" sz="1400" dirty="0" smtClean="0">
                <a:latin typeface="Cursivestandard"/>
                <a:cs typeface="Cursivestandard"/>
              </a:rPr>
              <a:t>ensemble </a:t>
            </a:r>
            <a:r>
              <a:rPr lang="fr-FR" sz="1400" dirty="0">
                <a:latin typeface="Cursivestandard"/>
                <a:cs typeface="Cursivestandard"/>
              </a:rPr>
              <a:t>²et </a:t>
            </a:r>
            <a:r>
              <a:rPr lang="fr-FR" sz="1400" b="1" dirty="0" smtClean="0">
                <a:latin typeface="Comic Sans MS"/>
                <a:cs typeface="Comic Sans MS"/>
              </a:rPr>
              <a:t>écris </a:t>
            </a:r>
            <a:r>
              <a:rPr lang="fr-FR" sz="1400" dirty="0" smtClean="0">
                <a:latin typeface="Cursivestandard"/>
                <a:cs typeface="Cursivestandard"/>
              </a:rPr>
              <a:t>²le$ ²phrase$ </a:t>
            </a:r>
            <a:r>
              <a:rPr lang="fr-FR" sz="1400" dirty="0">
                <a:latin typeface="Cursivestandard"/>
                <a:cs typeface="Cursivestandard"/>
              </a:rPr>
              <a:t>:</a:t>
            </a:r>
            <a:endParaRPr lang="fr-FR" b="1" dirty="0">
              <a:latin typeface="Comic Sans MS"/>
              <a:cs typeface="Comic Sans MS"/>
            </a:endParaRPr>
          </a:p>
        </p:txBody>
      </p:sp>
      <p:grpSp>
        <p:nvGrpSpPr>
          <p:cNvPr id="49" name="Grouper 48"/>
          <p:cNvGrpSpPr/>
          <p:nvPr/>
        </p:nvGrpSpPr>
        <p:grpSpPr>
          <a:xfrm>
            <a:off x="1405466" y="2952159"/>
            <a:ext cx="773724" cy="419100"/>
            <a:chOff x="0" y="0"/>
            <a:chExt cx="1541780" cy="419100"/>
          </a:xfrm>
        </p:grpSpPr>
        <p:cxnSp>
          <p:nvCxnSpPr>
            <p:cNvPr id="50" name="Connecteur droit 49"/>
            <p:cNvCxnSpPr/>
            <p:nvPr/>
          </p:nvCxnSpPr>
          <p:spPr>
            <a:xfrm>
              <a:off x="0" y="411480"/>
              <a:ext cx="1541780" cy="7620"/>
            </a:xfrm>
            <a:prstGeom prst="line">
              <a:avLst/>
            </a:prstGeom>
            <a:ln>
              <a:solidFill>
                <a:schemeClr val="accent4">
                  <a:lumMod val="75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Connecteur droit 50"/>
            <p:cNvCxnSpPr/>
            <p:nvPr/>
          </p:nvCxnSpPr>
          <p:spPr>
            <a:xfrm>
              <a:off x="0" y="0"/>
              <a:ext cx="1541780" cy="7620"/>
            </a:xfrm>
            <a:prstGeom prst="line">
              <a:avLst/>
            </a:prstGeom>
            <a:ln>
              <a:solidFill>
                <a:srgbClr val="604A7B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Connecteur droit 51"/>
            <p:cNvCxnSpPr/>
            <p:nvPr/>
          </p:nvCxnSpPr>
          <p:spPr>
            <a:xfrm>
              <a:off x="0" y="308610"/>
              <a:ext cx="1541780" cy="7620"/>
            </a:xfrm>
            <a:prstGeom prst="line">
              <a:avLst/>
            </a:prstGeom>
            <a:ln w="12700" cmpd="sng"/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Connecteur droit 52"/>
            <p:cNvCxnSpPr/>
            <p:nvPr/>
          </p:nvCxnSpPr>
          <p:spPr>
            <a:xfrm>
              <a:off x="0" y="205740"/>
              <a:ext cx="1541780" cy="7620"/>
            </a:xfrm>
            <a:prstGeom prst="line">
              <a:avLst/>
            </a:prstGeom>
            <a:ln w="12700" cmpd="sng"/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Connecteur droit 53"/>
            <p:cNvCxnSpPr/>
            <p:nvPr/>
          </p:nvCxnSpPr>
          <p:spPr>
            <a:xfrm>
              <a:off x="0" y="102870"/>
              <a:ext cx="1541780" cy="7620"/>
            </a:xfrm>
            <a:prstGeom prst="line">
              <a:avLst/>
            </a:prstGeom>
            <a:ln w="12700" cmpd="sng"/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7" name="Grouper 56"/>
          <p:cNvGrpSpPr/>
          <p:nvPr/>
        </p:nvGrpSpPr>
        <p:grpSpPr>
          <a:xfrm>
            <a:off x="3508456" y="3603669"/>
            <a:ext cx="773724" cy="419100"/>
            <a:chOff x="0" y="0"/>
            <a:chExt cx="1541780" cy="419100"/>
          </a:xfrm>
        </p:grpSpPr>
        <p:cxnSp>
          <p:nvCxnSpPr>
            <p:cNvPr id="58" name="Connecteur droit 57"/>
            <p:cNvCxnSpPr/>
            <p:nvPr/>
          </p:nvCxnSpPr>
          <p:spPr>
            <a:xfrm>
              <a:off x="0" y="411480"/>
              <a:ext cx="1541780" cy="7620"/>
            </a:xfrm>
            <a:prstGeom prst="line">
              <a:avLst/>
            </a:prstGeom>
            <a:ln>
              <a:solidFill>
                <a:schemeClr val="accent4">
                  <a:lumMod val="75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Connecteur droit 58"/>
            <p:cNvCxnSpPr/>
            <p:nvPr/>
          </p:nvCxnSpPr>
          <p:spPr>
            <a:xfrm>
              <a:off x="0" y="0"/>
              <a:ext cx="1541780" cy="7620"/>
            </a:xfrm>
            <a:prstGeom prst="line">
              <a:avLst/>
            </a:prstGeom>
            <a:ln>
              <a:solidFill>
                <a:srgbClr val="604A7B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Connecteur droit 59"/>
            <p:cNvCxnSpPr/>
            <p:nvPr/>
          </p:nvCxnSpPr>
          <p:spPr>
            <a:xfrm>
              <a:off x="0" y="308610"/>
              <a:ext cx="1541780" cy="7620"/>
            </a:xfrm>
            <a:prstGeom prst="line">
              <a:avLst/>
            </a:prstGeom>
            <a:ln w="12700" cmpd="sng"/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Connecteur droit 60"/>
            <p:cNvCxnSpPr/>
            <p:nvPr/>
          </p:nvCxnSpPr>
          <p:spPr>
            <a:xfrm>
              <a:off x="0" y="205740"/>
              <a:ext cx="1541780" cy="7620"/>
            </a:xfrm>
            <a:prstGeom prst="line">
              <a:avLst/>
            </a:prstGeom>
            <a:ln w="12700" cmpd="sng"/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Connecteur droit 61"/>
            <p:cNvCxnSpPr/>
            <p:nvPr/>
          </p:nvCxnSpPr>
          <p:spPr>
            <a:xfrm>
              <a:off x="0" y="102870"/>
              <a:ext cx="1541780" cy="7620"/>
            </a:xfrm>
            <a:prstGeom prst="line">
              <a:avLst/>
            </a:prstGeom>
            <a:ln w="12700" cmpd="sng"/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3" name="Grouper 62"/>
          <p:cNvGrpSpPr/>
          <p:nvPr/>
        </p:nvGrpSpPr>
        <p:grpSpPr>
          <a:xfrm>
            <a:off x="3513666" y="2967399"/>
            <a:ext cx="773724" cy="419100"/>
            <a:chOff x="0" y="0"/>
            <a:chExt cx="1541780" cy="419100"/>
          </a:xfrm>
        </p:grpSpPr>
        <p:cxnSp>
          <p:nvCxnSpPr>
            <p:cNvPr id="64" name="Connecteur droit 63"/>
            <p:cNvCxnSpPr/>
            <p:nvPr/>
          </p:nvCxnSpPr>
          <p:spPr>
            <a:xfrm>
              <a:off x="0" y="411480"/>
              <a:ext cx="1541780" cy="7620"/>
            </a:xfrm>
            <a:prstGeom prst="line">
              <a:avLst/>
            </a:prstGeom>
            <a:ln>
              <a:solidFill>
                <a:schemeClr val="accent4">
                  <a:lumMod val="75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Connecteur droit 64"/>
            <p:cNvCxnSpPr/>
            <p:nvPr/>
          </p:nvCxnSpPr>
          <p:spPr>
            <a:xfrm>
              <a:off x="0" y="0"/>
              <a:ext cx="1541780" cy="7620"/>
            </a:xfrm>
            <a:prstGeom prst="line">
              <a:avLst/>
            </a:prstGeom>
            <a:ln>
              <a:solidFill>
                <a:srgbClr val="604A7B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Connecteur droit 65"/>
            <p:cNvCxnSpPr/>
            <p:nvPr/>
          </p:nvCxnSpPr>
          <p:spPr>
            <a:xfrm>
              <a:off x="0" y="308610"/>
              <a:ext cx="1541780" cy="7620"/>
            </a:xfrm>
            <a:prstGeom prst="line">
              <a:avLst/>
            </a:prstGeom>
            <a:ln w="12700" cmpd="sng"/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Connecteur droit 66"/>
            <p:cNvCxnSpPr/>
            <p:nvPr/>
          </p:nvCxnSpPr>
          <p:spPr>
            <a:xfrm>
              <a:off x="0" y="205740"/>
              <a:ext cx="1541780" cy="7620"/>
            </a:xfrm>
            <a:prstGeom prst="line">
              <a:avLst/>
            </a:prstGeom>
            <a:ln w="12700" cmpd="sng"/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Connecteur droit 67"/>
            <p:cNvCxnSpPr/>
            <p:nvPr/>
          </p:nvCxnSpPr>
          <p:spPr>
            <a:xfrm>
              <a:off x="0" y="102870"/>
              <a:ext cx="1541780" cy="7620"/>
            </a:xfrm>
            <a:prstGeom prst="line">
              <a:avLst/>
            </a:prstGeom>
            <a:ln w="12700" cmpd="sng"/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9" name="Grouper 68"/>
          <p:cNvGrpSpPr/>
          <p:nvPr/>
        </p:nvGrpSpPr>
        <p:grpSpPr>
          <a:xfrm>
            <a:off x="5851641" y="3611289"/>
            <a:ext cx="773724" cy="419100"/>
            <a:chOff x="0" y="0"/>
            <a:chExt cx="1541780" cy="419100"/>
          </a:xfrm>
        </p:grpSpPr>
        <p:cxnSp>
          <p:nvCxnSpPr>
            <p:cNvPr id="70" name="Connecteur droit 69"/>
            <p:cNvCxnSpPr/>
            <p:nvPr/>
          </p:nvCxnSpPr>
          <p:spPr>
            <a:xfrm>
              <a:off x="0" y="411480"/>
              <a:ext cx="1541780" cy="7620"/>
            </a:xfrm>
            <a:prstGeom prst="line">
              <a:avLst/>
            </a:prstGeom>
            <a:ln>
              <a:solidFill>
                <a:schemeClr val="accent4">
                  <a:lumMod val="75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Connecteur droit 70"/>
            <p:cNvCxnSpPr/>
            <p:nvPr/>
          </p:nvCxnSpPr>
          <p:spPr>
            <a:xfrm>
              <a:off x="0" y="0"/>
              <a:ext cx="1541780" cy="7620"/>
            </a:xfrm>
            <a:prstGeom prst="line">
              <a:avLst/>
            </a:prstGeom>
            <a:ln>
              <a:solidFill>
                <a:srgbClr val="604A7B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Connecteur droit 71"/>
            <p:cNvCxnSpPr/>
            <p:nvPr/>
          </p:nvCxnSpPr>
          <p:spPr>
            <a:xfrm>
              <a:off x="0" y="308610"/>
              <a:ext cx="1541780" cy="7620"/>
            </a:xfrm>
            <a:prstGeom prst="line">
              <a:avLst/>
            </a:prstGeom>
            <a:ln w="12700" cmpd="sng"/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Connecteur droit 72"/>
            <p:cNvCxnSpPr/>
            <p:nvPr/>
          </p:nvCxnSpPr>
          <p:spPr>
            <a:xfrm>
              <a:off x="0" y="205740"/>
              <a:ext cx="1541780" cy="7620"/>
            </a:xfrm>
            <a:prstGeom prst="line">
              <a:avLst/>
            </a:prstGeom>
            <a:ln w="12700" cmpd="sng"/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Connecteur droit 73"/>
            <p:cNvCxnSpPr/>
            <p:nvPr/>
          </p:nvCxnSpPr>
          <p:spPr>
            <a:xfrm>
              <a:off x="0" y="102870"/>
              <a:ext cx="1541780" cy="7620"/>
            </a:xfrm>
            <a:prstGeom prst="line">
              <a:avLst/>
            </a:prstGeom>
            <a:ln w="12700" cmpd="sng"/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5" name="Grouper 74"/>
          <p:cNvGrpSpPr/>
          <p:nvPr/>
        </p:nvGrpSpPr>
        <p:grpSpPr>
          <a:xfrm>
            <a:off x="5848386" y="2959779"/>
            <a:ext cx="773724" cy="419100"/>
            <a:chOff x="0" y="0"/>
            <a:chExt cx="1541780" cy="419100"/>
          </a:xfrm>
        </p:grpSpPr>
        <p:cxnSp>
          <p:nvCxnSpPr>
            <p:cNvPr id="76" name="Connecteur droit 75"/>
            <p:cNvCxnSpPr/>
            <p:nvPr/>
          </p:nvCxnSpPr>
          <p:spPr>
            <a:xfrm>
              <a:off x="0" y="411480"/>
              <a:ext cx="1541780" cy="7620"/>
            </a:xfrm>
            <a:prstGeom prst="line">
              <a:avLst/>
            </a:prstGeom>
            <a:ln>
              <a:solidFill>
                <a:schemeClr val="accent4">
                  <a:lumMod val="75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Connecteur droit 76"/>
            <p:cNvCxnSpPr/>
            <p:nvPr/>
          </p:nvCxnSpPr>
          <p:spPr>
            <a:xfrm>
              <a:off x="0" y="0"/>
              <a:ext cx="1541780" cy="7620"/>
            </a:xfrm>
            <a:prstGeom prst="line">
              <a:avLst/>
            </a:prstGeom>
            <a:ln>
              <a:solidFill>
                <a:srgbClr val="604A7B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Connecteur droit 77"/>
            <p:cNvCxnSpPr/>
            <p:nvPr/>
          </p:nvCxnSpPr>
          <p:spPr>
            <a:xfrm>
              <a:off x="0" y="308610"/>
              <a:ext cx="1541780" cy="7620"/>
            </a:xfrm>
            <a:prstGeom prst="line">
              <a:avLst/>
            </a:prstGeom>
            <a:ln w="12700" cmpd="sng"/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Connecteur droit 78"/>
            <p:cNvCxnSpPr/>
            <p:nvPr/>
          </p:nvCxnSpPr>
          <p:spPr>
            <a:xfrm>
              <a:off x="0" y="205740"/>
              <a:ext cx="1541780" cy="7620"/>
            </a:xfrm>
            <a:prstGeom prst="line">
              <a:avLst/>
            </a:prstGeom>
            <a:ln w="12700" cmpd="sng"/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Connecteur droit 79"/>
            <p:cNvCxnSpPr/>
            <p:nvPr/>
          </p:nvCxnSpPr>
          <p:spPr>
            <a:xfrm>
              <a:off x="0" y="102870"/>
              <a:ext cx="1541780" cy="7620"/>
            </a:xfrm>
            <a:prstGeom prst="line">
              <a:avLst/>
            </a:prstGeom>
            <a:ln w="12700" cmpd="sng"/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1" name="Grouper 80"/>
          <p:cNvGrpSpPr/>
          <p:nvPr/>
        </p:nvGrpSpPr>
        <p:grpSpPr>
          <a:xfrm>
            <a:off x="1405466" y="3603669"/>
            <a:ext cx="773724" cy="419100"/>
            <a:chOff x="0" y="0"/>
            <a:chExt cx="1541780" cy="419100"/>
          </a:xfrm>
        </p:grpSpPr>
        <p:cxnSp>
          <p:nvCxnSpPr>
            <p:cNvPr id="82" name="Connecteur droit 81"/>
            <p:cNvCxnSpPr/>
            <p:nvPr/>
          </p:nvCxnSpPr>
          <p:spPr>
            <a:xfrm>
              <a:off x="0" y="411480"/>
              <a:ext cx="1541780" cy="7620"/>
            </a:xfrm>
            <a:prstGeom prst="line">
              <a:avLst/>
            </a:prstGeom>
            <a:ln>
              <a:solidFill>
                <a:schemeClr val="accent4">
                  <a:lumMod val="75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Connecteur droit 82"/>
            <p:cNvCxnSpPr/>
            <p:nvPr/>
          </p:nvCxnSpPr>
          <p:spPr>
            <a:xfrm>
              <a:off x="0" y="0"/>
              <a:ext cx="1541780" cy="7620"/>
            </a:xfrm>
            <a:prstGeom prst="line">
              <a:avLst/>
            </a:prstGeom>
            <a:ln>
              <a:solidFill>
                <a:srgbClr val="604A7B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Connecteur droit 83"/>
            <p:cNvCxnSpPr/>
            <p:nvPr/>
          </p:nvCxnSpPr>
          <p:spPr>
            <a:xfrm>
              <a:off x="0" y="308610"/>
              <a:ext cx="1541780" cy="7620"/>
            </a:xfrm>
            <a:prstGeom prst="line">
              <a:avLst/>
            </a:prstGeom>
            <a:ln w="12700" cmpd="sng"/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Connecteur droit 84"/>
            <p:cNvCxnSpPr/>
            <p:nvPr/>
          </p:nvCxnSpPr>
          <p:spPr>
            <a:xfrm>
              <a:off x="0" y="205740"/>
              <a:ext cx="1541780" cy="7620"/>
            </a:xfrm>
            <a:prstGeom prst="line">
              <a:avLst/>
            </a:prstGeom>
            <a:ln w="12700" cmpd="sng"/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Connecteur droit 85"/>
            <p:cNvCxnSpPr/>
            <p:nvPr/>
          </p:nvCxnSpPr>
          <p:spPr>
            <a:xfrm>
              <a:off x="0" y="102870"/>
              <a:ext cx="1541780" cy="7620"/>
            </a:xfrm>
            <a:prstGeom prst="line">
              <a:avLst/>
            </a:prstGeom>
            <a:ln w="12700" cmpd="sng"/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99" name="Tableau 9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2097364"/>
              </p:ext>
            </p:extLst>
          </p:nvPr>
        </p:nvGraphicFramePr>
        <p:xfrm>
          <a:off x="93127" y="4784151"/>
          <a:ext cx="6612164" cy="85347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08628"/>
                <a:gridCol w="508628"/>
                <a:gridCol w="508628"/>
                <a:gridCol w="508628"/>
                <a:gridCol w="508628"/>
                <a:gridCol w="508628"/>
                <a:gridCol w="508628"/>
                <a:gridCol w="508628"/>
                <a:gridCol w="508628"/>
                <a:gridCol w="508628"/>
                <a:gridCol w="508628"/>
                <a:gridCol w="508628"/>
                <a:gridCol w="508628"/>
              </a:tblGrid>
              <a:tr h="426738"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gu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gn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>
                          <a:latin typeface="Cursivestandard"/>
                          <a:cs typeface="Cursivestandard"/>
                        </a:rPr>
                        <a:t>gn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>
                          <a:latin typeface="Cursivestandard"/>
                          <a:cs typeface="Cursivestandard"/>
                        </a:rPr>
                        <a:t>gu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gm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>
                          <a:latin typeface="Script Ecole 2"/>
                          <a:cs typeface="Script Ecole 2"/>
                        </a:rPr>
                        <a:t>jn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gn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gu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gn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>
                          <a:latin typeface="Cursivestandard"/>
                          <a:cs typeface="Cursivestandard"/>
                        </a:rPr>
                        <a:t>gn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>
                          <a:latin typeface="Cursivestandard"/>
                          <a:cs typeface="Cursivestandard"/>
                        </a:rPr>
                        <a:t>qn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>
                          <a:latin typeface="Cursivestandard"/>
                          <a:cs typeface="Cursivestandard"/>
                        </a:rPr>
                        <a:t>gn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qn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  <a:tr h="426738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GN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>
                          <a:latin typeface="Script Ecole 2"/>
                          <a:cs typeface="Script Ecole 2"/>
                        </a:rPr>
                        <a:t>gn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>
                          <a:latin typeface="Script Ecole 2"/>
                          <a:cs typeface="Script Ecole 2"/>
                        </a:rPr>
                        <a:t>qn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>
                          <a:latin typeface="Cursivestandard"/>
                          <a:cs typeface="Cursivestandard"/>
                        </a:rPr>
                        <a:t>gu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gn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>
                          <a:latin typeface="Cursivestandard"/>
                          <a:cs typeface="Cursivestandard"/>
                        </a:rPr>
                        <a:t>gn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an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>
                          <a:latin typeface="Cursivestandard"/>
                          <a:cs typeface="Cursivestandard"/>
                        </a:rPr>
                        <a:t>gu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gu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gn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gi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gn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gn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00" name="Tableau 9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3144686"/>
              </p:ext>
            </p:extLst>
          </p:nvPr>
        </p:nvGraphicFramePr>
        <p:xfrm>
          <a:off x="217340" y="6425418"/>
          <a:ext cx="6318927" cy="129941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530593"/>
                <a:gridCol w="1682025"/>
                <a:gridCol w="2106309"/>
              </a:tblGrid>
              <a:tr h="433138">
                <a:tc>
                  <a:txBody>
                    <a:bodyPr/>
                    <a:lstStyle/>
                    <a:p>
                      <a:pPr marL="0" marR="0" indent="0" algn="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 smtClean="0">
                          <a:latin typeface="Script Ecole 2"/>
                          <a:cs typeface="Script Ecole 2"/>
                        </a:rPr>
                        <a:t>Léo n’est</a:t>
                      </a:r>
                      <a:r>
                        <a:rPr lang="fr-FR" sz="1400" baseline="0" dirty="0" smtClean="0">
                          <a:latin typeface="Script Ecole 2"/>
                          <a:cs typeface="Script Ecole 2"/>
                        </a:rPr>
                        <a:t> pas content, </a:t>
                      </a:r>
                      <a:r>
                        <a:rPr lang="fr-FR" sz="1400" dirty="0" smtClean="0">
                          <a:latin typeface="Script Ecole 2"/>
                          <a:cs typeface="Script Ecole 2"/>
                        </a:rPr>
                        <a:t>•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dirty="0" smtClean="0">
                        <a:latin typeface="Script Ecole 2"/>
                        <a:cs typeface="Script Ecole 2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 smtClean="0">
                          <a:latin typeface="Script Ecole 2"/>
                          <a:cs typeface="Script Ecole 2"/>
                        </a:rPr>
                        <a:t>• il est mignon.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33138">
                <a:tc>
                  <a:txBody>
                    <a:bodyPr/>
                    <a:lstStyle/>
                    <a:p>
                      <a:pPr algn="r"/>
                      <a:r>
                        <a:rPr lang="fr-FR" sz="1400" dirty="0" smtClean="0">
                          <a:latin typeface="Script Ecole 2"/>
                          <a:cs typeface="Script Ecole 2"/>
                        </a:rPr>
                        <a:t>Ce</a:t>
                      </a:r>
                      <a:r>
                        <a:rPr lang="fr-FR" sz="1400" baseline="0" dirty="0" smtClean="0">
                          <a:latin typeface="Script Ecole 2"/>
                          <a:cs typeface="Script Ecole 2"/>
                        </a:rPr>
                        <a:t>tte fleur est très belle,</a:t>
                      </a:r>
                      <a:r>
                        <a:rPr lang="fr-FR" sz="1400" dirty="0" smtClean="0">
                          <a:latin typeface="Script Ecole 2"/>
                          <a:cs typeface="Script Ecole 2"/>
                        </a:rPr>
                        <a:t> •</a:t>
                      </a:r>
                      <a:endParaRPr lang="fr-FR" sz="1400" dirty="0">
                        <a:latin typeface="Script Ecole 2"/>
                        <a:cs typeface="Script Ecole 2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Script Ecole 2"/>
                        <a:cs typeface="Script Ecole 2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dirty="0" smtClean="0">
                          <a:latin typeface="Script Ecole 2"/>
                          <a:cs typeface="Script Ecole 2"/>
                        </a:rPr>
                        <a:t>• il est grognon.</a:t>
                      </a:r>
                      <a:endParaRPr lang="fr-FR" sz="1400" dirty="0">
                        <a:latin typeface="Script Ecole 2"/>
                        <a:cs typeface="Script Ecole 2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33138">
                <a:tc>
                  <a:txBody>
                    <a:bodyPr/>
                    <a:lstStyle/>
                    <a:p>
                      <a:pPr algn="r"/>
                      <a:r>
                        <a:rPr lang="fr-FR" sz="1400" dirty="0" smtClean="0">
                          <a:latin typeface="Script Ecole 2"/>
                          <a:cs typeface="Script Ecole 2"/>
                        </a:rPr>
                        <a:t>Le</a:t>
                      </a:r>
                      <a:r>
                        <a:rPr lang="fr-FR" sz="1400" baseline="0" dirty="0" smtClean="0">
                          <a:latin typeface="Script Ecole 2"/>
                          <a:cs typeface="Script Ecole 2"/>
                        </a:rPr>
                        <a:t> petit bébé sourit, </a:t>
                      </a:r>
                      <a:r>
                        <a:rPr lang="fr-FR" sz="1400" dirty="0" smtClean="0">
                          <a:latin typeface="Script Ecole 2"/>
                          <a:cs typeface="Script Ecole 2"/>
                        </a:rPr>
                        <a:t>•</a:t>
                      </a:r>
                      <a:endParaRPr lang="fr-FR" sz="1400" dirty="0">
                        <a:latin typeface="Script Ecole 2"/>
                        <a:cs typeface="Script Ecole 2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Script Ecole 2"/>
                        <a:cs typeface="Script Ecole 2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 smtClean="0">
                          <a:latin typeface="Script Ecole 2"/>
                          <a:cs typeface="Script Ecole 2"/>
                        </a:rPr>
                        <a:t>• elle est magnifique.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88" name="Étoile à 5 branches 87"/>
          <p:cNvSpPr/>
          <p:nvPr/>
        </p:nvSpPr>
        <p:spPr>
          <a:xfrm>
            <a:off x="5080129" y="484749"/>
            <a:ext cx="180000" cy="180000"/>
          </a:xfrm>
          <a:prstGeom prst="star5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9190" y="1614819"/>
            <a:ext cx="583253" cy="543201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36051" y="1585415"/>
            <a:ext cx="420735" cy="602009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7851805">
            <a:off x="4361289" y="1585577"/>
            <a:ext cx="728511" cy="601685"/>
          </a:xfrm>
          <a:prstGeom prst="rect">
            <a:avLst/>
          </a:prstGeom>
        </p:spPr>
      </p:pic>
      <p:pic>
        <p:nvPicPr>
          <p:cNvPr id="14" name="Image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33363" y="1597146"/>
            <a:ext cx="632364" cy="578546"/>
          </a:xfrm>
          <a:prstGeom prst="rect">
            <a:avLst/>
          </a:prstGeom>
        </p:spPr>
      </p:pic>
      <p:pic>
        <p:nvPicPr>
          <p:cNvPr id="23" name="Image 22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009250" y="1655205"/>
            <a:ext cx="696041" cy="508137"/>
          </a:xfrm>
          <a:prstGeom prst="rect">
            <a:avLst/>
          </a:prstGeom>
        </p:spPr>
      </p:pic>
      <p:pic>
        <p:nvPicPr>
          <p:cNvPr id="26" name="Image 25"/>
          <p:cNvPicPr>
            <a:picLocks noChangeAspect="1"/>
          </p:cNvPicPr>
          <p:nvPr/>
        </p:nvPicPr>
        <p:blipFill rotWithShape="1">
          <a:blip r:embed="rId8">
            <a:duotone>
              <a:schemeClr val="bg2">
                <a:shade val="45000"/>
                <a:satMod val="135000"/>
              </a:schemeClr>
              <a:prstClr val="white"/>
            </a:duotone>
          </a:blip>
          <a:srcRect t="22647" b="9271"/>
          <a:stretch/>
        </p:blipFill>
        <p:spPr>
          <a:xfrm>
            <a:off x="33868" y="7916332"/>
            <a:ext cx="6705258" cy="1989668"/>
          </a:xfrm>
          <a:prstGeom prst="rect">
            <a:avLst/>
          </a:prstGeom>
        </p:spPr>
      </p:pic>
      <p:sp>
        <p:nvSpPr>
          <p:cNvPr id="27" name="Ellipse 26"/>
          <p:cNvSpPr/>
          <p:nvPr/>
        </p:nvSpPr>
        <p:spPr>
          <a:xfrm>
            <a:off x="662613" y="8246533"/>
            <a:ext cx="65520" cy="59267"/>
          </a:xfrm>
          <a:prstGeom prst="ellipse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1" name="Ellipse 90"/>
          <p:cNvSpPr/>
          <p:nvPr/>
        </p:nvSpPr>
        <p:spPr>
          <a:xfrm>
            <a:off x="662613" y="8695266"/>
            <a:ext cx="65520" cy="59267"/>
          </a:xfrm>
          <a:prstGeom prst="ellipse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2" name="Ellipse 91"/>
          <p:cNvSpPr/>
          <p:nvPr/>
        </p:nvSpPr>
        <p:spPr>
          <a:xfrm>
            <a:off x="662613" y="9110132"/>
            <a:ext cx="65520" cy="59267"/>
          </a:xfrm>
          <a:prstGeom prst="ellipse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9" name="Image 88" descr="C:\Users\Catherine\Documents\CP\7 Lecture Pilotis\Gestes BM Pilotis\gn.PNG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74229" y="311143"/>
            <a:ext cx="530867" cy="5535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 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9194" y="1665900"/>
            <a:ext cx="739996" cy="409203"/>
          </a:xfrm>
          <a:prstGeom prst="rect">
            <a:avLst/>
          </a:prstGeom>
        </p:spPr>
      </p:pic>
      <p:pic>
        <p:nvPicPr>
          <p:cNvPr id="17" name="Image 16"/>
          <p:cNvPicPr>
            <a:picLocks noChangeAspect="1"/>
          </p:cNvPicPr>
          <p:nvPr/>
        </p:nvPicPr>
        <p:blipFill rotWithShape="1">
          <a:blip r:embed="rId11"/>
          <a:srcRect l="3696" t="20275" r="6665" b="4692"/>
          <a:stretch/>
        </p:blipFill>
        <p:spPr>
          <a:xfrm rot="16200000">
            <a:off x="360910" y="2853042"/>
            <a:ext cx="547098" cy="592779"/>
          </a:xfrm>
          <a:prstGeom prst="rect">
            <a:avLst/>
          </a:prstGeom>
        </p:spPr>
      </p:pic>
      <p:pic>
        <p:nvPicPr>
          <p:cNvPr id="20" name="Image 19"/>
          <p:cNvPicPr>
            <a:picLocks noChangeAspect="1"/>
          </p:cNvPicPr>
          <p:nvPr/>
        </p:nvPicPr>
        <p:blipFill rotWithShape="1"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rcRect l="22413" t="6602" r="21112" b="6815"/>
          <a:stretch/>
        </p:blipFill>
        <p:spPr>
          <a:xfrm>
            <a:off x="4758260" y="3506575"/>
            <a:ext cx="371591" cy="569704"/>
          </a:xfrm>
          <a:prstGeom prst="rect">
            <a:avLst/>
          </a:prstGeom>
        </p:spPr>
      </p:pic>
      <p:pic>
        <p:nvPicPr>
          <p:cNvPr id="25" name="Image 24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160687" y="1597146"/>
            <a:ext cx="704510" cy="621973"/>
          </a:xfrm>
          <a:prstGeom prst="rect">
            <a:avLst/>
          </a:prstGeom>
        </p:spPr>
      </p:pic>
      <p:pic>
        <p:nvPicPr>
          <p:cNvPr id="28" name="Image 27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701420" y="2887018"/>
            <a:ext cx="544430" cy="544430"/>
          </a:xfrm>
          <a:prstGeom prst="rect">
            <a:avLst/>
          </a:prstGeom>
        </p:spPr>
      </p:pic>
      <p:pic>
        <p:nvPicPr>
          <p:cNvPr id="29" name="Image 28"/>
          <p:cNvPicPr>
            <a:picLocks noChangeAspect="1"/>
          </p:cNvPicPr>
          <p:nvPr/>
        </p:nvPicPr>
        <p:blipFill rotWithShape="1">
          <a:blip r:embed="rId16"/>
          <a:srcRect t="5555" r="20764" b="3379"/>
          <a:stretch/>
        </p:blipFill>
        <p:spPr>
          <a:xfrm>
            <a:off x="2472644" y="3515209"/>
            <a:ext cx="514269" cy="552837"/>
          </a:xfrm>
          <a:prstGeom prst="rect">
            <a:avLst/>
          </a:prstGeom>
        </p:spPr>
      </p:pic>
      <p:pic>
        <p:nvPicPr>
          <p:cNvPr id="31" name="Image 30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338069" y="3493823"/>
            <a:ext cx="415807" cy="590788"/>
          </a:xfrm>
          <a:prstGeom prst="rect">
            <a:avLst/>
          </a:prstGeom>
        </p:spPr>
      </p:pic>
      <p:pic>
        <p:nvPicPr>
          <p:cNvPr id="34" name="Image 33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2336223" y="2866813"/>
            <a:ext cx="1044834" cy="565238"/>
          </a:xfrm>
          <a:prstGeom prst="rect">
            <a:avLst/>
          </a:prstGeom>
        </p:spPr>
      </p:pic>
      <p:pic>
        <p:nvPicPr>
          <p:cNvPr id="36" name="Image 35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3729331" y="1631238"/>
            <a:ext cx="526782" cy="526782"/>
          </a:xfrm>
          <a:prstGeom prst="rect">
            <a:avLst/>
          </a:prstGeom>
        </p:spPr>
      </p:pic>
      <p:pic>
        <p:nvPicPr>
          <p:cNvPr id="37" name="Image 36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1481964" y="1585415"/>
            <a:ext cx="637124" cy="572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653664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3" name="Tableau 9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8419795"/>
              </p:ext>
            </p:extLst>
          </p:nvPr>
        </p:nvGraphicFramePr>
        <p:xfrm>
          <a:off x="93133" y="2698313"/>
          <a:ext cx="6612126" cy="128481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04042"/>
                <a:gridCol w="2204042"/>
                <a:gridCol w="2204042"/>
              </a:tblGrid>
              <a:tr h="642408">
                <a:tc>
                  <a:txBody>
                    <a:bodyPr/>
                    <a:lstStyle/>
                    <a:p>
                      <a:pPr marL="0" marR="0" indent="0" algn="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solidFill>
                            <a:srgbClr val="A6A6A6"/>
                          </a:solidFill>
                          <a:latin typeface="Cursivestandard"/>
                          <a:cs typeface="Cursivestandard"/>
                        </a:rPr>
                        <a:t>_________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solidFill>
                            <a:srgbClr val="A6A6A6"/>
                          </a:solidFill>
                          <a:latin typeface="Cursivestandard"/>
                          <a:cs typeface="Cursivestandard"/>
                        </a:rPr>
                        <a:t>_________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solidFill>
                            <a:srgbClr val="A6A6A6"/>
                          </a:solidFill>
                          <a:latin typeface="Cursivestandard"/>
                          <a:cs typeface="Cursivestandard"/>
                        </a:rPr>
                        <a:t>_________</a:t>
                      </a:r>
                    </a:p>
                  </a:txBody>
                  <a:tcPr anchor="ctr"/>
                </a:tc>
              </a:tr>
              <a:tr h="642408">
                <a:tc>
                  <a:txBody>
                    <a:bodyPr/>
                    <a:lstStyle/>
                    <a:p>
                      <a:pPr marL="0" marR="0" indent="0" algn="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solidFill>
                            <a:srgbClr val="A6A6A6"/>
                          </a:solidFill>
                          <a:latin typeface="Cursivestandard"/>
                          <a:cs typeface="Cursivestandard"/>
                        </a:rPr>
                        <a:t>_________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solidFill>
                            <a:srgbClr val="A6A6A6"/>
                          </a:solidFill>
                          <a:latin typeface="Cursivestandard"/>
                          <a:cs typeface="Cursivestandard"/>
                        </a:rPr>
                        <a:t>_________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solidFill>
                            <a:srgbClr val="A6A6A6"/>
                          </a:solidFill>
                          <a:latin typeface="Cursivestandard"/>
                          <a:cs typeface="Cursivestandard"/>
                        </a:rPr>
                        <a:t>_________</a:t>
                      </a: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94" name="ZoneTexte 93"/>
          <p:cNvSpPr txBox="1"/>
          <p:nvPr/>
        </p:nvSpPr>
        <p:spPr>
          <a:xfrm>
            <a:off x="217341" y="1948098"/>
            <a:ext cx="645091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 smtClean="0">
                <a:latin typeface="Comic Sans MS"/>
                <a:cs typeface="Comic Sans MS"/>
              </a:rPr>
              <a:t>2. </a:t>
            </a:r>
            <a:r>
              <a:rPr lang="fr-FR" sz="4000" dirty="0" smtClean="0">
                <a:latin typeface="Picto Moustache"/>
                <a:cs typeface="Picto Moustache"/>
              </a:rPr>
              <a:t>p</a:t>
            </a:r>
            <a:r>
              <a:rPr lang="fr-FR" dirty="0" smtClean="0">
                <a:latin typeface="Picto Moustache"/>
                <a:cs typeface="Picto Moustache"/>
              </a:rPr>
              <a:t> </a:t>
            </a:r>
            <a:r>
              <a:rPr lang="fr-FR" sz="1400" b="1" dirty="0" smtClean="0">
                <a:latin typeface="Comic Sans MS"/>
                <a:cs typeface="Comic Sans MS"/>
              </a:rPr>
              <a:t>Ecris </a:t>
            </a:r>
            <a:r>
              <a:rPr lang="fr-FR" sz="1400" dirty="0">
                <a:latin typeface="Cursivestandard"/>
                <a:cs typeface="Cursivestandard"/>
              </a:rPr>
              <a:t>²le mot ²comme ²tu ²l’²entend$ </a:t>
            </a:r>
            <a:r>
              <a:rPr lang="fr-FR" sz="1400" dirty="0" smtClean="0">
                <a:latin typeface="Cursivestandard"/>
                <a:cs typeface="Cursivestandard"/>
              </a:rPr>
              <a:t>: </a:t>
            </a:r>
            <a:endParaRPr lang="fr-FR" b="1" dirty="0">
              <a:latin typeface="Comic Sans MS"/>
              <a:cs typeface="Comic Sans MS"/>
            </a:endParaRPr>
          </a:p>
        </p:txBody>
      </p:sp>
      <p:graphicFrame>
        <p:nvGraphicFramePr>
          <p:cNvPr id="10" name="Tableau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7852396"/>
              </p:ext>
            </p:extLst>
          </p:nvPr>
        </p:nvGraphicFramePr>
        <p:xfrm>
          <a:off x="2634367" y="288990"/>
          <a:ext cx="2381860" cy="586311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tableStyleId>{5940675A-B579-460E-94D1-54222C63F5DA}</a:tableStyleId>
              </a:tblPr>
              <a:tblGrid>
                <a:gridCol w="597819"/>
                <a:gridCol w="1784041"/>
              </a:tblGrid>
              <a:tr h="586311">
                <a:tc>
                  <a:txBody>
                    <a:bodyPr/>
                    <a:lstStyle/>
                    <a:p>
                      <a:endParaRPr lang="fr-FR" sz="2600" dirty="0"/>
                    </a:p>
                  </a:txBody>
                  <a:tcPr marL="63305" marR="63305" marT="66040" marB="66040">
                    <a:lnL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3200" b="1" dirty="0" err="1" smtClean="0">
                          <a:solidFill>
                            <a:srgbClr val="008000"/>
                          </a:solidFill>
                          <a:latin typeface="Script Ecole 2"/>
                          <a:cs typeface="Script Ecole 2"/>
                        </a:rPr>
                        <a:t>gn</a:t>
                      </a:r>
                      <a:r>
                        <a:rPr lang="fr-FR" sz="3200" b="1" dirty="0" smtClean="0">
                          <a:solidFill>
                            <a:srgbClr val="008000"/>
                          </a:solidFill>
                        </a:rPr>
                        <a:t>  </a:t>
                      </a:r>
                      <a:r>
                        <a:rPr lang="fr-FR" sz="3200" b="1" dirty="0" smtClean="0">
                          <a:solidFill>
                            <a:srgbClr val="008000"/>
                          </a:solidFill>
                          <a:latin typeface="Cursivestandard"/>
                          <a:cs typeface="Cursivestandard"/>
                        </a:rPr>
                        <a:t> ²gn</a:t>
                      </a:r>
                      <a:endParaRPr lang="fr-FR" sz="3200" b="1" dirty="0" smtClean="0">
                        <a:solidFill>
                          <a:srgbClr val="008000"/>
                        </a:solidFill>
                      </a:endParaRPr>
                    </a:p>
                  </a:txBody>
                  <a:tcPr marL="72000" marR="63305" marT="18000" marB="18000" anchor="ctr">
                    <a:lnL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1" name="Rectangle à coins arrondis 92"/>
          <p:cNvSpPr>
            <a:spLocks noChangeArrowheads="1"/>
          </p:cNvSpPr>
          <p:nvPr/>
        </p:nvSpPr>
        <p:spPr bwMode="auto">
          <a:xfrm>
            <a:off x="217340" y="281448"/>
            <a:ext cx="2365375" cy="566342"/>
          </a:xfrm>
          <a:prstGeom prst="roundRect">
            <a:avLst>
              <a:gd name="adj" fmla="val 16667"/>
            </a:avLst>
          </a:prstGeom>
          <a:solidFill>
            <a:srgbClr val="BFBFBF"/>
          </a:solidFill>
          <a:ln w="12700">
            <a:solidFill>
              <a:srgbClr val="000000"/>
            </a:solidFill>
            <a:prstDash val="dash"/>
            <a:round/>
            <a:headEnd/>
            <a:tailEnd/>
          </a:ln>
          <a:effectLst>
            <a:outerShdw blurRad="50800" dist="38100" dir="2700000" algn="tl" rotWithShape="0">
              <a:srgbClr val="000000">
                <a:alpha val="39999"/>
              </a:srgbClr>
            </a:outerShdw>
          </a:effectLst>
        </p:spPr>
        <p:txBody>
          <a:bodyPr vert="horz" wrap="square" lIns="91440" tIns="0" rIns="91440" bIns="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mic Sans MS" charset="0"/>
                <a:ea typeface="ÇlÇr ñæí©" charset="0"/>
              </a:rPr>
              <a:t>Prénom </a:t>
            </a: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mic Sans MS" charset="0"/>
                <a:ea typeface="ÇlÇr ñæí©" charset="0"/>
              </a:rPr>
              <a:t>:</a:t>
            </a:r>
            <a:endParaRPr kumimoji="0" lang="fr-FR" sz="10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Comic Sans MS" charset="0"/>
              <a:ea typeface="ÇlÇr ñæí©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mic Sans MS" charset="0"/>
                <a:ea typeface="ÇlÇr ñæí©" charset="0"/>
              </a:rPr>
              <a:t>Date : </a:t>
            </a:r>
            <a:endParaRPr kumimoji="0" lang="fr-FR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2" name="Carré corné 93"/>
          <p:cNvSpPr>
            <a:spLocks noChangeArrowheads="1"/>
          </p:cNvSpPr>
          <p:nvPr/>
        </p:nvSpPr>
        <p:spPr bwMode="auto">
          <a:xfrm rot="314074">
            <a:off x="5357509" y="352187"/>
            <a:ext cx="1292225" cy="465137"/>
          </a:xfrm>
          <a:prstGeom prst="foldedCorner">
            <a:avLst>
              <a:gd name="adj" fmla="val 16667"/>
            </a:avLst>
          </a:prstGeom>
          <a:gradFill rotWithShape="1">
            <a:gsLst>
              <a:gs pos="0">
                <a:srgbClr val="BFBFBF"/>
              </a:gs>
              <a:gs pos="100000">
                <a:srgbClr val="FFFFFF"/>
              </a:gs>
            </a:gsLst>
            <a:path path="rect">
              <a:fillToRect l="50000" t="50000" r="50000" b="50000"/>
            </a:path>
          </a:gradFill>
          <a:ln w="9525">
            <a:solidFill>
              <a:srgbClr val="000000"/>
            </a:solidFill>
            <a:round/>
            <a:headEnd/>
            <a:tailEnd/>
          </a:ln>
          <a:effectLst>
            <a:outerShdw blurRad="76200" sy="23000" kx="-1199993" algn="bl" rotWithShape="0">
              <a:srgbClr val="000000">
                <a:alpha val="20000"/>
              </a:srgb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mic Sans MS" charset="0"/>
                <a:ea typeface="ÇlÇr ñæí©" charset="0"/>
              </a:rPr>
              <a:t>Phonologie</a:t>
            </a:r>
            <a:endParaRPr kumimoji="0" lang="fr-FR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254341" y="794891"/>
            <a:ext cx="645091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 smtClean="0">
                <a:latin typeface="Comic Sans MS"/>
                <a:cs typeface="Comic Sans MS"/>
              </a:rPr>
              <a:t>1. </a:t>
            </a:r>
            <a:r>
              <a:rPr lang="fr-FR" sz="4000" dirty="0" smtClean="0">
                <a:latin typeface="Picto Moustache"/>
                <a:cs typeface="Picto Moustache"/>
              </a:rPr>
              <a:t>j</a:t>
            </a:r>
            <a:r>
              <a:rPr lang="fr-FR" dirty="0" smtClean="0">
                <a:latin typeface="Picto Moustache"/>
                <a:cs typeface="Picto Moustache"/>
              </a:rPr>
              <a:t> </a:t>
            </a:r>
            <a:r>
              <a:rPr lang="fr-FR" sz="1400" b="1" dirty="0" smtClean="0">
                <a:latin typeface="Comic Sans MS"/>
                <a:cs typeface="Comic Sans MS"/>
              </a:rPr>
              <a:t>Colorie </a:t>
            </a:r>
            <a:r>
              <a:rPr lang="fr-FR" sz="1400" dirty="0" smtClean="0">
                <a:latin typeface="Cursivestandard"/>
                <a:cs typeface="Cursivestandard"/>
              </a:rPr>
              <a:t>²le$ ²image$ ²si ²tu ²entend$ ²le ²son </a:t>
            </a:r>
            <a:r>
              <a:rPr lang="fr-FR" sz="1600" b="1" dirty="0" smtClean="0">
                <a:cs typeface="Cursivestandard"/>
              </a:rPr>
              <a:t>[</a:t>
            </a:r>
            <a:r>
              <a:rPr lang="fr-FR" sz="1600" b="1" dirty="0"/>
              <a:t>ɲ</a:t>
            </a:r>
            <a:r>
              <a:rPr lang="fr-FR" sz="1600" b="1" dirty="0" smtClean="0">
                <a:cs typeface="Cursivestandard"/>
              </a:rPr>
              <a:t>]</a:t>
            </a:r>
            <a:r>
              <a:rPr lang="fr-FR" sz="1600" dirty="0" smtClean="0">
                <a:cs typeface="Cursivestandard"/>
              </a:rPr>
              <a:t> </a:t>
            </a:r>
            <a:r>
              <a:rPr lang="fr-FR" sz="1400" b="1" dirty="0" smtClean="0">
                <a:latin typeface="Comic Sans MS"/>
                <a:cs typeface="Comic Sans MS"/>
              </a:rPr>
              <a:t>: </a:t>
            </a:r>
            <a:endParaRPr lang="fr-FR" b="1" dirty="0">
              <a:latin typeface="Comic Sans MS"/>
              <a:cs typeface="Comic Sans MS"/>
            </a:endParaRPr>
          </a:p>
        </p:txBody>
      </p:sp>
      <p:sp>
        <p:nvSpPr>
          <p:cNvPr id="16" name="ZoneTexte 15"/>
          <p:cNvSpPr txBox="1"/>
          <p:nvPr/>
        </p:nvSpPr>
        <p:spPr>
          <a:xfrm>
            <a:off x="288209" y="3796854"/>
            <a:ext cx="645091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 smtClean="0">
                <a:latin typeface="Comic Sans MS"/>
                <a:cs typeface="Comic Sans MS"/>
              </a:rPr>
              <a:t>3. </a:t>
            </a:r>
            <a:r>
              <a:rPr lang="fr-FR" sz="4000" dirty="0" smtClean="0">
                <a:latin typeface="Picto Moustache"/>
                <a:cs typeface="Picto Moustache"/>
              </a:rPr>
              <a:t>j</a:t>
            </a:r>
            <a:r>
              <a:rPr lang="fr-FR" sz="1400" dirty="0" smtClean="0">
                <a:latin typeface="Picto Moustache"/>
                <a:cs typeface="Picto Moustache"/>
              </a:rPr>
              <a:t> </a:t>
            </a:r>
            <a:r>
              <a:rPr lang="fr-FR" sz="1400" b="1" dirty="0" smtClean="0">
                <a:latin typeface="Comic Sans MS"/>
                <a:cs typeface="Comic Sans MS"/>
              </a:rPr>
              <a:t>Colorie </a:t>
            </a:r>
            <a:r>
              <a:rPr lang="fr-FR" sz="1400" dirty="0" smtClean="0">
                <a:latin typeface="Cursivestandard"/>
                <a:cs typeface="Cursivestandard"/>
              </a:rPr>
              <a:t>²le$ ²lettre$ </a:t>
            </a:r>
            <a:r>
              <a:rPr lang="fr-FR" sz="1400" b="1" i="1" dirty="0" err="1" smtClean="0">
                <a:solidFill>
                  <a:srgbClr val="7F7F7F"/>
                </a:solidFill>
                <a:latin typeface="Comic Sans MS"/>
                <a:cs typeface="Comic Sans MS"/>
              </a:rPr>
              <a:t>gn</a:t>
            </a:r>
            <a:r>
              <a:rPr lang="fr-FR" sz="1400" b="1" dirty="0" smtClean="0">
                <a:latin typeface="Comic Sans MS"/>
                <a:cs typeface="Comic Sans MS"/>
              </a:rPr>
              <a:t> : </a:t>
            </a:r>
            <a:endParaRPr lang="fr-FR" b="1" dirty="0">
              <a:latin typeface="Comic Sans MS"/>
              <a:cs typeface="Comic Sans MS"/>
            </a:endParaRPr>
          </a:p>
        </p:txBody>
      </p:sp>
      <p:sp>
        <p:nvSpPr>
          <p:cNvPr id="35" name="ZoneTexte 34"/>
          <p:cNvSpPr txBox="1"/>
          <p:nvPr/>
        </p:nvSpPr>
        <p:spPr>
          <a:xfrm>
            <a:off x="288209" y="5273406"/>
            <a:ext cx="645091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>
                <a:latin typeface="Comic Sans MS"/>
                <a:cs typeface="Comic Sans MS"/>
              </a:rPr>
              <a:t>4</a:t>
            </a:r>
            <a:r>
              <a:rPr lang="fr-FR" sz="1400" b="1" dirty="0" smtClean="0">
                <a:latin typeface="Comic Sans MS"/>
                <a:cs typeface="Comic Sans MS"/>
              </a:rPr>
              <a:t>. </a:t>
            </a:r>
            <a:r>
              <a:rPr lang="fr-FR" sz="4000" dirty="0">
                <a:latin typeface="Picto Moustache"/>
                <a:cs typeface="Picto Moustache"/>
              </a:rPr>
              <a:t>d</a:t>
            </a:r>
            <a:r>
              <a:rPr lang="fr-FR" sz="1400" dirty="0" smtClean="0">
                <a:latin typeface="Picto Moustache"/>
                <a:cs typeface="Picto Moustache"/>
              </a:rPr>
              <a:t> </a:t>
            </a:r>
            <a:r>
              <a:rPr lang="fr-FR" sz="1400" b="1" dirty="0">
                <a:latin typeface="Comic Sans MS"/>
                <a:cs typeface="Comic Sans MS"/>
              </a:rPr>
              <a:t>R</a:t>
            </a:r>
            <a:r>
              <a:rPr lang="fr-FR" sz="1400" b="1" dirty="0" smtClean="0">
                <a:latin typeface="Comic Sans MS"/>
                <a:cs typeface="Comic Sans MS"/>
              </a:rPr>
              <a:t>elie </a:t>
            </a:r>
            <a:r>
              <a:rPr lang="fr-FR" sz="1400" dirty="0">
                <a:latin typeface="Cursivestandard"/>
                <a:cs typeface="Cursivestandard"/>
              </a:rPr>
              <a:t>²</a:t>
            </a:r>
            <a:r>
              <a:rPr lang="fr-FR" sz="1400" dirty="0" smtClean="0">
                <a:latin typeface="Cursivestandard"/>
                <a:cs typeface="Cursivestandard"/>
              </a:rPr>
              <a:t>le$ </a:t>
            </a:r>
            <a:r>
              <a:rPr lang="fr-FR" sz="1400" dirty="0">
                <a:latin typeface="Cursivestandard"/>
                <a:cs typeface="Cursivestandard"/>
              </a:rPr>
              <a:t>mot$ ²qui </a:t>
            </a:r>
            <a:r>
              <a:rPr lang="fr-FR" sz="1400" dirty="0" smtClean="0">
                <a:latin typeface="Cursivestandard"/>
                <a:cs typeface="Cursivestandard"/>
              </a:rPr>
              <a:t>vont </a:t>
            </a:r>
            <a:r>
              <a:rPr lang="fr-FR" sz="1400" dirty="0">
                <a:latin typeface="Cursivestandard"/>
                <a:cs typeface="Cursivestandard"/>
              </a:rPr>
              <a:t>²</a:t>
            </a:r>
            <a:r>
              <a:rPr lang="fr-FR" sz="1400" dirty="0" smtClean="0">
                <a:latin typeface="Cursivestandard"/>
                <a:cs typeface="Cursivestandard"/>
              </a:rPr>
              <a:t>ensemble </a:t>
            </a:r>
            <a:r>
              <a:rPr lang="fr-FR" sz="1400" dirty="0">
                <a:latin typeface="Cursivestandard"/>
                <a:cs typeface="Cursivestandard"/>
              </a:rPr>
              <a:t>²et </a:t>
            </a:r>
            <a:r>
              <a:rPr lang="fr-FR" sz="1400" b="1" dirty="0" smtClean="0">
                <a:latin typeface="Comic Sans MS"/>
                <a:cs typeface="Comic Sans MS"/>
              </a:rPr>
              <a:t>écris </a:t>
            </a:r>
            <a:r>
              <a:rPr lang="fr-FR" sz="1400" dirty="0" smtClean="0">
                <a:latin typeface="Cursivestandard"/>
                <a:cs typeface="Cursivestandard"/>
              </a:rPr>
              <a:t>²le$ ²phrase$ </a:t>
            </a:r>
            <a:r>
              <a:rPr lang="fr-FR" sz="1400" dirty="0">
                <a:latin typeface="Cursivestandard"/>
                <a:cs typeface="Cursivestandard"/>
              </a:rPr>
              <a:t>:</a:t>
            </a:r>
            <a:endParaRPr lang="fr-FR" b="1" dirty="0">
              <a:latin typeface="Comic Sans MS"/>
              <a:cs typeface="Comic Sans MS"/>
            </a:endParaRPr>
          </a:p>
        </p:txBody>
      </p:sp>
      <p:graphicFrame>
        <p:nvGraphicFramePr>
          <p:cNvPr id="99" name="Tableau 9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3421607"/>
              </p:ext>
            </p:extLst>
          </p:nvPr>
        </p:nvGraphicFramePr>
        <p:xfrm>
          <a:off x="93127" y="4504740"/>
          <a:ext cx="6612164" cy="85347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08628"/>
                <a:gridCol w="508628"/>
                <a:gridCol w="508628"/>
                <a:gridCol w="508628"/>
                <a:gridCol w="508628"/>
                <a:gridCol w="508628"/>
                <a:gridCol w="508628"/>
                <a:gridCol w="508628"/>
                <a:gridCol w="508628"/>
                <a:gridCol w="508628"/>
                <a:gridCol w="508628"/>
                <a:gridCol w="508628"/>
                <a:gridCol w="508628"/>
              </a:tblGrid>
              <a:tr h="426738"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gu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gn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>
                          <a:latin typeface="Cursivestandard"/>
                          <a:cs typeface="Cursivestandard"/>
                        </a:rPr>
                        <a:t>gn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>
                          <a:latin typeface="Cursivestandard"/>
                          <a:cs typeface="Cursivestandard"/>
                        </a:rPr>
                        <a:t>gu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gm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>
                          <a:latin typeface="Script Ecole 2"/>
                          <a:cs typeface="Script Ecole 2"/>
                        </a:rPr>
                        <a:t>jn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gn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gu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gn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>
                          <a:latin typeface="Cursivestandard"/>
                          <a:cs typeface="Cursivestandard"/>
                        </a:rPr>
                        <a:t>gn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>
                          <a:latin typeface="Cursivestandard"/>
                          <a:cs typeface="Cursivestandard"/>
                        </a:rPr>
                        <a:t>qn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>
                          <a:latin typeface="Cursivestandard"/>
                          <a:cs typeface="Cursivestandard"/>
                        </a:rPr>
                        <a:t>gn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qn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  <a:tr h="426738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GN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>
                          <a:latin typeface="Script Ecole 2"/>
                          <a:cs typeface="Script Ecole 2"/>
                        </a:rPr>
                        <a:t>gn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>
                          <a:latin typeface="Script Ecole 2"/>
                          <a:cs typeface="Script Ecole 2"/>
                        </a:rPr>
                        <a:t>qn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>
                          <a:latin typeface="Cursivestandard"/>
                          <a:cs typeface="Cursivestandard"/>
                        </a:rPr>
                        <a:t>gu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gn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>
                          <a:latin typeface="Cursivestandard"/>
                          <a:cs typeface="Cursivestandard"/>
                        </a:rPr>
                        <a:t>gn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an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>
                          <a:latin typeface="Cursivestandard"/>
                          <a:cs typeface="Cursivestandard"/>
                        </a:rPr>
                        <a:t>gu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gu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gn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gi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gn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gn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00" name="Tableau 9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1363065"/>
              </p:ext>
            </p:extLst>
          </p:nvPr>
        </p:nvGraphicFramePr>
        <p:xfrm>
          <a:off x="217340" y="6027469"/>
          <a:ext cx="6318927" cy="173255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530593"/>
                <a:gridCol w="1682025"/>
                <a:gridCol w="2106309"/>
              </a:tblGrid>
              <a:tr h="433138">
                <a:tc>
                  <a:txBody>
                    <a:bodyPr/>
                    <a:lstStyle/>
                    <a:p>
                      <a:pPr marL="0" marR="0" indent="0" algn="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 smtClean="0">
                          <a:latin typeface="Script Ecole 2"/>
                          <a:cs typeface="Script Ecole 2"/>
                        </a:rPr>
                        <a:t>Léa</a:t>
                      </a:r>
                      <a:r>
                        <a:rPr lang="fr-FR" sz="1400" baseline="0" dirty="0" smtClean="0">
                          <a:latin typeface="Script Ecole 2"/>
                          <a:cs typeface="Script Ecole 2"/>
                        </a:rPr>
                        <a:t> est ravie, </a:t>
                      </a:r>
                      <a:r>
                        <a:rPr lang="fr-FR" sz="1400" dirty="0" smtClean="0">
                          <a:latin typeface="Script Ecole 2"/>
                          <a:cs typeface="Script Ecole 2"/>
                        </a:rPr>
                        <a:t>•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dirty="0" smtClean="0">
                        <a:latin typeface="Script Ecole 2"/>
                        <a:cs typeface="Script Ecole 2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 smtClean="0">
                          <a:latin typeface="Script Ecole 2"/>
                          <a:cs typeface="Script Ecole 2"/>
                        </a:rPr>
                        <a:t>• il est grognon.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33138">
                <a:tc>
                  <a:txBody>
                    <a:bodyPr/>
                    <a:lstStyle/>
                    <a:p>
                      <a:pPr marL="0" marR="0" indent="0" algn="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 smtClean="0">
                          <a:latin typeface="Script Ecole 2"/>
                          <a:cs typeface="Script Ecole 2"/>
                        </a:rPr>
                        <a:t>Léo n’est</a:t>
                      </a:r>
                      <a:r>
                        <a:rPr lang="fr-FR" sz="1400" baseline="0" dirty="0" smtClean="0">
                          <a:latin typeface="Script Ecole 2"/>
                          <a:cs typeface="Script Ecole 2"/>
                        </a:rPr>
                        <a:t> pas content, </a:t>
                      </a:r>
                      <a:r>
                        <a:rPr lang="fr-FR" sz="1400" dirty="0" smtClean="0">
                          <a:latin typeface="Script Ecole 2"/>
                          <a:cs typeface="Script Ecole 2"/>
                        </a:rPr>
                        <a:t>•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dirty="0" smtClean="0">
                        <a:latin typeface="Script Ecole 2"/>
                        <a:cs typeface="Script Ecole 2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 smtClean="0">
                          <a:latin typeface="Script Ecole 2"/>
                          <a:cs typeface="Script Ecole 2"/>
                        </a:rPr>
                        <a:t>• il est mignon.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33138">
                <a:tc>
                  <a:txBody>
                    <a:bodyPr/>
                    <a:lstStyle/>
                    <a:p>
                      <a:pPr algn="r"/>
                      <a:r>
                        <a:rPr lang="fr-FR" sz="1400" dirty="0" smtClean="0">
                          <a:latin typeface="Script Ecole 2"/>
                          <a:cs typeface="Script Ecole 2"/>
                        </a:rPr>
                        <a:t>Ce</a:t>
                      </a:r>
                      <a:r>
                        <a:rPr lang="fr-FR" sz="1400" baseline="0" dirty="0" smtClean="0">
                          <a:latin typeface="Script Ecole 2"/>
                          <a:cs typeface="Script Ecole 2"/>
                        </a:rPr>
                        <a:t>tte fleur est très belle,</a:t>
                      </a:r>
                      <a:r>
                        <a:rPr lang="fr-FR" sz="1400" dirty="0" smtClean="0">
                          <a:latin typeface="Script Ecole 2"/>
                          <a:cs typeface="Script Ecole 2"/>
                        </a:rPr>
                        <a:t> •</a:t>
                      </a:r>
                      <a:endParaRPr lang="fr-FR" sz="1400" dirty="0">
                        <a:latin typeface="Script Ecole 2"/>
                        <a:cs typeface="Script Ecole 2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Script Ecole 2"/>
                        <a:cs typeface="Script Ecole 2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dirty="0" smtClean="0">
                          <a:latin typeface="Script Ecole 2"/>
                          <a:cs typeface="Script Ecole 2"/>
                        </a:rPr>
                        <a:t>• elle a gagné. </a:t>
                      </a:r>
                      <a:endParaRPr lang="fr-FR" sz="1400" dirty="0">
                        <a:latin typeface="Script Ecole 2"/>
                        <a:cs typeface="Script Ecole 2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33138">
                <a:tc>
                  <a:txBody>
                    <a:bodyPr/>
                    <a:lstStyle/>
                    <a:p>
                      <a:pPr algn="r"/>
                      <a:r>
                        <a:rPr lang="fr-FR" sz="1400" dirty="0" smtClean="0">
                          <a:latin typeface="Script Ecole 2"/>
                          <a:cs typeface="Script Ecole 2"/>
                        </a:rPr>
                        <a:t>Le</a:t>
                      </a:r>
                      <a:r>
                        <a:rPr lang="fr-FR" sz="1400" baseline="0" dirty="0" smtClean="0">
                          <a:latin typeface="Script Ecole 2"/>
                          <a:cs typeface="Script Ecole 2"/>
                        </a:rPr>
                        <a:t> petit bébé sourit, </a:t>
                      </a:r>
                      <a:r>
                        <a:rPr lang="fr-FR" sz="1400" dirty="0" smtClean="0">
                          <a:latin typeface="Script Ecole 2"/>
                          <a:cs typeface="Script Ecole 2"/>
                        </a:rPr>
                        <a:t>•</a:t>
                      </a:r>
                      <a:endParaRPr lang="fr-FR" sz="1400" dirty="0">
                        <a:latin typeface="Script Ecole 2"/>
                        <a:cs typeface="Script Ecole 2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Script Ecole 2"/>
                        <a:cs typeface="Script Ecole 2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 smtClean="0">
                          <a:latin typeface="Script Ecole 2"/>
                          <a:cs typeface="Script Ecole 2"/>
                        </a:rPr>
                        <a:t>• elle est magnifique.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9190" y="1614819"/>
            <a:ext cx="583253" cy="543201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36051" y="1585415"/>
            <a:ext cx="420735" cy="602009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7851805">
            <a:off x="4361289" y="1585577"/>
            <a:ext cx="728511" cy="601685"/>
          </a:xfrm>
          <a:prstGeom prst="rect">
            <a:avLst/>
          </a:prstGeom>
        </p:spPr>
      </p:pic>
      <p:pic>
        <p:nvPicPr>
          <p:cNvPr id="14" name="Image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33363" y="1597146"/>
            <a:ext cx="632364" cy="578546"/>
          </a:xfrm>
          <a:prstGeom prst="rect">
            <a:avLst/>
          </a:prstGeom>
        </p:spPr>
      </p:pic>
      <p:pic>
        <p:nvPicPr>
          <p:cNvPr id="23" name="Image 22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009250" y="1655205"/>
            <a:ext cx="696041" cy="508137"/>
          </a:xfrm>
          <a:prstGeom prst="rect">
            <a:avLst/>
          </a:prstGeom>
        </p:spPr>
      </p:pic>
      <p:pic>
        <p:nvPicPr>
          <p:cNvPr id="26" name="Image 25"/>
          <p:cNvPicPr>
            <a:picLocks noChangeAspect="1"/>
          </p:cNvPicPr>
          <p:nvPr/>
        </p:nvPicPr>
        <p:blipFill rotWithShape="1">
          <a:blip r:embed="rId8">
            <a:duotone>
              <a:schemeClr val="bg2">
                <a:shade val="45000"/>
                <a:satMod val="135000"/>
              </a:schemeClr>
              <a:prstClr val="white"/>
            </a:duotone>
          </a:blip>
          <a:srcRect t="22647" b="9271"/>
          <a:stretch/>
        </p:blipFill>
        <p:spPr>
          <a:xfrm>
            <a:off x="33868" y="7916332"/>
            <a:ext cx="6671423" cy="1989668"/>
          </a:xfrm>
          <a:prstGeom prst="rect">
            <a:avLst/>
          </a:prstGeom>
        </p:spPr>
      </p:pic>
      <p:sp>
        <p:nvSpPr>
          <p:cNvPr id="27" name="Ellipse 26"/>
          <p:cNvSpPr/>
          <p:nvPr/>
        </p:nvSpPr>
        <p:spPr>
          <a:xfrm>
            <a:off x="662613" y="8246533"/>
            <a:ext cx="65520" cy="59267"/>
          </a:xfrm>
          <a:prstGeom prst="ellipse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1" name="Ellipse 90"/>
          <p:cNvSpPr/>
          <p:nvPr/>
        </p:nvSpPr>
        <p:spPr>
          <a:xfrm>
            <a:off x="662613" y="8695266"/>
            <a:ext cx="65520" cy="59267"/>
          </a:xfrm>
          <a:prstGeom prst="ellipse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2" name="Ellipse 91"/>
          <p:cNvSpPr/>
          <p:nvPr/>
        </p:nvSpPr>
        <p:spPr>
          <a:xfrm>
            <a:off x="662613" y="9110132"/>
            <a:ext cx="65520" cy="59267"/>
          </a:xfrm>
          <a:prstGeom prst="ellipse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9" name="Image 88" descr="C:\Users\Catherine\Documents\CP\7 Lecture Pilotis\Gestes BM Pilotis\gn.PNG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74229" y="311143"/>
            <a:ext cx="530867" cy="5535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 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9194" y="1665900"/>
            <a:ext cx="739996" cy="409203"/>
          </a:xfrm>
          <a:prstGeom prst="rect">
            <a:avLst/>
          </a:prstGeom>
        </p:spPr>
      </p:pic>
      <p:pic>
        <p:nvPicPr>
          <p:cNvPr id="17" name="Image 16"/>
          <p:cNvPicPr>
            <a:picLocks noChangeAspect="1"/>
          </p:cNvPicPr>
          <p:nvPr/>
        </p:nvPicPr>
        <p:blipFill rotWithShape="1">
          <a:blip r:embed="rId11"/>
          <a:srcRect l="3696" t="20275" r="6665" b="4692"/>
          <a:stretch/>
        </p:blipFill>
        <p:spPr>
          <a:xfrm rot="16200000">
            <a:off x="360910" y="2726037"/>
            <a:ext cx="547098" cy="592779"/>
          </a:xfrm>
          <a:prstGeom prst="rect">
            <a:avLst/>
          </a:prstGeom>
        </p:spPr>
      </p:pic>
      <p:pic>
        <p:nvPicPr>
          <p:cNvPr id="20" name="Image 19"/>
          <p:cNvPicPr>
            <a:picLocks noChangeAspect="1"/>
          </p:cNvPicPr>
          <p:nvPr/>
        </p:nvPicPr>
        <p:blipFill rotWithShape="1"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rcRect l="22413" t="6602" r="21112" b="6815"/>
          <a:stretch/>
        </p:blipFill>
        <p:spPr>
          <a:xfrm>
            <a:off x="4758260" y="3379570"/>
            <a:ext cx="371591" cy="569704"/>
          </a:xfrm>
          <a:prstGeom prst="rect">
            <a:avLst/>
          </a:prstGeom>
        </p:spPr>
      </p:pic>
      <p:pic>
        <p:nvPicPr>
          <p:cNvPr id="25" name="Image 24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160687" y="1597146"/>
            <a:ext cx="704510" cy="621973"/>
          </a:xfrm>
          <a:prstGeom prst="rect">
            <a:avLst/>
          </a:prstGeom>
        </p:spPr>
      </p:pic>
      <p:pic>
        <p:nvPicPr>
          <p:cNvPr id="28" name="Image 27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701420" y="2760013"/>
            <a:ext cx="544430" cy="544430"/>
          </a:xfrm>
          <a:prstGeom prst="rect">
            <a:avLst/>
          </a:prstGeom>
        </p:spPr>
      </p:pic>
      <p:pic>
        <p:nvPicPr>
          <p:cNvPr id="29" name="Image 28"/>
          <p:cNvPicPr>
            <a:picLocks noChangeAspect="1"/>
          </p:cNvPicPr>
          <p:nvPr/>
        </p:nvPicPr>
        <p:blipFill rotWithShape="1">
          <a:blip r:embed="rId16"/>
          <a:srcRect t="5555" r="20764" b="3379"/>
          <a:stretch/>
        </p:blipFill>
        <p:spPr>
          <a:xfrm>
            <a:off x="2472644" y="3388204"/>
            <a:ext cx="514269" cy="552837"/>
          </a:xfrm>
          <a:prstGeom prst="rect">
            <a:avLst/>
          </a:prstGeom>
        </p:spPr>
      </p:pic>
      <p:pic>
        <p:nvPicPr>
          <p:cNvPr id="31" name="Image 30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338069" y="3366818"/>
            <a:ext cx="415807" cy="590788"/>
          </a:xfrm>
          <a:prstGeom prst="rect">
            <a:avLst/>
          </a:prstGeom>
        </p:spPr>
      </p:pic>
      <p:pic>
        <p:nvPicPr>
          <p:cNvPr id="34" name="Image 33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2336223" y="2739808"/>
            <a:ext cx="1044834" cy="565238"/>
          </a:xfrm>
          <a:prstGeom prst="rect">
            <a:avLst/>
          </a:prstGeom>
        </p:spPr>
      </p:pic>
      <p:pic>
        <p:nvPicPr>
          <p:cNvPr id="36" name="Image 35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3729331" y="1631238"/>
            <a:ext cx="526782" cy="526782"/>
          </a:xfrm>
          <a:prstGeom prst="rect">
            <a:avLst/>
          </a:prstGeom>
        </p:spPr>
      </p:pic>
      <p:pic>
        <p:nvPicPr>
          <p:cNvPr id="37" name="Image 36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1481964" y="1585415"/>
            <a:ext cx="637124" cy="572605"/>
          </a:xfrm>
          <a:prstGeom prst="rect">
            <a:avLst/>
          </a:prstGeom>
        </p:spPr>
      </p:pic>
      <p:sp>
        <p:nvSpPr>
          <p:cNvPr id="87" name="Étoile à 5 branches 86"/>
          <p:cNvSpPr/>
          <p:nvPr/>
        </p:nvSpPr>
        <p:spPr>
          <a:xfrm>
            <a:off x="5080129" y="366211"/>
            <a:ext cx="180000" cy="180000"/>
          </a:xfrm>
          <a:prstGeom prst="star5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0" name="Étoile à 5 branches 89"/>
          <p:cNvSpPr/>
          <p:nvPr/>
        </p:nvSpPr>
        <p:spPr>
          <a:xfrm>
            <a:off x="5080129" y="586353"/>
            <a:ext cx="180000" cy="180000"/>
          </a:xfrm>
          <a:prstGeom prst="star5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5" name="Ellipse 94"/>
          <p:cNvSpPr/>
          <p:nvPr/>
        </p:nvSpPr>
        <p:spPr>
          <a:xfrm>
            <a:off x="662607" y="9533476"/>
            <a:ext cx="65520" cy="59267"/>
          </a:xfrm>
          <a:prstGeom prst="ellipse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9005367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Tableau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9408234"/>
              </p:ext>
            </p:extLst>
          </p:nvPr>
        </p:nvGraphicFramePr>
        <p:xfrm>
          <a:off x="2634367" y="288990"/>
          <a:ext cx="2381860" cy="586311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tableStyleId>{5940675A-B579-460E-94D1-54222C63F5DA}</a:tableStyleId>
              </a:tblPr>
              <a:tblGrid>
                <a:gridCol w="597819"/>
                <a:gridCol w="1784041"/>
              </a:tblGrid>
              <a:tr h="586311">
                <a:tc>
                  <a:txBody>
                    <a:bodyPr/>
                    <a:lstStyle/>
                    <a:p>
                      <a:endParaRPr lang="fr-FR" sz="2600" dirty="0"/>
                    </a:p>
                  </a:txBody>
                  <a:tcPr marL="63305" marR="63305" marT="66040" marB="66040">
                    <a:lnL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3200" b="1" dirty="0" err="1" smtClean="0">
                          <a:solidFill>
                            <a:srgbClr val="008000"/>
                          </a:solidFill>
                          <a:latin typeface="Script Ecole 2"/>
                          <a:cs typeface="Script Ecole 2"/>
                        </a:rPr>
                        <a:t>ien</a:t>
                      </a:r>
                      <a:r>
                        <a:rPr lang="fr-FR" sz="3200" b="1" dirty="0" smtClean="0">
                          <a:solidFill>
                            <a:srgbClr val="008000"/>
                          </a:solidFill>
                        </a:rPr>
                        <a:t>  </a:t>
                      </a:r>
                      <a:r>
                        <a:rPr lang="fr-FR" sz="3200" b="1" dirty="0" smtClean="0">
                          <a:solidFill>
                            <a:srgbClr val="008000"/>
                          </a:solidFill>
                          <a:latin typeface="Cursivestandard"/>
                          <a:cs typeface="Cursivestandard"/>
                        </a:rPr>
                        <a:t> ²ien</a:t>
                      </a:r>
                      <a:endParaRPr lang="fr-FR" sz="3200" b="1" dirty="0" smtClean="0">
                        <a:solidFill>
                          <a:srgbClr val="008000"/>
                        </a:solidFill>
                      </a:endParaRPr>
                    </a:p>
                  </a:txBody>
                  <a:tcPr marL="72000" marR="63305" marT="18000" marB="18000" anchor="ctr">
                    <a:lnL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1" name="Rectangle à coins arrondis 92"/>
          <p:cNvSpPr>
            <a:spLocks noChangeArrowheads="1"/>
          </p:cNvSpPr>
          <p:nvPr/>
        </p:nvSpPr>
        <p:spPr bwMode="auto">
          <a:xfrm>
            <a:off x="217340" y="281448"/>
            <a:ext cx="2365375" cy="566342"/>
          </a:xfrm>
          <a:prstGeom prst="roundRect">
            <a:avLst>
              <a:gd name="adj" fmla="val 16667"/>
            </a:avLst>
          </a:prstGeom>
          <a:solidFill>
            <a:srgbClr val="BFBFBF"/>
          </a:solidFill>
          <a:ln w="12700">
            <a:solidFill>
              <a:srgbClr val="000000"/>
            </a:solidFill>
            <a:prstDash val="dash"/>
            <a:round/>
            <a:headEnd/>
            <a:tailEnd/>
          </a:ln>
          <a:effectLst>
            <a:outerShdw blurRad="50800" dist="38100" dir="2700000" algn="tl" rotWithShape="0">
              <a:srgbClr val="000000">
                <a:alpha val="39999"/>
              </a:srgbClr>
            </a:outerShdw>
          </a:effectLst>
        </p:spPr>
        <p:txBody>
          <a:bodyPr vert="horz" wrap="square" lIns="91440" tIns="0" rIns="91440" bIns="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mic Sans MS" charset="0"/>
                <a:ea typeface="ÇlÇr ñæí©" charset="0"/>
              </a:rPr>
              <a:t>Prénom </a:t>
            </a: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mic Sans MS" charset="0"/>
                <a:ea typeface="ÇlÇr ñæí©" charset="0"/>
              </a:rPr>
              <a:t>:</a:t>
            </a:r>
            <a:endParaRPr kumimoji="0" lang="fr-FR" sz="10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Comic Sans MS" charset="0"/>
              <a:ea typeface="ÇlÇr ñæí©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mic Sans MS" charset="0"/>
                <a:ea typeface="ÇlÇr ñæí©" charset="0"/>
              </a:rPr>
              <a:t>Date : </a:t>
            </a:r>
            <a:endParaRPr kumimoji="0" lang="fr-FR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2" name="Carré corné 93"/>
          <p:cNvSpPr>
            <a:spLocks noChangeArrowheads="1"/>
          </p:cNvSpPr>
          <p:nvPr/>
        </p:nvSpPr>
        <p:spPr bwMode="auto">
          <a:xfrm rot="314074">
            <a:off x="5357509" y="352187"/>
            <a:ext cx="1292225" cy="465137"/>
          </a:xfrm>
          <a:prstGeom prst="foldedCorner">
            <a:avLst>
              <a:gd name="adj" fmla="val 16667"/>
            </a:avLst>
          </a:prstGeom>
          <a:gradFill rotWithShape="1">
            <a:gsLst>
              <a:gs pos="0">
                <a:srgbClr val="BFBFBF"/>
              </a:gs>
              <a:gs pos="100000">
                <a:srgbClr val="FFFFFF"/>
              </a:gs>
            </a:gsLst>
            <a:path path="rect">
              <a:fillToRect l="50000" t="50000" r="50000" b="50000"/>
            </a:path>
          </a:gradFill>
          <a:ln w="9525">
            <a:solidFill>
              <a:srgbClr val="000000"/>
            </a:solidFill>
            <a:round/>
            <a:headEnd/>
            <a:tailEnd/>
          </a:ln>
          <a:effectLst>
            <a:outerShdw blurRad="76200" sy="23000" kx="-1199993" algn="bl" rotWithShape="0">
              <a:srgbClr val="000000">
                <a:alpha val="20000"/>
              </a:srgb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mic Sans MS" charset="0"/>
                <a:ea typeface="ÇlÇr ñæí©" charset="0"/>
              </a:rPr>
              <a:t>Phonologie</a:t>
            </a:r>
            <a:endParaRPr kumimoji="0" lang="fr-FR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254341" y="794891"/>
            <a:ext cx="645091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 smtClean="0">
                <a:latin typeface="Comic Sans MS"/>
                <a:cs typeface="Comic Sans MS"/>
              </a:rPr>
              <a:t>1. </a:t>
            </a:r>
            <a:r>
              <a:rPr lang="fr-FR" sz="4000" dirty="0" smtClean="0">
                <a:latin typeface="Picto Moustache"/>
                <a:cs typeface="Picto Moustache"/>
              </a:rPr>
              <a:t>j</a:t>
            </a:r>
            <a:r>
              <a:rPr lang="fr-FR" dirty="0" smtClean="0">
                <a:latin typeface="Picto Moustache"/>
                <a:cs typeface="Picto Moustache"/>
              </a:rPr>
              <a:t> </a:t>
            </a:r>
            <a:r>
              <a:rPr lang="fr-FR" sz="1400" b="1" dirty="0" smtClean="0">
                <a:latin typeface="Comic Sans MS"/>
                <a:cs typeface="Comic Sans MS"/>
              </a:rPr>
              <a:t>Colorie </a:t>
            </a:r>
            <a:r>
              <a:rPr lang="fr-FR" sz="1400" dirty="0" smtClean="0">
                <a:latin typeface="Cursivestandard"/>
                <a:cs typeface="Cursivestandard"/>
              </a:rPr>
              <a:t>²le$ ²image$ ²si ²tu ²entend$ ²le ²son </a:t>
            </a:r>
            <a:r>
              <a:rPr lang="fr-FR" sz="1600" dirty="0">
                <a:cs typeface="Cursivestandard"/>
              </a:rPr>
              <a:t>[</a:t>
            </a:r>
            <a:r>
              <a:rPr lang="fr-FR" sz="1600" dirty="0" err="1">
                <a:cs typeface="Cursivestandard"/>
              </a:rPr>
              <a:t>j</a:t>
            </a:r>
            <a:r>
              <a:rPr lang="fr-FR" sz="1600" dirty="0" err="1"/>
              <a:t>ɛ</a:t>
            </a:r>
            <a:r>
              <a:rPr lang="fr-FR" sz="1600" dirty="0"/>
              <a:t>̃</a:t>
            </a:r>
            <a:r>
              <a:rPr lang="fr-FR" sz="1600" dirty="0" smtClean="0">
                <a:cs typeface="Cursivestandard"/>
              </a:rPr>
              <a:t>]</a:t>
            </a:r>
            <a:r>
              <a:rPr lang="fr-FR" sz="1400" b="1" dirty="0" smtClean="0">
                <a:latin typeface="Comic Sans MS"/>
                <a:cs typeface="Comic Sans MS"/>
              </a:rPr>
              <a:t>: </a:t>
            </a:r>
            <a:endParaRPr lang="fr-FR" b="1" dirty="0">
              <a:latin typeface="Comic Sans MS"/>
              <a:cs typeface="Comic Sans MS"/>
            </a:endParaRPr>
          </a:p>
        </p:txBody>
      </p:sp>
      <p:sp>
        <p:nvSpPr>
          <p:cNvPr id="16" name="ZoneTexte 15"/>
          <p:cNvSpPr txBox="1"/>
          <p:nvPr/>
        </p:nvSpPr>
        <p:spPr>
          <a:xfrm>
            <a:off x="249133" y="2217082"/>
            <a:ext cx="645091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>
                <a:latin typeface="Comic Sans MS"/>
                <a:cs typeface="Comic Sans MS"/>
              </a:rPr>
              <a:t>2</a:t>
            </a:r>
            <a:r>
              <a:rPr lang="fr-FR" sz="1400" b="1" dirty="0" smtClean="0">
                <a:latin typeface="Comic Sans MS"/>
                <a:cs typeface="Comic Sans MS"/>
              </a:rPr>
              <a:t>. </a:t>
            </a:r>
            <a:r>
              <a:rPr lang="fr-FR" sz="4000" dirty="0" smtClean="0">
                <a:latin typeface="Picto Moustache"/>
                <a:cs typeface="Picto Moustache"/>
              </a:rPr>
              <a:t>j</a:t>
            </a:r>
            <a:r>
              <a:rPr lang="fr-FR" sz="1400" dirty="0" smtClean="0">
                <a:latin typeface="Picto Moustache"/>
                <a:cs typeface="Picto Moustache"/>
              </a:rPr>
              <a:t> </a:t>
            </a:r>
            <a:r>
              <a:rPr lang="fr-FR" sz="1400" b="1" dirty="0" smtClean="0">
                <a:latin typeface="Comic Sans MS"/>
                <a:cs typeface="Comic Sans MS"/>
              </a:rPr>
              <a:t>Colorie </a:t>
            </a:r>
            <a:r>
              <a:rPr lang="fr-FR" sz="1400" dirty="0" smtClean="0">
                <a:latin typeface="Cursivestandard"/>
                <a:cs typeface="Cursivestandard"/>
              </a:rPr>
              <a:t>²le$ ²lettre$ </a:t>
            </a:r>
            <a:r>
              <a:rPr lang="fr-FR" sz="1400" b="1" i="1" dirty="0" err="1" smtClean="0">
                <a:solidFill>
                  <a:srgbClr val="7F7F7F"/>
                </a:solidFill>
                <a:latin typeface="Comic Sans MS"/>
                <a:cs typeface="Comic Sans MS"/>
              </a:rPr>
              <a:t>ien</a:t>
            </a:r>
            <a:r>
              <a:rPr lang="fr-FR" sz="1400" b="1" dirty="0" smtClean="0">
                <a:latin typeface="Comic Sans MS"/>
                <a:cs typeface="Comic Sans MS"/>
              </a:rPr>
              <a:t> : </a:t>
            </a:r>
            <a:endParaRPr lang="fr-FR" b="1" dirty="0">
              <a:latin typeface="Comic Sans MS"/>
              <a:cs typeface="Comic Sans MS"/>
            </a:endParaRPr>
          </a:p>
        </p:txBody>
      </p:sp>
      <p:sp>
        <p:nvSpPr>
          <p:cNvPr id="35" name="ZoneTexte 34"/>
          <p:cNvSpPr txBox="1"/>
          <p:nvPr/>
        </p:nvSpPr>
        <p:spPr>
          <a:xfrm>
            <a:off x="288209" y="5688289"/>
            <a:ext cx="645091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>
                <a:latin typeface="Comic Sans MS"/>
                <a:cs typeface="Comic Sans MS"/>
              </a:rPr>
              <a:t>4</a:t>
            </a:r>
            <a:r>
              <a:rPr lang="fr-FR" sz="1400" b="1" dirty="0" smtClean="0">
                <a:latin typeface="Comic Sans MS"/>
                <a:cs typeface="Comic Sans MS"/>
              </a:rPr>
              <a:t>. </a:t>
            </a:r>
            <a:r>
              <a:rPr lang="fr-FR" sz="4000" dirty="0">
                <a:latin typeface="Picto Moustache"/>
                <a:cs typeface="Picto Moustache"/>
              </a:rPr>
              <a:t>d</a:t>
            </a:r>
            <a:r>
              <a:rPr lang="fr-FR" sz="1400" dirty="0" smtClean="0">
                <a:latin typeface="Picto Moustache"/>
                <a:cs typeface="Picto Moustache"/>
              </a:rPr>
              <a:t> </a:t>
            </a:r>
            <a:r>
              <a:rPr lang="fr-FR" sz="1400" b="1" dirty="0">
                <a:latin typeface="Comic Sans MS"/>
                <a:cs typeface="Comic Sans MS"/>
              </a:rPr>
              <a:t>R</a:t>
            </a:r>
            <a:r>
              <a:rPr lang="fr-FR" sz="1400" b="1" dirty="0" smtClean="0">
                <a:latin typeface="Comic Sans MS"/>
                <a:cs typeface="Comic Sans MS"/>
              </a:rPr>
              <a:t>elie </a:t>
            </a:r>
            <a:r>
              <a:rPr lang="fr-FR" sz="1400" dirty="0">
                <a:latin typeface="Cursivestandard"/>
                <a:cs typeface="Cursivestandard"/>
              </a:rPr>
              <a:t>²</a:t>
            </a:r>
            <a:r>
              <a:rPr lang="fr-FR" sz="1400" dirty="0" smtClean="0">
                <a:latin typeface="Cursivestandard"/>
                <a:cs typeface="Cursivestandard"/>
              </a:rPr>
              <a:t>le$ </a:t>
            </a:r>
            <a:r>
              <a:rPr lang="fr-FR" sz="1400" dirty="0">
                <a:latin typeface="Cursivestandard"/>
                <a:cs typeface="Cursivestandard"/>
              </a:rPr>
              <a:t>mot$ ²qui </a:t>
            </a:r>
            <a:r>
              <a:rPr lang="fr-FR" sz="1400" dirty="0" smtClean="0">
                <a:latin typeface="Cursivestandard"/>
                <a:cs typeface="Cursivestandard"/>
              </a:rPr>
              <a:t>vont </a:t>
            </a:r>
            <a:r>
              <a:rPr lang="fr-FR" sz="1400" dirty="0">
                <a:latin typeface="Cursivestandard"/>
                <a:cs typeface="Cursivestandard"/>
              </a:rPr>
              <a:t>²</a:t>
            </a:r>
            <a:r>
              <a:rPr lang="fr-FR" sz="1400" dirty="0" smtClean="0">
                <a:latin typeface="Cursivestandard"/>
                <a:cs typeface="Cursivestandard"/>
              </a:rPr>
              <a:t>ensemble </a:t>
            </a:r>
            <a:r>
              <a:rPr lang="fr-FR" sz="1400" dirty="0">
                <a:latin typeface="Cursivestandard"/>
                <a:cs typeface="Cursivestandard"/>
              </a:rPr>
              <a:t>²et </a:t>
            </a:r>
            <a:r>
              <a:rPr lang="fr-FR" sz="1400" b="1" dirty="0" smtClean="0">
                <a:latin typeface="Comic Sans MS"/>
                <a:cs typeface="Comic Sans MS"/>
              </a:rPr>
              <a:t>écris </a:t>
            </a:r>
            <a:r>
              <a:rPr lang="fr-FR" sz="1400" dirty="0" smtClean="0">
                <a:latin typeface="Cursivestandard"/>
                <a:cs typeface="Cursivestandard"/>
              </a:rPr>
              <a:t>²le$ ²phrase$ </a:t>
            </a:r>
            <a:r>
              <a:rPr lang="fr-FR" sz="1400" dirty="0">
                <a:latin typeface="Cursivestandard"/>
                <a:cs typeface="Cursivestandard"/>
              </a:rPr>
              <a:t>:</a:t>
            </a:r>
            <a:endParaRPr lang="fr-FR" b="1" dirty="0">
              <a:latin typeface="Comic Sans MS"/>
              <a:cs typeface="Comic Sans MS"/>
            </a:endParaRPr>
          </a:p>
        </p:txBody>
      </p:sp>
      <p:graphicFrame>
        <p:nvGraphicFramePr>
          <p:cNvPr id="99" name="Tableau 9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48822253"/>
              </p:ext>
            </p:extLst>
          </p:nvPr>
        </p:nvGraphicFramePr>
        <p:xfrm>
          <a:off x="121787" y="2924968"/>
          <a:ext cx="6612164" cy="85347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08628"/>
                <a:gridCol w="508628"/>
                <a:gridCol w="508628"/>
                <a:gridCol w="508628"/>
                <a:gridCol w="508628"/>
                <a:gridCol w="508628"/>
                <a:gridCol w="508628"/>
                <a:gridCol w="508628"/>
                <a:gridCol w="508628"/>
                <a:gridCol w="508628"/>
                <a:gridCol w="508628"/>
                <a:gridCol w="508628"/>
                <a:gridCol w="508628"/>
              </a:tblGrid>
              <a:tr h="426738"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ien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en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>
                          <a:latin typeface="Cursivestandard"/>
                          <a:cs typeface="Cursivestandard"/>
                        </a:rPr>
                        <a:t>ien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>
                          <a:latin typeface="Cursivestandard"/>
                          <a:cs typeface="Cursivestandard"/>
                        </a:rPr>
                        <a:t>ieu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iem</a:t>
                      </a:r>
                      <a:endParaRPr lang="fr-FR" dirty="0"/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in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ien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ieu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ein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>
                          <a:latin typeface="Cursivestandard"/>
                          <a:cs typeface="Cursivestandard"/>
                        </a:rPr>
                        <a:t>ein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>
                          <a:latin typeface="Cursivestandard"/>
                          <a:cs typeface="Cursivestandard"/>
                        </a:rPr>
                        <a:t>ien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>
                          <a:latin typeface="Cursivestandard"/>
                          <a:cs typeface="Cursivestandard"/>
                        </a:rPr>
                        <a:t>ien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ein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  <a:tr h="426738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EIN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>
                          <a:latin typeface="Script Ecole 2"/>
                          <a:cs typeface="Script Ecole 2"/>
                        </a:rPr>
                        <a:t>ien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>
                          <a:latin typeface="Script Ecole 2"/>
                          <a:cs typeface="Script Ecole 2"/>
                        </a:rPr>
                        <a:t>ein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>
                          <a:latin typeface="Cursivestandard"/>
                          <a:cs typeface="Cursivestandard"/>
                        </a:rPr>
                        <a:t>ieu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ien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>
                          <a:latin typeface="Cursivestandard"/>
                          <a:cs typeface="Cursivestandard"/>
                        </a:rPr>
                        <a:t>ien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ian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>
                          <a:latin typeface="Cursivestandard"/>
                          <a:cs typeface="Cursivestandard"/>
                        </a:rPr>
                        <a:t>eiu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ien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ien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ion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ein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ien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00" name="Tableau 9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61897649"/>
              </p:ext>
            </p:extLst>
          </p:nvPr>
        </p:nvGraphicFramePr>
        <p:xfrm>
          <a:off x="217340" y="6425418"/>
          <a:ext cx="6521786" cy="129941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016927"/>
                <a:gridCol w="490085"/>
                <a:gridCol w="3014774"/>
              </a:tblGrid>
              <a:tr h="433138">
                <a:tc>
                  <a:txBody>
                    <a:bodyPr/>
                    <a:lstStyle/>
                    <a:p>
                      <a:pPr marL="0" marR="0" indent="0" algn="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 smtClean="0">
                          <a:latin typeface="Script Ecole 2"/>
                          <a:cs typeface="Script Ecole 2"/>
                        </a:rPr>
                        <a:t>Léa est guérie</a:t>
                      </a:r>
                      <a:r>
                        <a:rPr lang="fr-FR" sz="1400" baseline="0" dirty="0" smtClean="0">
                          <a:latin typeface="Script Ecole 2"/>
                          <a:cs typeface="Script Ecole 2"/>
                        </a:rPr>
                        <a:t>, </a:t>
                      </a:r>
                      <a:r>
                        <a:rPr lang="fr-FR" sz="1400" dirty="0" smtClean="0">
                          <a:latin typeface="Script Ecole 2"/>
                          <a:cs typeface="Script Ecole 2"/>
                        </a:rPr>
                        <a:t>•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dirty="0" smtClean="0">
                        <a:latin typeface="Script Ecole 2"/>
                        <a:cs typeface="Script Ecole 2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 smtClean="0">
                          <a:latin typeface="Script Ecole 2"/>
                          <a:cs typeface="Script Ecole 2"/>
                        </a:rPr>
                        <a:t>• c’est le tien.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33138">
                <a:tc>
                  <a:txBody>
                    <a:bodyPr/>
                    <a:lstStyle/>
                    <a:p>
                      <a:pPr algn="r"/>
                      <a:r>
                        <a:rPr lang="fr-FR" sz="1400" dirty="0" smtClean="0">
                          <a:latin typeface="Script Ecole 2"/>
                          <a:cs typeface="Script Ecole 2"/>
                        </a:rPr>
                        <a:t>Tu as un super ballon</a:t>
                      </a:r>
                      <a:r>
                        <a:rPr lang="fr-FR" sz="1400" baseline="0" dirty="0" smtClean="0">
                          <a:latin typeface="Script Ecole 2"/>
                          <a:cs typeface="Script Ecole 2"/>
                        </a:rPr>
                        <a:t>,</a:t>
                      </a:r>
                      <a:r>
                        <a:rPr lang="fr-FR" sz="1400" dirty="0" smtClean="0">
                          <a:latin typeface="Script Ecole 2"/>
                          <a:cs typeface="Script Ecole 2"/>
                        </a:rPr>
                        <a:t> •</a:t>
                      </a:r>
                      <a:endParaRPr lang="fr-FR" sz="1400" dirty="0">
                        <a:latin typeface="Script Ecole 2"/>
                        <a:cs typeface="Script Ecole 2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Script Ecole 2"/>
                        <a:cs typeface="Script Ecole 2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dirty="0" smtClean="0">
                          <a:latin typeface="Script Ecole 2"/>
                          <a:cs typeface="Script Ecole 2"/>
                        </a:rPr>
                        <a:t>• c’est le mien.</a:t>
                      </a:r>
                      <a:endParaRPr lang="fr-FR" sz="1400" dirty="0">
                        <a:latin typeface="Script Ecole 2"/>
                        <a:cs typeface="Script Ecole 2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33138">
                <a:tc>
                  <a:txBody>
                    <a:bodyPr/>
                    <a:lstStyle/>
                    <a:p>
                      <a:pPr algn="r"/>
                      <a:r>
                        <a:rPr lang="fr-FR" sz="1400" baseline="0" dirty="0" smtClean="0">
                          <a:latin typeface="Script Ecole 2"/>
                          <a:cs typeface="Script Ecole 2"/>
                        </a:rPr>
                        <a:t>C’est moi qui ait fait ce dessin, </a:t>
                      </a:r>
                      <a:r>
                        <a:rPr lang="fr-FR" sz="1400" dirty="0" smtClean="0">
                          <a:latin typeface="Script Ecole 2"/>
                          <a:cs typeface="Script Ecole 2"/>
                        </a:rPr>
                        <a:t>•</a:t>
                      </a:r>
                      <a:endParaRPr lang="fr-FR" sz="1400" dirty="0">
                        <a:latin typeface="Script Ecole 2"/>
                        <a:cs typeface="Script Ecole 2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Script Ecole 2"/>
                        <a:cs typeface="Script Ecole 2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 smtClean="0">
                          <a:latin typeface="Script Ecole 2"/>
                          <a:cs typeface="Script Ecole 2"/>
                        </a:rPr>
                        <a:t>• elle va bien.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88" name="Étoile à 5 branches 87"/>
          <p:cNvSpPr/>
          <p:nvPr/>
        </p:nvSpPr>
        <p:spPr>
          <a:xfrm>
            <a:off x="5080129" y="484749"/>
            <a:ext cx="180000" cy="180000"/>
          </a:xfrm>
          <a:prstGeom prst="star5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9190" y="1614819"/>
            <a:ext cx="583253" cy="543201"/>
          </a:xfrm>
          <a:prstGeom prst="rect">
            <a:avLst/>
          </a:prstGeom>
        </p:spPr>
      </p:pic>
      <p:pic>
        <p:nvPicPr>
          <p:cNvPr id="23" name="Image 22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009250" y="1655205"/>
            <a:ext cx="696041" cy="508137"/>
          </a:xfrm>
          <a:prstGeom prst="rect">
            <a:avLst/>
          </a:prstGeom>
        </p:spPr>
      </p:pic>
      <p:pic>
        <p:nvPicPr>
          <p:cNvPr id="26" name="Image 25"/>
          <p:cNvPicPr>
            <a:picLocks noChangeAspect="1"/>
          </p:cNvPicPr>
          <p:nvPr/>
        </p:nvPicPr>
        <p:blipFill rotWithShape="1">
          <a:blip r:embed="rId5">
            <a:duotone>
              <a:schemeClr val="bg2">
                <a:shade val="45000"/>
                <a:satMod val="135000"/>
              </a:schemeClr>
              <a:prstClr val="white"/>
            </a:duotone>
          </a:blip>
          <a:srcRect t="22647" b="9271"/>
          <a:stretch/>
        </p:blipFill>
        <p:spPr>
          <a:xfrm>
            <a:off x="33868" y="7916332"/>
            <a:ext cx="6705258" cy="1989668"/>
          </a:xfrm>
          <a:prstGeom prst="rect">
            <a:avLst/>
          </a:prstGeom>
        </p:spPr>
      </p:pic>
      <p:sp>
        <p:nvSpPr>
          <p:cNvPr id="27" name="Ellipse 26"/>
          <p:cNvSpPr/>
          <p:nvPr/>
        </p:nvSpPr>
        <p:spPr>
          <a:xfrm>
            <a:off x="662613" y="8246533"/>
            <a:ext cx="65520" cy="59267"/>
          </a:xfrm>
          <a:prstGeom prst="ellipse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1" name="Ellipse 90"/>
          <p:cNvSpPr/>
          <p:nvPr/>
        </p:nvSpPr>
        <p:spPr>
          <a:xfrm>
            <a:off x="662613" y="8695266"/>
            <a:ext cx="65520" cy="59267"/>
          </a:xfrm>
          <a:prstGeom prst="ellipse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2" name="Ellipse 91"/>
          <p:cNvSpPr/>
          <p:nvPr/>
        </p:nvSpPr>
        <p:spPr>
          <a:xfrm>
            <a:off x="662613" y="9110132"/>
            <a:ext cx="65520" cy="59267"/>
          </a:xfrm>
          <a:prstGeom prst="ellipse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5" name="Image 2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60687" y="1597146"/>
            <a:ext cx="704510" cy="621973"/>
          </a:xfrm>
          <a:prstGeom prst="rect">
            <a:avLst/>
          </a:prstGeom>
        </p:spPr>
      </p:pic>
      <p:pic>
        <p:nvPicPr>
          <p:cNvPr id="36" name="Image 3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39398" y="1631238"/>
            <a:ext cx="526782" cy="526782"/>
          </a:xfrm>
          <a:prstGeom prst="rect">
            <a:avLst/>
          </a:prstGeom>
        </p:spPr>
      </p:pic>
      <p:pic>
        <p:nvPicPr>
          <p:cNvPr id="37" name="Image 3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48096" y="1585415"/>
            <a:ext cx="637124" cy="572605"/>
          </a:xfrm>
          <a:prstGeom prst="rect">
            <a:avLst/>
          </a:prstGeom>
        </p:spPr>
      </p:pic>
      <p:pic>
        <p:nvPicPr>
          <p:cNvPr id="87" name="Image 86" descr="C:\Users\Catherine\Documents\CP\7 Lecture Pilotis\Gestes BM Pilotis\ill.PNG"/>
          <p:cNvPicPr/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4439" y="466627"/>
            <a:ext cx="241342" cy="293003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Image 89" descr="C:\Users\Catherine\Documents\CP\6 Lecture Pilotis\Gestes BM Pilotis\in.PNG"/>
          <p:cNvPicPr>
            <a:picLocks noChangeAspect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harpenSoften amount="50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9244" y="474127"/>
            <a:ext cx="255539" cy="292315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Image 92"/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499936" y="1597885"/>
            <a:ext cx="450468" cy="636375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179190" y="1502777"/>
            <a:ext cx="751098" cy="751098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14114" t="2051" r="17102" b="12149"/>
          <a:stretch/>
        </p:blipFill>
        <p:spPr>
          <a:xfrm>
            <a:off x="93127" y="1558607"/>
            <a:ext cx="635000" cy="628649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2986913" y="1655205"/>
            <a:ext cx="706159" cy="543411"/>
          </a:xfrm>
          <a:prstGeom prst="rect">
            <a:avLst/>
          </a:prstGeom>
        </p:spPr>
      </p:pic>
      <p:sp>
        <p:nvSpPr>
          <p:cNvPr id="89" name="ZoneTexte 88"/>
          <p:cNvSpPr txBox="1"/>
          <p:nvPr/>
        </p:nvSpPr>
        <p:spPr>
          <a:xfrm>
            <a:off x="254374" y="3631015"/>
            <a:ext cx="6450917" cy="2252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 smtClean="0">
                <a:latin typeface="Comic Sans MS"/>
                <a:cs typeface="Comic Sans MS"/>
              </a:rPr>
              <a:t>3. </a:t>
            </a:r>
            <a:r>
              <a:rPr lang="fr-FR" sz="4000" dirty="0" smtClean="0">
                <a:latin typeface="Picto Moustache"/>
                <a:cs typeface="Picto Moustache"/>
              </a:rPr>
              <a:t>p</a:t>
            </a:r>
            <a:r>
              <a:rPr lang="fr-FR" sz="1400" dirty="0" smtClean="0">
                <a:latin typeface="Picto Moustache"/>
                <a:cs typeface="Picto Moustache"/>
              </a:rPr>
              <a:t> </a:t>
            </a:r>
            <a:r>
              <a:rPr lang="fr-FR" sz="1400" b="1" dirty="0" smtClean="0">
                <a:latin typeface="Comic Sans MS"/>
                <a:cs typeface="Comic Sans MS"/>
              </a:rPr>
              <a:t>Ecris </a:t>
            </a:r>
            <a:r>
              <a:rPr lang="fr-FR" sz="1400" dirty="0" smtClean="0">
                <a:latin typeface="Cursivestandard"/>
                <a:cs typeface="Cursivestandard"/>
              </a:rPr>
              <a:t>²le$ mot$ ²au masculin :</a:t>
            </a:r>
            <a:r>
              <a:rPr lang="fr-FR" b="1" dirty="0">
                <a:latin typeface="Comic Sans MS"/>
                <a:cs typeface="Comic Sans MS"/>
              </a:rPr>
              <a:t>	</a:t>
            </a:r>
            <a:endParaRPr lang="fr-FR" b="1" dirty="0" smtClean="0">
              <a:latin typeface="Comic Sans MS"/>
              <a:cs typeface="Comic Sans MS"/>
            </a:endParaRPr>
          </a:p>
          <a:p>
            <a:pPr>
              <a:lnSpc>
                <a:spcPct val="120000"/>
              </a:lnSpc>
            </a:pPr>
            <a:r>
              <a:rPr lang="fr-FR" sz="1400" b="1" dirty="0">
                <a:latin typeface="Comic Sans MS"/>
                <a:cs typeface="Comic Sans MS"/>
              </a:rPr>
              <a:t>	</a:t>
            </a:r>
            <a:r>
              <a:rPr lang="fr-FR" sz="1400" b="1" dirty="0" smtClean="0">
                <a:latin typeface="Comic Sans MS"/>
                <a:cs typeface="Comic Sans MS"/>
              </a:rPr>
              <a:t>	</a:t>
            </a:r>
            <a:endParaRPr lang="fr-FR" b="1" dirty="0" smtClean="0">
              <a:latin typeface="Comic Sans MS"/>
              <a:cs typeface="Comic Sans MS"/>
            </a:endParaRPr>
          </a:p>
          <a:p>
            <a:pPr>
              <a:lnSpc>
                <a:spcPct val="120000"/>
              </a:lnSpc>
            </a:pPr>
            <a:r>
              <a:rPr lang="fr-FR" b="1" dirty="0">
                <a:latin typeface="Comic Sans MS"/>
                <a:cs typeface="Comic Sans MS"/>
              </a:rPr>
              <a:t>	</a:t>
            </a:r>
            <a:r>
              <a:rPr lang="fr-FR" dirty="0" smtClean="0">
                <a:latin typeface="Cursivestandard"/>
                <a:cs typeface="Cursivestandard"/>
              </a:rPr>
              <a:t>			</a:t>
            </a:r>
            <a:r>
              <a:rPr lang="fr-FR" dirty="0">
                <a:latin typeface="Cursivestandard"/>
                <a:cs typeface="Cursivestandard"/>
              </a:rPr>
              <a:t>²</a:t>
            </a:r>
            <a:r>
              <a:rPr lang="fr-FR" dirty="0" smtClean="0">
                <a:latin typeface="Cursivestandard"/>
                <a:cs typeface="Cursivestandard"/>
              </a:rPr>
              <a:t>la </a:t>
            </a:r>
            <a:r>
              <a:rPr lang="fr-FR" dirty="0">
                <a:latin typeface="Cursivestandard"/>
                <a:cs typeface="Cursivestandard"/>
              </a:rPr>
              <a:t>²</a:t>
            </a:r>
            <a:r>
              <a:rPr lang="fr-FR" dirty="0" smtClean="0">
                <a:latin typeface="Cursivestandard"/>
                <a:cs typeface="Cursivestandard"/>
              </a:rPr>
              <a:t>gardienne </a:t>
            </a:r>
            <a:r>
              <a:rPr lang="fr-FR" dirty="0" smtClean="0">
                <a:latin typeface="Cursivestandard"/>
                <a:cs typeface="Cursivestandard"/>
                <a:sym typeface="Wingdings"/>
              </a:rPr>
              <a:t>________________</a:t>
            </a:r>
          </a:p>
          <a:p>
            <a:pPr>
              <a:lnSpc>
                <a:spcPct val="120000"/>
              </a:lnSpc>
            </a:pPr>
            <a:r>
              <a:rPr lang="fr-FR" dirty="0">
                <a:latin typeface="Cursivestandard"/>
                <a:cs typeface="Cursivestandard"/>
                <a:sym typeface="Wingdings"/>
              </a:rPr>
              <a:t>	</a:t>
            </a:r>
            <a:r>
              <a:rPr lang="fr-FR" dirty="0" smtClean="0">
                <a:latin typeface="Cursivestandard"/>
                <a:cs typeface="Cursivestandard"/>
                <a:sym typeface="Wingdings"/>
              </a:rPr>
              <a:t>				</a:t>
            </a:r>
            <a:r>
              <a:rPr lang="fr-FR" dirty="0" smtClean="0">
                <a:latin typeface="Cursivestandard"/>
                <a:cs typeface="Cursivestandard"/>
              </a:rPr>
              <a:t>²</a:t>
            </a:r>
            <a:r>
              <a:rPr lang="fr-FR" dirty="0" smtClean="0">
                <a:latin typeface="Cursivestandard"/>
                <a:cs typeface="Cursivestandard"/>
                <a:sym typeface="Wingdings"/>
              </a:rPr>
              <a:t>une musicienne </a:t>
            </a:r>
            <a:r>
              <a:rPr lang="fr-FR" dirty="0">
                <a:latin typeface="Cursivestandard"/>
                <a:cs typeface="Cursivestandard"/>
                <a:sym typeface="Wingdings"/>
              </a:rPr>
              <a:t>________________</a:t>
            </a:r>
            <a:endParaRPr lang="fr-FR" dirty="0" smtClean="0">
              <a:latin typeface="Cursivestandard"/>
              <a:cs typeface="Cursivestandard"/>
              <a:sym typeface="Wingdings"/>
            </a:endParaRPr>
          </a:p>
          <a:p>
            <a:pPr>
              <a:lnSpc>
                <a:spcPct val="120000"/>
              </a:lnSpc>
            </a:pPr>
            <a:r>
              <a:rPr lang="fr-FR" dirty="0">
                <a:latin typeface="Cursivestandard"/>
                <a:cs typeface="Cursivestandard"/>
                <a:sym typeface="Wingdings"/>
              </a:rPr>
              <a:t>	</a:t>
            </a:r>
            <a:r>
              <a:rPr lang="fr-FR" dirty="0" smtClean="0">
                <a:latin typeface="Cursivestandard"/>
                <a:cs typeface="Cursivestandard"/>
                <a:sym typeface="Wingdings"/>
              </a:rPr>
              <a:t>				</a:t>
            </a:r>
            <a:r>
              <a:rPr lang="fr-FR" dirty="0">
                <a:latin typeface="Cursivestandard"/>
                <a:cs typeface="Cursivestandard"/>
              </a:rPr>
              <a:t>²</a:t>
            </a:r>
            <a:r>
              <a:rPr lang="fr-FR" dirty="0" smtClean="0">
                <a:latin typeface="Cursivestandard"/>
                <a:cs typeface="Cursivestandard"/>
                <a:sym typeface="Wingdings"/>
              </a:rPr>
              <a:t>une Parisienne </a:t>
            </a:r>
            <a:r>
              <a:rPr lang="fr-FR" dirty="0">
                <a:latin typeface="Cursivestandard"/>
                <a:cs typeface="Cursivestandard"/>
                <a:sym typeface="Wingdings"/>
              </a:rPr>
              <a:t>________________</a:t>
            </a:r>
            <a:endParaRPr lang="fr-FR" sz="1400" dirty="0" smtClean="0">
              <a:latin typeface="Cursivestandard"/>
              <a:cs typeface="Cursivestandard"/>
              <a:sym typeface="Wingdings"/>
            </a:endParaRPr>
          </a:p>
          <a:p>
            <a:r>
              <a:rPr lang="fr-FR" sz="1400" dirty="0">
                <a:latin typeface="Cursivestandard"/>
                <a:cs typeface="Cursivestandard"/>
                <a:sym typeface="Wingdings"/>
              </a:rPr>
              <a:t>	</a:t>
            </a:r>
            <a:r>
              <a:rPr lang="fr-FR" sz="1400" dirty="0" smtClean="0">
                <a:latin typeface="Cursivestandard"/>
                <a:cs typeface="Cursivestandard"/>
                <a:sym typeface="Wingdings"/>
              </a:rPr>
              <a:t>		</a:t>
            </a:r>
          </a:p>
        </p:txBody>
      </p:sp>
    </p:spTree>
    <p:extLst>
      <p:ext uri="{BB962C8B-B14F-4D97-AF65-F5344CB8AC3E}">
        <p14:creationId xmlns:p14="http://schemas.microsoft.com/office/powerpoint/2010/main" val="20681631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Tableau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4043435"/>
              </p:ext>
            </p:extLst>
          </p:nvPr>
        </p:nvGraphicFramePr>
        <p:xfrm>
          <a:off x="2634367" y="288990"/>
          <a:ext cx="2381860" cy="586311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tableStyleId>{5940675A-B579-460E-94D1-54222C63F5DA}</a:tableStyleId>
              </a:tblPr>
              <a:tblGrid>
                <a:gridCol w="597819"/>
                <a:gridCol w="1784041"/>
              </a:tblGrid>
              <a:tr h="586311">
                <a:tc>
                  <a:txBody>
                    <a:bodyPr/>
                    <a:lstStyle/>
                    <a:p>
                      <a:endParaRPr lang="fr-FR" sz="2600" dirty="0"/>
                    </a:p>
                  </a:txBody>
                  <a:tcPr marL="63305" marR="63305" marT="66040" marB="66040">
                    <a:lnL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3200" b="1" dirty="0" err="1" smtClean="0">
                          <a:solidFill>
                            <a:srgbClr val="008000"/>
                          </a:solidFill>
                          <a:latin typeface="Script Ecole 2"/>
                          <a:cs typeface="Script Ecole 2"/>
                        </a:rPr>
                        <a:t>ien</a:t>
                      </a:r>
                      <a:r>
                        <a:rPr lang="fr-FR" sz="3200" b="1" dirty="0" smtClean="0">
                          <a:solidFill>
                            <a:srgbClr val="008000"/>
                          </a:solidFill>
                        </a:rPr>
                        <a:t>  </a:t>
                      </a:r>
                      <a:r>
                        <a:rPr lang="fr-FR" sz="3200" b="1" dirty="0" smtClean="0">
                          <a:solidFill>
                            <a:srgbClr val="008000"/>
                          </a:solidFill>
                          <a:latin typeface="Cursivestandard"/>
                          <a:cs typeface="Cursivestandard"/>
                        </a:rPr>
                        <a:t> ²ien</a:t>
                      </a:r>
                      <a:endParaRPr lang="fr-FR" sz="3200" b="1" dirty="0" smtClean="0">
                        <a:solidFill>
                          <a:srgbClr val="008000"/>
                        </a:solidFill>
                      </a:endParaRPr>
                    </a:p>
                  </a:txBody>
                  <a:tcPr marL="72000" marR="63305" marT="18000" marB="18000" anchor="ctr">
                    <a:lnL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1" name="Rectangle à coins arrondis 92"/>
          <p:cNvSpPr>
            <a:spLocks noChangeArrowheads="1"/>
          </p:cNvSpPr>
          <p:nvPr/>
        </p:nvSpPr>
        <p:spPr bwMode="auto">
          <a:xfrm>
            <a:off x="217340" y="281448"/>
            <a:ext cx="2365375" cy="566342"/>
          </a:xfrm>
          <a:prstGeom prst="roundRect">
            <a:avLst>
              <a:gd name="adj" fmla="val 16667"/>
            </a:avLst>
          </a:prstGeom>
          <a:solidFill>
            <a:srgbClr val="BFBFBF"/>
          </a:solidFill>
          <a:ln w="12700">
            <a:solidFill>
              <a:srgbClr val="000000"/>
            </a:solidFill>
            <a:prstDash val="dash"/>
            <a:round/>
            <a:headEnd/>
            <a:tailEnd/>
          </a:ln>
          <a:effectLst>
            <a:outerShdw blurRad="50800" dist="38100" dir="2700000" algn="tl" rotWithShape="0">
              <a:srgbClr val="000000">
                <a:alpha val="39999"/>
              </a:srgbClr>
            </a:outerShdw>
          </a:effectLst>
        </p:spPr>
        <p:txBody>
          <a:bodyPr vert="horz" wrap="square" lIns="91440" tIns="0" rIns="91440" bIns="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mic Sans MS" charset="0"/>
                <a:ea typeface="ÇlÇr ñæí©" charset="0"/>
              </a:rPr>
              <a:t>Prénom </a:t>
            </a: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mic Sans MS" charset="0"/>
                <a:ea typeface="ÇlÇr ñæí©" charset="0"/>
              </a:rPr>
              <a:t>:</a:t>
            </a:r>
            <a:endParaRPr kumimoji="0" lang="fr-FR" sz="10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Comic Sans MS" charset="0"/>
              <a:ea typeface="ÇlÇr ñæí©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mic Sans MS" charset="0"/>
                <a:ea typeface="ÇlÇr ñæí©" charset="0"/>
              </a:rPr>
              <a:t>Date : </a:t>
            </a:r>
            <a:endParaRPr kumimoji="0" lang="fr-FR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2" name="Carré corné 93"/>
          <p:cNvSpPr>
            <a:spLocks noChangeArrowheads="1"/>
          </p:cNvSpPr>
          <p:nvPr/>
        </p:nvSpPr>
        <p:spPr bwMode="auto">
          <a:xfrm rot="314074">
            <a:off x="5357509" y="352187"/>
            <a:ext cx="1292225" cy="465137"/>
          </a:xfrm>
          <a:prstGeom prst="foldedCorner">
            <a:avLst>
              <a:gd name="adj" fmla="val 16667"/>
            </a:avLst>
          </a:prstGeom>
          <a:gradFill rotWithShape="1">
            <a:gsLst>
              <a:gs pos="0">
                <a:srgbClr val="BFBFBF"/>
              </a:gs>
              <a:gs pos="100000">
                <a:srgbClr val="FFFFFF"/>
              </a:gs>
            </a:gsLst>
            <a:path path="rect">
              <a:fillToRect l="50000" t="50000" r="50000" b="50000"/>
            </a:path>
          </a:gradFill>
          <a:ln w="9525">
            <a:solidFill>
              <a:srgbClr val="000000"/>
            </a:solidFill>
            <a:round/>
            <a:headEnd/>
            <a:tailEnd/>
          </a:ln>
          <a:effectLst>
            <a:outerShdw blurRad="76200" sy="23000" kx="-1199993" algn="bl" rotWithShape="0">
              <a:srgbClr val="000000">
                <a:alpha val="20000"/>
              </a:srgb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mic Sans MS" charset="0"/>
                <a:ea typeface="ÇlÇr ñæí©" charset="0"/>
              </a:rPr>
              <a:t>Phonologie</a:t>
            </a:r>
            <a:endParaRPr kumimoji="0" lang="fr-FR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254341" y="794891"/>
            <a:ext cx="645091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 smtClean="0">
                <a:latin typeface="Comic Sans MS"/>
                <a:cs typeface="Comic Sans MS"/>
              </a:rPr>
              <a:t>1. </a:t>
            </a:r>
            <a:r>
              <a:rPr lang="fr-FR" sz="4000" dirty="0" smtClean="0">
                <a:latin typeface="Picto Moustache"/>
                <a:cs typeface="Picto Moustache"/>
              </a:rPr>
              <a:t>j</a:t>
            </a:r>
            <a:r>
              <a:rPr lang="fr-FR" dirty="0" smtClean="0">
                <a:latin typeface="Picto Moustache"/>
                <a:cs typeface="Picto Moustache"/>
              </a:rPr>
              <a:t> </a:t>
            </a:r>
            <a:r>
              <a:rPr lang="fr-FR" sz="1400" b="1" dirty="0" smtClean="0">
                <a:latin typeface="Comic Sans MS"/>
                <a:cs typeface="Comic Sans MS"/>
              </a:rPr>
              <a:t>Colorie </a:t>
            </a:r>
            <a:r>
              <a:rPr lang="fr-FR" sz="1400" dirty="0" smtClean="0">
                <a:latin typeface="Cursivestandard"/>
                <a:cs typeface="Cursivestandard"/>
              </a:rPr>
              <a:t>²le$ ²image$ ²si ²tu ²entend$ ²le ²son </a:t>
            </a:r>
            <a:r>
              <a:rPr lang="fr-FR" sz="1600" dirty="0">
                <a:cs typeface="Cursivestandard"/>
              </a:rPr>
              <a:t>[</a:t>
            </a:r>
            <a:r>
              <a:rPr lang="fr-FR" sz="1600" dirty="0" err="1">
                <a:cs typeface="Cursivestandard"/>
              </a:rPr>
              <a:t>j</a:t>
            </a:r>
            <a:r>
              <a:rPr lang="fr-FR" sz="1600" dirty="0" err="1"/>
              <a:t>ɛ</a:t>
            </a:r>
            <a:r>
              <a:rPr lang="fr-FR" sz="1600" dirty="0"/>
              <a:t>̃</a:t>
            </a:r>
            <a:r>
              <a:rPr lang="fr-FR" sz="1600" dirty="0" smtClean="0">
                <a:cs typeface="Cursivestandard"/>
              </a:rPr>
              <a:t>]</a:t>
            </a:r>
            <a:r>
              <a:rPr lang="fr-FR" sz="1400" b="1" dirty="0" smtClean="0">
                <a:latin typeface="Comic Sans MS"/>
                <a:cs typeface="Comic Sans MS"/>
              </a:rPr>
              <a:t>: </a:t>
            </a:r>
            <a:endParaRPr lang="fr-FR" b="1" dirty="0">
              <a:latin typeface="Comic Sans MS"/>
              <a:cs typeface="Comic Sans MS"/>
            </a:endParaRPr>
          </a:p>
        </p:txBody>
      </p:sp>
      <p:sp>
        <p:nvSpPr>
          <p:cNvPr id="16" name="ZoneTexte 15"/>
          <p:cNvSpPr txBox="1"/>
          <p:nvPr/>
        </p:nvSpPr>
        <p:spPr>
          <a:xfrm>
            <a:off x="249133" y="2217082"/>
            <a:ext cx="645091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>
                <a:latin typeface="Comic Sans MS"/>
                <a:cs typeface="Comic Sans MS"/>
              </a:rPr>
              <a:t>2</a:t>
            </a:r>
            <a:r>
              <a:rPr lang="fr-FR" sz="1400" b="1" dirty="0" smtClean="0">
                <a:latin typeface="Comic Sans MS"/>
                <a:cs typeface="Comic Sans MS"/>
              </a:rPr>
              <a:t>. </a:t>
            </a:r>
            <a:r>
              <a:rPr lang="fr-FR" sz="4000" dirty="0" smtClean="0">
                <a:latin typeface="Picto Moustache"/>
                <a:cs typeface="Picto Moustache"/>
              </a:rPr>
              <a:t>j</a:t>
            </a:r>
            <a:r>
              <a:rPr lang="fr-FR" sz="1400" dirty="0" smtClean="0">
                <a:latin typeface="Picto Moustache"/>
                <a:cs typeface="Picto Moustache"/>
              </a:rPr>
              <a:t> </a:t>
            </a:r>
            <a:r>
              <a:rPr lang="fr-FR" sz="1400" b="1" dirty="0" smtClean="0">
                <a:latin typeface="Comic Sans MS"/>
                <a:cs typeface="Comic Sans MS"/>
              </a:rPr>
              <a:t>Colorie </a:t>
            </a:r>
            <a:r>
              <a:rPr lang="fr-FR" sz="1400" dirty="0" smtClean="0">
                <a:latin typeface="Cursivestandard"/>
                <a:cs typeface="Cursivestandard"/>
              </a:rPr>
              <a:t>²le$ ²lettre$ </a:t>
            </a:r>
            <a:r>
              <a:rPr lang="fr-FR" sz="1400" b="1" i="1" dirty="0" err="1" smtClean="0">
                <a:solidFill>
                  <a:srgbClr val="7F7F7F"/>
                </a:solidFill>
                <a:latin typeface="Comic Sans MS"/>
                <a:cs typeface="Comic Sans MS"/>
              </a:rPr>
              <a:t>ien</a:t>
            </a:r>
            <a:r>
              <a:rPr lang="fr-FR" sz="1400" b="1" dirty="0" smtClean="0">
                <a:latin typeface="Comic Sans MS"/>
                <a:cs typeface="Comic Sans MS"/>
              </a:rPr>
              <a:t> : </a:t>
            </a:r>
            <a:endParaRPr lang="fr-FR" b="1" dirty="0">
              <a:latin typeface="Comic Sans MS"/>
              <a:cs typeface="Comic Sans MS"/>
            </a:endParaRPr>
          </a:p>
        </p:txBody>
      </p:sp>
      <p:sp>
        <p:nvSpPr>
          <p:cNvPr id="35" name="ZoneTexte 34"/>
          <p:cNvSpPr txBox="1"/>
          <p:nvPr/>
        </p:nvSpPr>
        <p:spPr>
          <a:xfrm>
            <a:off x="288209" y="5629020"/>
            <a:ext cx="645091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>
                <a:latin typeface="Comic Sans MS"/>
                <a:cs typeface="Comic Sans MS"/>
              </a:rPr>
              <a:t>4</a:t>
            </a:r>
            <a:r>
              <a:rPr lang="fr-FR" sz="1400" b="1" dirty="0" smtClean="0">
                <a:latin typeface="Comic Sans MS"/>
                <a:cs typeface="Comic Sans MS"/>
              </a:rPr>
              <a:t>. </a:t>
            </a:r>
            <a:r>
              <a:rPr lang="fr-FR" sz="4000" dirty="0">
                <a:latin typeface="Picto Moustache"/>
                <a:cs typeface="Picto Moustache"/>
              </a:rPr>
              <a:t>d</a:t>
            </a:r>
            <a:r>
              <a:rPr lang="fr-FR" sz="1400" dirty="0" smtClean="0">
                <a:latin typeface="Picto Moustache"/>
                <a:cs typeface="Picto Moustache"/>
              </a:rPr>
              <a:t> </a:t>
            </a:r>
            <a:r>
              <a:rPr lang="fr-FR" sz="1400" b="1" dirty="0">
                <a:latin typeface="Comic Sans MS"/>
                <a:cs typeface="Comic Sans MS"/>
              </a:rPr>
              <a:t>R</a:t>
            </a:r>
            <a:r>
              <a:rPr lang="fr-FR" sz="1400" b="1" dirty="0" smtClean="0">
                <a:latin typeface="Comic Sans MS"/>
                <a:cs typeface="Comic Sans MS"/>
              </a:rPr>
              <a:t>elie </a:t>
            </a:r>
            <a:r>
              <a:rPr lang="fr-FR" sz="1400" dirty="0">
                <a:latin typeface="Cursivestandard"/>
                <a:cs typeface="Cursivestandard"/>
              </a:rPr>
              <a:t>²</a:t>
            </a:r>
            <a:r>
              <a:rPr lang="fr-FR" sz="1400" dirty="0" smtClean="0">
                <a:latin typeface="Cursivestandard"/>
                <a:cs typeface="Cursivestandard"/>
              </a:rPr>
              <a:t>le$ </a:t>
            </a:r>
            <a:r>
              <a:rPr lang="fr-FR" sz="1400" dirty="0">
                <a:latin typeface="Cursivestandard"/>
                <a:cs typeface="Cursivestandard"/>
              </a:rPr>
              <a:t>mot$ ²qui </a:t>
            </a:r>
            <a:r>
              <a:rPr lang="fr-FR" sz="1400" dirty="0" smtClean="0">
                <a:latin typeface="Cursivestandard"/>
                <a:cs typeface="Cursivestandard"/>
              </a:rPr>
              <a:t>vont </a:t>
            </a:r>
            <a:r>
              <a:rPr lang="fr-FR" sz="1400" dirty="0">
                <a:latin typeface="Cursivestandard"/>
                <a:cs typeface="Cursivestandard"/>
              </a:rPr>
              <a:t>²</a:t>
            </a:r>
            <a:r>
              <a:rPr lang="fr-FR" sz="1400" dirty="0" smtClean="0">
                <a:latin typeface="Cursivestandard"/>
                <a:cs typeface="Cursivestandard"/>
              </a:rPr>
              <a:t>ensemble </a:t>
            </a:r>
            <a:r>
              <a:rPr lang="fr-FR" sz="1400" dirty="0">
                <a:latin typeface="Cursivestandard"/>
                <a:cs typeface="Cursivestandard"/>
              </a:rPr>
              <a:t>²et </a:t>
            </a:r>
            <a:r>
              <a:rPr lang="fr-FR" sz="1400" b="1" dirty="0" smtClean="0">
                <a:latin typeface="Comic Sans MS"/>
                <a:cs typeface="Comic Sans MS"/>
              </a:rPr>
              <a:t>écris </a:t>
            </a:r>
            <a:r>
              <a:rPr lang="fr-FR" sz="1400" dirty="0" smtClean="0">
                <a:latin typeface="Cursivestandard"/>
                <a:cs typeface="Cursivestandard"/>
              </a:rPr>
              <a:t>²le$ ²phrase$ </a:t>
            </a:r>
            <a:r>
              <a:rPr lang="fr-FR" sz="1400" dirty="0">
                <a:latin typeface="Cursivestandard"/>
                <a:cs typeface="Cursivestandard"/>
              </a:rPr>
              <a:t>:</a:t>
            </a:r>
            <a:endParaRPr lang="fr-FR" b="1" dirty="0">
              <a:latin typeface="Comic Sans MS"/>
              <a:cs typeface="Comic Sans MS"/>
            </a:endParaRPr>
          </a:p>
        </p:txBody>
      </p:sp>
      <p:graphicFrame>
        <p:nvGraphicFramePr>
          <p:cNvPr id="99" name="Tableau 9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1180641"/>
              </p:ext>
            </p:extLst>
          </p:nvPr>
        </p:nvGraphicFramePr>
        <p:xfrm>
          <a:off x="121787" y="2924968"/>
          <a:ext cx="6612164" cy="85347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08628"/>
                <a:gridCol w="508628"/>
                <a:gridCol w="508628"/>
                <a:gridCol w="508628"/>
                <a:gridCol w="508628"/>
                <a:gridCol w="508628"/>
                <a:gridCol w="508628"/>
                <a:gridCol w="508628"/>
                <a:gridCol w="508628"/>
                <a:gridCol w="508628"/>
                <a:gridCol w="508628"/>
                <a:gridCol w="508628"/>
                <a:gridCol w="508628"/>
              </a:tblGrid>
              <a:tr h="426738"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ien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en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>
                          <a:latin typeface="Cursivestandard"/>
                          <a:cs typeface="Cursivestandard"/>
                        </a:rPr>
                        <a:t>ien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>
                          <a:latin typeface="Cursivestandard"/>
                          <a:cs typeface="Cursivestandard"/>
                        </a:rPr>
                        <a:t>ieu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iem</a:t>
                      </a:r>
                      <a:endParaRPr lang="fr-FR" dirty="0"/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in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ien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ieu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ein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>
                          <a:latin typeface="Cursivestandard"/>
                          <a:cs typeface="Cursivestandard"/>
                        </a:rPr>
                        <a:t>ein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>
                          <a:latin typeface="Cursivestandard"/>
                          <a:cs typeface="Cursivestandard"/>
                        </a:rPr>
                        <a:t>ien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>
                          <a:latin typeface="Cursivestandard"/>
                          <a:cs typeface="Cursivestandard"/>
                        </a:rPr>
                        <a:t>ien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ein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  <a:tr h="426738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EIN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>
                          <a:latin typeface="Script Ecole 2"/>
                          <a:cs typeface="Script Ecole 2"/>
                        </a:rPr>
                        <a:t>ien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>
                          <a:latin typeface="Script Ecole 2"/>
                          <a:cs typeface="Script Ecole 2"/>
                        </a:rPr>
                        <a:t>ein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>
                          <a:latin typeface="Cursivestandard"/>
                          <a:cs typeface="Cursivestandard"/>
                        </a:rPr>
                        <a:t>ieu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ien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>
                          <a:latin typeface="Cursivestandard"/>
                          <a:cs typeface="Cursivestandard"/>
                        </a:rPr>
                        <a:t>ien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ian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>
                          <a:latin typeface="Cursivestandard"/>
                          <a:cs typeface="Cursivestandard"/>
                        </a:rPr>
                        <a:t>eiu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ien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ien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ion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ein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ien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00" name="Tableau 9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2489369"/>
              </p:ext>
            </p:extLst>
          </p:nvPr>
        </p:nvGraphicFramePr>
        <p:xfrm>
          <a:off x="217340" y="6272067"/>
          <a:ext cx="6521786" cy="173255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016927"/>
                <a:gridCol w="490085"/>
                <a:gridCol w="3014774"/>
              </a:tblGrid>
              <a:tr h="433138">
                <a:tc>
                  <a:txBody>
                    <a:bodyPr/>
                    <a:lstStyle/>
                    <a:p>
                      <a:pPr marL="0" marR="0" indent="0" algn="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 smtClean="0">
                          <a:latin typeface="Script Ecole 2"/>
                          <a:cs typeface="Script Ecole 2"/>
                        </a:rPr>
                        <a:t>Léa est guérie</a:t>
                      </a:r>
                      <a:r>
                        <a:rPr lang="fr-FR" sz="1400" baseline="0" dirty="0" smtClean="0">
                          <a:latin typeface="Script Ecole 2"/>
                          <a:cs typeface="Script Ecole 2"/>
                        </a:rPr>
                        <a:t>, </a:t>
                      </a:r>
                      <a:r>
                        <a:rPr lang="fr-FR" sz="1400" dirty="0" smtClean="0">
                          <a:latin typeface="Script Ecole 2"/>
                          <a:cs typeface="Script Ecole 2"/>
                        </a:rPr>
                        <a:t>•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dirty="0" smtClean="0">
                        <a:latin typeface="Script Ecole 2"/>
                        <a:cs typeface="Script Ecole 2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 smtClean="0">
                          <a:latin typeface="Script Ecole 2"/>
                          <a:cs typeface="Script Ecole 2"/>
                        </a:rPr>
                        <a:t>• c’est le tien.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33138">
                <a:tc>
                  <a:txBody>
                    <a:bodyPr/>
                    <a:lstStyle/>
                    <a:p>
                      <a:pPr algn="r"/>
                      <a:r>
                        <a:rPr lang="fr-FR" sz="1400" dirty="0" smtClean="0">
                          <a:latin typeface="Script Ecole 2"/>
                          <a:cs typeface="Script Ecole 2"/>
                        </a:rPr>
                        <a:t>Tu as un super ballon</a:t>
                      </a:r>
                      <a:r>
                        <a:rPr lang="fr-FR" sz="1400" baseline="0" dirty="0" smtClean="0">
                          <a:latin typeface="Script Ecole 2"/>
                          <a:cs typeface="Script Ecole 2"/>
                        </a:rPr>
                        <a:t>,</a:t>
                      </a:r>
                      <a:r>
                        <a:rPr lang="fr-FR" sz="1400" dirty="0" smtClean="0">
                          <a:latin typeface="Script Ecole 2"/>
                          <a:cs typeface="Script Ecole 2"/>
                        </a:rPr>
                        <a:t> •</a:t>
                      </a:r>
                      <a:endParaRPr lang="fr-FR" sz="1400" dirty="0">
                        <a:latin typeface="Script Ecole 2"/>
                        <a:cs typeface="Script Ecole 2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Script Ecole 2"/>
                        <a:cs typeface="Script Ecole 2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dirty="0" smtClean="0">
                          <a:latin typeface="Script Ecole 2"/>
                          <a:cs typeface="Script Ecole 2"/>
                        </a:rPr>
                        <a:t>• c’est le mien.</a:t>
                      </a:r>
                      <a:endParaRPr lang="fr-FR" sz="1400" dirty="0">
                        <a:latin typeface="Script Ecole 2"/>
                        <a:cs typeface="Script Ecole 2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33138">
                <a:tc>
                  <a:txBody>
                    <a:bodyPr/>
                    <a:lstStyle/>
                    <a:p>
                      <a:pPr algn="r"/>
                      <a:r>
                        <a:rPr lang="fr-FR" sz="1400" baseline="0" dirty="0" smtClean="0">
                          <a:latin typeface="Script Ecole 2"/>
                          <a:cs typeface="Script Ecole 2"/>
                        </a:rPr>
                        <a:t>C’est moi qui ait fait ce dessin, </a:t>
                      </a:r>
                      <a:r>
                        <a:rPr lang="fr-FR" sz="1400" dirty="0" smtClean="0">
                          <a:latin typeface="Script Ecole 2"/>
                          <a:cs typeface="Script Ecole 2"/>
                        </a:rPr>
                        <a:t>•</a:t>
                      </a:r>
                      <a:endParaRPr lang="fr-FR" sz="1400" dirty="0">
                        <a:latin typeface="Script Ecole 2"/>
                        <a:cs typeface="Script Ecole 2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Script Ecole 2"/>
                        <a:cs typeface="Script Ecole 2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 smtClean="0">
                          <a:latin typeface="Script Ecole 2"/>
                          <a:cs typeface="Script Ecole 2"/>
                        </a:rPr>
                        <a:t>• elle va bien.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33138">
                <a:tc>
                  <a:txBody>
                    <a:bodyPr/>
                    <a:lstStyle/>
                    <a:p>
                      <a:pPr marL="0" marR="0" indent="0" algn="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 smtClean="0">
                          <a:latin typeface="Script Ecole 2"/>
                          <a:cs typeface="Script Ecole 2"/>
                        </a:rPr>
                        <a:t>Tu as un petit bobo, •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Script Ecole 2"/>
                        <a:cs typeface="Script Ecole 2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 smtClean="0">
                          <a:latin typeface="Script Ecole 2"/>
                          <a:cs typeface="Script Ecole 2"/>
                        </a:rPr>
                        <a:t>• mais ce n’est rien.</a:t>
                      </a:r>
                      <a:r>
                        <a:rPr lang="fr-FR" sz="1400" baseline="0" dirty="0" smtClean="0">
                          <a:latin typeface="Script Ecole 2"/>
                          <a:cs typeface="Script Ecole 2"/>
                        </a:rPr>
                        <a:t> </a:t>
                      </a:r>
                      <a:endParaRPr lang="fr-FR" sz="1400" dirty="0" smtClean="0">
                        <a:latin typeface="Script Ecole 2"/>
                        <a:cs typeface="Script Ecole 2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88" name="Étoile à 5 branches 87"/>
          <p:cNvSpPr/>
          <p:nvPr/>
        </p:nvSpPr>
        <p:spPr>
          <a:xfrm>
            <a:off x="5080129" y="383145"/>
            <a:ext cx="180000" cy="180000"/>
          </a:xfrm>
          <a:prstGeom prst="star5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9190" y="1614819"/>
            <a:ext cx="583253" cy="543201"/>
          </a:xfrm>
          <a:prstGeom prst="rect">
            <a:avLst/>
          </a:prstGeom>
        </p:spPr>
      </p:pic>
      <p:pic>
        <p:nvPicPr>
          <p:cNvPr id="23" name="Image 22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009250" y="1655205"/>
            <a:ext cx="696041" cy="508137"/>
          </a:xfrm>
          <a:prstGeom prst="rect">
            <a:avLst/>
          </a:prstGeom>
        </p:spPr>
      </p:pic>
      <p:pic>
        <p:nvPicPr>
          <p:cNvPr id="26" name="Image 25"/>
          <p:cNvPicPr>
            <a:picLocks noChangeAspect="1"/>
          </p:cNvPicPr>
          <p:nvPr/>
        </p:nvPicPr>
        <p:blipFill rotWithShape="1">
          <a:blip r:embed="rId5">
            <a:duotone>
              <a:schemeClr val="bg2">
                <a:shade val="45000"/>
                <a:satMod val="135000"/>
              </a:schemeClr>
              <a:prstClr val="white"/>
            </a:duotone>
          </a:blip>
          <a:srcRect t="22647" b="9271"/>
          <a:stretch/>
        </p:blipFill>
        <p:spPr>
          <a:xfrm>
            <a:off x="33868" y="7916332"/>
            <a:ext cx="6705258" cy="1989668"/>
          </a:xfrm>
          <a:prstGeom prst="rect">
            <a:avLst/>
          </a:prstGeom>
        </p:spPr>
      </p:pic>
      <p:sp>
        <p:nvSpPr>
          <p:cNvPr id="27" name="Ellipse 26"/>
          <p:cNvSpPr/>
          <p:nvPr/>
        </p:nvSpPr>
        <p:spPr>
          <a:xfrm>
            <a:off x="662613" y="8246533"/>
            <a:ext cx="65520" cy="59267"/>
          </a:xfrm>
          <a:prstGeom prst="ellipse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1" name="Ellipse 90"/>
          <p:cNvSpPr/>
          <p:nvPr/>
        </p:nvSpPr>
        <p:spPr>
          <a:xfrm>
            <a:off x="662613" y="8695266"/>
            <a:ext cx="65520" cy="59267"/>
          </a:xfrm>
          <a:prstGeom prst="ellipse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2" name="Ellipse 91"/>
          <p:cNvSpPr/>
          <p:nvPr/>
        </p:nvSpPr>
        <p:spPr>
          <a:xfrm>
            <a:off x="662613" y="9110132"/>
            <a:ext cx="65520" cy="59267"/>
          </a:xfrm>
          <a:prstGeom prst="ellipse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5" name="Image 2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60687" y="1597146"/>
            <a:ext cx="704510" cy="621973"/>
          </a:xfrm>
          <a:prstGeom prst="rect">
            <a:avLst/>
          </a:prstGeom>
        </p:spPr>
      </p:pic>
      <p:pic>
        <p:nvPicPr>
          <p:cNvPr id="36" name="Image 3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39398" y="1631238"/>
            <a:ext cx="526782" cy="526782"/>
          </a:xfrm>
          <a:prstGeom prst="rect">
            <a:avLst/>
          </a:prstGeom>
        </p:spPr>
      </p:pic>
      <p:pic>
        <p:nvPicPr>
          <p:cNvPr id="37" name="Image 3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48096" y="1585415"/>
            <a:ext cx="637124" cy="572605"/>
          </a:xfrm>
          <a:prstGeom prst="rect">
            <a:avLst/>
          </a:prstGeom>
        </p:spPr>
      </p:pic>
      <p:pic>
        <p:nvPicPr>
          <p:cNvPr id="93" name="Image 92"/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499936" y="1597885"/>
            <a:ext cx="450468" cy="636375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179190" y="1502777"/>
            <a:ext cx="751098" cy="751098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14114" t="2051" r="17102" b="12149"/>
          <a:stretch/>
        </p:blipFill>
        <p:spPr>
          <a:xfrm>
            <a:off x="93127" y="1558607"/>
            <a:ext cx="635000" cy="628649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986913" y="1655205"/>
            <a:ext cx="706159" cy="543411"/>
          </a:xfrm>
          <a:prstGeom prst="rect">
            <a:avLst/>
          </a:prstGeom>
        </p:spPr>
      </p:pic>
      <p:sp>
        <p:nvSpPr>
          <p:cNvPr id="89" name="ZoneTexte 88"/>
          <p:cNvSpPr txBox="1"/>
          <p:nvPr/>
        </p:nvSpPr>
        <p:spPr>
          <a:xfrm>
            <a:off x="254374" y="3631015"/>
            <a:ext cx="6450917" cy="2252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 smtClean="0">
                <a:latin typeface="Comic Sans MS"/>
                <a:cs typeface="Comic Sans MS"/>
              </a:rPr>
              <a:t>3. </a:t>
            </a:r>
            <a:r>
              <a:rPr lang="fr-FR" sz="4000" dirty="0" smtClean="0">
                <a:latin typeface="Picto Moustache"/>
                <a:cs typeface="Picto Moustache"/>
              </a:rPr>
              <a:t>p</a:t>
            </a:r>
            <a:r>
              <a:rPr lang="fr-FR" sz="1400" dirty="0" smtClean="0">
                <a:latin typeface="Picto Moustache"/>
                <a:cs typeface="Picto Moustache"/>
              </a:rPr>
              <a:t> </a:t>
            </a:r>
            <a:r>
              <a:rPr lang="fr-FR" sz="1400" b="1" dirty="0" smtClean="0">
                <a:latin typeface="Comic Sans MS"/>
                <a:cs typeface="Comic Sans MS"/>
              </a:rPr>
              <a:t>Ecris </a:t>
            </a:r>
            <a:r>
              <a:rPr lang="fr-FR" sz="1400" dirty="0" smtClean="0">
                <a:latin typeface="Cursivestandard"/>
                <a:cs typeface="Cursivestandard"/>
              </a:rPr>
              <a:t>²le$ mot$ ²au masculin :</a:t>
            </a:r>
            <a:r>
              <a:rPr lang="fr-FR" b="1" dirty="0">
                <a:latin typeface="Comic Sans MS"/>
                <a:cs typeface="Comic Sans MS"/>
              </a:rPr>
              <a:t>	</a:t>
            </a:r>
            <a:endParaRPr lang="fr-FR" b="1" dirty="0" smtClean="0">
              <a:latin typeface="Comic Sans MS"/>
              <a:cs typeface="Comic Sans MS"/>
            </a:endParaRPr>
          </a:p>
          <a:p>
            <a:pPr>
              <a:lnSpc>
                <a:spcPct val="120000"/>
              </a:lnSpc>
            </a:pPr>
            <a:r>
              <a:rPr lang="fr-FR" b="1" dirty="0">
                <a:latin typeface="Comic Sans MS"/>
                <a:cs typeface="Comic Sans MS"/>
              </a:rPr>
              <a:t>	</a:t>
            </a:r>
            <a:r>
              <a:rPr lang="fr-FR" dirty="0" smtClean="0">
                <a:latin typeface="Cursivestandard"/>
                <a:cs typeface="Cursivestandard"/>
              </a:rPr>
              <a:t>			</a:t>
            </a:r>
            <a:r>
              <a:rPr lang="fr-FR" dirty="0">
                <a:latin typeface="Cursivestandard"/>
                <a:cs typeface="Cursivestandard"/>
              </a:rPr>
              <a:t>²</a:t>
            </a:r>
            <a:r>
              <a:rPr lang="fr-FR" dirty="0" smtClean="0">
                <a:latin typeface="Cursivestandard"/>
                <a:cs typeface="Cursivestandard"/>
              </a:rPr>
              <a:t>la </a:t>
            </a:r>
            <a:r>
              <a:rPr lang="fr-FR" dirty="0">
                <a:latin typeface="Cursivestandard"/>
                <a:cs typeface="Cursivestandard"/>
              </a:rPr>
              <a:t>²</a:t>
            </a:r>
            <a:r>
              <a:rPr lang="fr-FR" dirty="0" smtClean="0">
                <a:latin typeface="Cursivestandard"/>
                <a:cs typeface="Cursivestandard"/>
              </a:rPr>
              <a:t>gardienne </a:t>
            </a:r>
            <a:r>
              <a:rPr lang="fr-FR" dirty="0" smtClean="0">
                <a:latin typeface="Cursivestandard"/>
                <a:cs typeface="Cursivestandard"/>
                <a:sym typeface="Wingdings"/>
              </a:rPr>
              <a:t>________________</a:t>
            </a:r>
          </a:p>
          <a:p>
            <a:pPr>
              <a:lnSpc>
                <a:spcPct val="120000"/>
              </a:lnSpc>
            </a:pPr>
            <a:r>
              <a:rPr lang="fr-FR" dirty="0">
                <a:latin typeface="Cursivestandard"/>
                <a:cs typeface="Cursivestandard"/>
                <a:sym typeface="Wingdings"/>
              </a:rPr>
              <a:t>	</a:t>
            </a:r>
            <a:r>
              <a:rPr lang="fr-FR" dirty="0" smtClean="0">
                <a:latin typeface="Cursivestandard"/>
                <a:cs typeface="Cursivestandard"/>
                <a:sym typeface="Wingdings"/>
              </a:rPr>
              <a:t>				</a:t>
            </a:r>
            <a:r>
              <a:rPr lang="fr-FR" dirty="0" smtClean="0">
                <a:latin typeface="Cursivestandard"/>
                <a:cs typeface="Cursivestandard"/>
              </a:rPr>
              <a:t>²</a:t>
            </a:r>
            <a:r>
              <a:rPr lang="fr-FR" dirty="0" smtClean="0">
                <a:latin typeface="Cursivestandard"/>
                <a:cs typeface="Cursivestandard"/>
                <a:sym typeface="Wingdings"/>
              </a:rPr>
              <a:t>une musicienne </a:t>
            </a:r>
            <a:r>
              <a:rPr lang="fr-FR" dirty="0">
                <a:latin typeface="Cursivestandard"/>
                <a:cs typeface="Cursivestandard"/>
                <a:sym typeface="Wingdings"/>
              </a:rPr>
              <a:t>________________</a:t>
            </a:r>
            <a:endParaRPr lang="fr-FR" dirty="0" smtClean="0">
              <a:latin typeface="Cursivestandard"/>
              <a:cs typeface="Cursivestandard"/>
              <a:sym typeface="Wingdings"/>
            </a:endParaRPr>
          </a:p>
          <a:p>
            <a:pPr>
              <a:lnSpc>
                <a:spcPct val="120000"/>
              </a:lnSpc>
            </a:pPr>
            <a:r>
              <a:rPr lang="fr-FR" dirty="0">
                <a:latin typeface="Cursivestandard"/>
                <a:cs typeface="Cursivestandard"/>
                <a:sym typeface="Wingdings"/>
              </a:rPr>
              <a:t>	</a:t>
            </a:r>
            <a:r>
              <a:rPr lang="fr-FR" dirty="0" smtClean="0">
                <a:latin typeface="Cursivestandard"/>
                <a:cs typeface="Cursivestandard"/>
                <a:sym typeface="Wingdings"/>
              </a:rPr>
              <a:t>				</a:t>
            </a:r>
            <a:r>
              <a:rPr lang="fr-FR" dirty="0">
                <a:latin typeface="Cursivestandard"/>
                <a:cs typeface="Cursivestandard"/>
              </a:rPr>
              <a:t>²</a:t>
            </a:r>
            <a:r>
              <a:rPr lang="fr-FR" dirty="0" smtClean="0">
                <a:latin typeface="Cursivestandard"/>
                <a:cs typeface="Cursivestandard"/>
                <a:sym typeface="Wingdings"/>
              </a:rPr>
              <a:t>une Parisienne ________________</a:t>
            </a:r>
          </a:p>
          <a:p>
            <a:pPr>
              <a:lnSpc>
                <a:spcPct val="120000"/>
              </a:lnSpc>
            </a:pPr>
            <a:r>
              <a:rPr lang="fr-FR" sz="1400" dirty="0">
                <a:latin typeface="Cursivestandard"/>
                <a:cs typeface="Cursivestandard"/>
                <a:sym typeface="Wingdings"/>
              </a:rPr>
              <a:t>	</a:t>
            </a:r>
            <a:r>
              <a:rPr lang="fr-FR" sz="1400" dirty="0" smtClean="0">
                <a:latin typeface="Cursivestandard"/>
                <a:cs typeface="Cursivestandard"/>
                <a:sym typeface="Wingdings"/>
              </a:rPr>
              <a:t>		</a:t>
            </a:r>
            <a:r>
              <a:rPr lang="fr-FR" dirty="0">
                <a:latin typeface="Cursivestandard"/>
                <a:cs typeface="Cursivestandard"/>
              </a:rPr>
              <a:t>²</a:t>
            </a:r>
            <a:r>
              <a:rPr lang="fr-FR" dirty="0" smtClean="0">
                <a:latin typeface="Cursivestandard"/>
                <a:cs typeface="Cursivestandard"/>
                <a:sym typeface="Wingdings"/>
              </a:rPr>
              <a:t>une </a:t>
            </a:r>
            <a:r>
              <a:rPr lang="fr-FR" dirty="0" smtClean="0">
                <a:latin typeface="Cursivestandard"/>
                <a:cs typeface="Cursivestandard"/>
              </a:rPr>
              <a:t>²</a:t>
            </a:r>
            <a:r>
              <a:rPr lang="fr-FR" dirty="0" smtClean="0">
                <a:latin typeface="Cursivestandard"/>
                <a:cs typeface="Cursivestandard"/>
                <a:sym typeface="Wingdings"/>
              </a:rPr>
              <a:t>collégienne </a:t>
            </a:r>
            <a:r>
              <a:rPr lang="fr-FR" dirty="0">
                <a:latin typeface="Cursivestandard"/>
                <a:cs typeface="Cursivestandard"/>
                <a:sym typeface="Wingdings"/>
              </a:rPr>
              <a:t>________________</a:t>
            </a:r>
            <a:endParaRPr lang="fr-FR" dirty="0" smtClean="0">
              <a:latin typeface="Cursivestandard"/>
              <a:cs typeface="Cursivestandard"/>
              <a:sym typeface="Wingdings"/>
            </a:endParaRPr>
          </a:p>
          <a:p>
            <a:r>
              <a:rPr lang="fr-FR" sz="1400" dirty="0">
                <a:latin typeface="Cursivestandard"/>
                <a:cs typeface="Cursivestandard"/>
                <a:sym typeface="Wingdings"/>
              </a:rPr>
              <a:t>	</a:t>
            </a:r>
            <a:r>
              <a:rPr lang="fr-FR" sz="1400" dirty="0" smtClean="0">
                <a:latin typeface="Cursivestandard"/>
                <a:cs typeface="Cursivestandard"/>
                <a:sym typeface="Wingdings"/>
              </a:rPr>
              <a:t>		</a:t>
            </a:r>
          </a:p>
        </p:txBody>
      </p:sp>
      <p:pic>
        <p:nvPicPr>
          <p:cNvPr id="28" name="Image 27" descr="C:\Users\Catherine\Documents\CP\7 Lecture Pilotis\Gestes BM Pilotis\ill.PNG"/>
          <p:cNvPicPr/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4439" y="466627"/>
            <a:ext cx="241342" cy="293003"/>
          </a:xfrm>
          <a:prstGeom prst="rect">
            <a:avLst/>
          </a:prstGeom>
          <a:noFill/>
          <a:ln>
            <a:noFill/>
          </a:ln>
        </p:spPr>
      </p:pic>
      <p:pic>
        <p:nvPicPr>
          <p:cNvPr id="29" name="Image 28" descr="C:\Users\Catherine\Documents\CP\6 Lecture Pilotis\Gestes BM Pilotis\in.PNG"/>
          <p:cNvPicPr>
            <a:picLocks noChangeAspect="1"/>
          </p:cNvPicPr>
          <p:nvPr/>
        </p:nvPicPr>
        <p:blipFill>
          <a:blip r:embed="rId17" cstate="print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sharpenSoften amount="50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9244" y="474127"/>
            <a:ext cx="255539" cy="292315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Étoile à 5 branches 29"/>
          <p:cNvSpPr/>
          <p:nvPr/>
        </p:nvSpPr>
        <p:spPr>
          <a:xfrm>
            <a:off x="5091381" y="588546"/>
            <a:ext cx="180000" cy="180000"/>
          </a:xfrm>
          <a:prstGeom prst="star5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1" name="Ellipse 30"/>
          <p:cNvSpPr/>
          <p:nvPr/>
        </p:nvSpPr>
        <p:spPr>
          <a:xfrm>
            <a:off x="654140" y="9525009"/>
            <a:ext cx="65520" cy="59267"/>
          </a:xfrm>
          <a:prstGeom prst="ellipse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6351294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Tableau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9736440"/>
              </p:ext>
            </p:extLst>
          </p:nvPr>
        </p:nvGraphicFramePr>
        <p:xfrm>
          <a:off x="2634367" y="288990"/>
          <a:ext cx="2381860" cy="586311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tableStyleId>{5940675A-B579-460E-94D1-54222C63F5DA}</a:tableStyleId>
              </a:tblPr>
              <a:tblGrid>
                <a:gridCol w="597819"/>
                <a:gridCol w="1784041"/>
              </a:tblGrid>
              <a:tr h="586311">
                <a:tc>
                  <a:txBody>
                    <a:bodyPr/>
                    <a:lstStyle/>
                    <a:p>
                      <a:endParaRPr lang="fr-FR" sz="2600" dirty="0"/>
                    </a:p>
                  </a:txBody>
                  <a:tcPr marL="63305" marR="63305" marT="66040" marB="66040">
                    <a:lnL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3200" b="1" dirty="0" err="1" smtClean="0">
                          <a:solidFill>
                            <a:srgbClr val="008000"/>
                          </a:solidFill>
                          <a:latin typeface="Script Ecole 2"/>
                          <a:cs typeface="Script Ecole 2"/>
                        </a:rPr>
                        <a:t>oin</a:t>
                      </a:r>
                      <a:r>
                        <a:rPr lang="fr-FR" sz="3200" b="1" dirty="0" smtClean="0">
                          <a:solidFill>
                            <a:srgbClr val="008000"/>
                          </a:solidFill>
                        </a:rPr>
                        <a:t>  </a:t>
                      </a:r>
                      <a:r>
                        <a:rPr lang="fr-FR" sz="3200" b="1" dirty="0" smtClean="0">
                          <a:solidFill>
                            <a:srgbClr val="008000"/>
                          </a:solidFill>
                          <a:latin typeface="Cursivestandard"/>
                          <a:cs typeface="Cursivestandard"/>
                        </a:rPr>
                        <a:t> ²oin</a:t>
                      </a:r>
                      <a:endParaRPr lang="fr-FR" sz="3200" b="1" dirty="0" smtClean="0">
                        <a:solidFill>
                          <a:srgbClr val="008000"/>
                        </a:solidFill>
                      </a:endParaRPr>
                    </a:p>
                  </a:txBody>
                  <a:tcPr marL="72000" marR="63305" marT="18000" marB="18000" anchor="ctr">
                    <a:lnL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1" name="Rectangle à coins arrondis 92"/>
          <p:cNvSpPr>
            <a:spLocks noChangeArrowheads="1"/>
          </p:cNvSpPr>
          <p:nvPr/>
        </p:nvSpPr>
        <p:spPr bwMode="auto">
          <a:xfrm>
            <a:off x="217340" y="281448"/>
            <a:ext cx="2365375" cy="566342"/>
          </a:xfrm>
          <a:prstGeom prst="roundRect">
            <a:avLst>
              <a:gd name="adj" fmla="val 16667"/>
            </a:avLst>
          </a:prstGeom>
          <a:solidFill>
            <a:srgbClr val="BFBFBF"/>
          </a:solidFill>
          <a:ln w="12700">
            <a:solidFill>
              <a:srgbClr val="000000"/>
            </a:solidFill>
            <a:prstDash val="dash"/>
            <a:round/>
            <a:headEnd/>
            <a:tailEnd/>
          </a:ln>
          <a:effectLst>
            <a:outerShdw blurRad="50800" dist="38100" dir="2700000" algn="tl" rotWithShape="0">
              <a:srgbClr val="000000">
                <a:alpha val="39999"/>
              </a:srgbClr>
            </a:outerShdw>
          </a:effectLst>
        </p:spPr>
        <p:txBody>
          <a:bodyPr vert="horz" wrap="square" lIns="91440" tIns="0" rIns="91440" bIns="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mic Sans MS" charset="0"/>
                <a:ea typeface="ÇlÇr ñæí©" charset="0"/>
              </a:rPr>
              <a:t>Prénom </a:t>
            </a: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mic Sans MS" charset="0"/>
                <a:ea typeface="ÇlÇr ñæí©" charset="0"/>
              </a:rPr>
              <a:t>:</a:t>
            </a:r>
            <a:endParaRPr kumimoji="0" lang="fr-FR" sz="10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Comic Sans MS" charset="0"/>
              <a:ea typeface="ÇlÇr ñæí©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mic Sans MS" charset="0"/>
                <a:ea typeface="ÇlÇr ñæí©" charset="0"/>
              </a:rPr>
              <a:t>Date : </a:t>
            </a:r>
            <a:endParaRPr kumimoji="0" lang="fr-FR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2" name="Carré corné 93"/>
          <p:cNvSpPr>
            <a:spLocks noChangeArrowheads="1"/>
          </p:cNvSpPr>
          <p:nvPr/>
        </p:nvSpPr>
        <p:spPr bwMode="auto">
          <a:xfrm rot="314074">
            <a:off x="5357509" y="352187"/>
            <a:ext cx="1292225" cy="465137"/>
          </a:xfrm>
          <a:prstGeom prst="foldedCorner">
            <a:avLst>
              <a:gd name="adj" fmla="val 16667"/>
            </a:avLst>
          </a:prstGeom>
          <a:gradFill rotWithShape="1">
            <a:gsLst>
              <a:gs pos="0">
                <a:srgbClr val="BFBFBF"/>
              </a:gs>
              <a:gs pos="100000">
                <a:srgbClr val="FFFFFF"/>
              </a:gs>
            </a:gsLst>
            <a:path path="rect">
              <a:fillToRect l="50000" t="50000" r="50000" b="50000"/>
            </a:path>
          </a:gradFill>
          <a:ln w="9525">
            <a:solidFill>
              <a:srgbClr val="000000"/>
            </a:solidFill>
            <a:round/>
            <a:headEnd/>
            <a:tailEnd/>
          </a:ln>
          <a:effectLst>
            <a:outerShdw blurRad="76200" sy="23000" kx="-1199993" algn="bl" rotWithShape="0">
              <a:srgbClr val="000000">
                <a:alpha val="20000"/>
              </a:srgb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mic Sans MS" charset="0"/>
                <a:ea typeface="ÇlÇr ñæí©" charset="0"/>
              </a:rPr>
              <a:t>Phonologie</a:t>
            </a:r>
            <a:endParaRPr kumimoji="0" lang="fr-FR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254341" y="794891"/>
            <a:ext cx="645091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 smtClean="0">
                <a:latin typeface="Comic Sans MS"/>
                <a:cs typeface="Comic Sans MS"/>
              </a:rPr>
              <a:t>1. </a:t>
            </a:r>
            <a:r>
              <a:rPr lang="fr-FR" sz="4000" dirty="0" smtClean="0">
                <a:latin typeface="Picto Moustache"/>
                <a:cs typeface="Picto Moustache"/>
              </a:rPr>
              <a:t>j</a:t>
            </a:r>
            <a:r>
              <a:rPr lang="fr-FR" dirty="0" smtClean="0">
                <a:latin typeface="Picto Moustache"/>
                <a:cs typeface="Picto Moustache"/>
              </a:rPr>
              <a:t> </a:t>
            </a:r>
            <a:r>
              <a:rPr lang="fr-FR" sz="1400" b="1" dirty="0" smtClean="0">
                <a:latin typeface="Comic Sans MS"/>
                <a:cs typeface="Comic Sans MS"/>
              </a:rPr>
              <a:t>Colorie </a:t>
            </a:r>
            <a:r>
              <a:rPr lang="fr-FR" sz="1400" dirty="0" smtClean="0">
                <a:latin typeface="Cursivestandard"/>
                <a:cs typeface="Cursivestandard"/>
              </a:rPr>
              <a:t>²le$ ²image$ ²si ²tu ²entend$ ²le ²son </a:t>
            </a:r>
            <a:r>
              <a:rPr lang="fr-FR" sz="1600" dirty="0">
                <a:cs typeface="Cursivestandard"/>
              </a:rPr>
              <a:t>[</a:t>
            </a:r>
            <a:r>
              <a:rPr lang="fr-FR" sz="1600" dirty="0" err="1">
                <a:cs typeface="Cursivestandard"/>
              </a:rPr>
              <a:t>w</a:t>
            </a:r>
            <a:r>
              <a:rPr lang="fr-FR" sz="1600" dirty="0" err="1"/>
              <a:t>ɛ</a:t>
            </a:r>
            <a:r>
              <a:rPr lang="fr-FR" sz="1600" dirty="0"/>
              <a:t>̃̃</a:t>
            </a:r>
            <a:r>
              <a:rPr lang="fr-FR" sz="1600" dirty="0" smtClean="0">
                <a:cs typeface="Cursivestandard"/>
              </a:rPr>
              <a:t>]</a:t>
            </a:r>
            <a:r>
              <a:rPr lang="fr-FR" sz="1400" b="1" dirty="0" smtClean="0">
                <a:latin typeface="Comic Sans MS"/>
                <a:cs typeface="Comic Sans MS"/>
              </a:rPr>
              <a:t>: </a:t>
            </a:r>
            <a:endParaRPr lang="fr-FR" b="1" dirty="0">
              <a:latin typeface="Comic Sans MS"/>
              <a:cs typeface="Comic Sans MS"/>
            </a:endParaRPr>
          </a:p>
        </p:txBody>
      </p:sp>
      <p:sp>
        <p:nvSpPr>
          <p:cNvPr id="16" name="ZoneTexte 15"/>
          <p:cNvSpPr txBox="1"/>
          <p:nvPr/>
        </p:nvSpPr>
        <p:spPr>
          <a:xfrm>
            <a:off x="249133" y="2149346"/>
            <a:ext cx="645091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>
                <a:latin typeface="Comic Sans MS"/>
                <a:cs typeface="Comic Sans MS"/>
              </a:rPr>
              <a:t>2</a:t>
            </a:r>
            <a:r>
              <a:rPr lang="fr-FR" sz="1400" b="1" dirty="0" smtClean="0">
                <a:latin typeface="Comic Sans MS"/>
                <a:cs typeface="Comic Sans MS"/>
              </a:rPr>
              <a:t>. </a:t>
            </a:r>
            <a:r>
              <a:rPr lang="fr-FR" sz="4000" dirty="0" smtClean="0">
                <a:latin typeface="Picto Moustache"/>
                <a:cs typeface="Picto Moustache"/>
              </a:rPr>
              <a:t>j</a:t>
            </a:r>
            <a:r>
              <a:rPr lang="fr-FR" sz="1400" dirty="0" smtClean="0">
                <a:latin typeface="Picto Moustache"/>
                <a:cs typeface="Picto Moustache"/>
              </a:rPr>
              <a:t> </a:t>
            </a:r>
            <a:r>
              <a:rPr lang="fr-FR" sz="1400" b="1" dirty="0" smtClean="0">
                <a:latin typeface="Comic Sans MS"/>
                <a:cs typeface="Comic Sans MS"/>
              </a:rPr>
              <a:t>Colorie </a:t>
            </a:r>
            <a:r>
              <a:rPr lang="fr-FR" sz="1400" dirty="0" smtClean="0">
                <a:latin typeface="Cursivestandard"/>
                <a:cs typeface="Cursivestandard"/>
              </a:rPr>
              <a:t>²le$ ²lettre$ </a:t>
            </a:r>
            <a:r>
              <a:rPr lang="fr-FR" sz="1400" b="1" i="1" dirty="0" err="1" smtClean="0">
                <a:solidFill>
                  <a:srgbClr val="7F7F7F"/>
                </a:solidFill>
                <a:latin typeface="Comic Sans MS"/>
                <a:cs typeface="Comic Sans MS"/>
              </a:rPr>
              <a:t>oin</a:t>
            </a:r>
            <a:r>
              <a:rPr lang="fr-FR" sz="1400" b="1" dirty="0" smtClean="0">
                <a:latin typeface="Comic Sans MS"/>
                <a:cs typeface="Comic Sans MS"/>
              </a:rPr>
              <a:t> : </a:t>
            </a:r>
            <a:endParaRPr lang="fr-FR" b="1" dirty="0">
              <a:latin typeface="Comic Sans MS"/>
              <a:cs typeface="Comic Sans MS"/>
            </a:endParaRPr>
          </a:p>
        </p:txBody>
      </p:sp>
      <p:sp>
        <p:nvSpPr>
          <p:cNvPr id="35" name="ZoneTexte 34"/>
          <p:cNvSpPr txBox="1"/>
          <p:nvPr/>
        </p:nvSpPr>
        <p:spPr>
          <a:xfrm>
            <a:off x="288209" y="5688289"/>
            <a:ext cx="645091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>
                <a:latin typeface="Comic Sans MS"/>
                <a:cs typeface="Comic Sans MS"/>
              </a:rPr>
              <a:t>4</a:t>
            </a:r>
            <a:r>
              <a:rPr lang="fr-FR" sz="1400" b="1" dirty="0" smtClean="0">
                <a:latin typeface="Comic Sans MS"/>
                <a:cs typeface="Comic Sans MS"/>
              </a:rPr>
              <a:t>. </a:t>
            </a:r>
            <a:r>
              <a:rPr lang="fr-FR" sz="4000" dirty="0">
                <a:latin typeface="Picto Moustache"/>
                <a:cs typeface="Picto Moustache"/>
              </a:rPr>
              <a:t>d</a:t>
            </a:r>
            <a:r>
              <a:rPr lang="fr-FR" sz="1400" dirty="0" smtClean="0">
                <a:latin typeface="Picto Moustache"/>
                <a:cs typeface="Picto Moustache"/>
              </a:rPr>
              <a:t> </a:t>
            </a:r>
            <a:r>
              <a:rPr lang="fr-FR" sz="1400" b="1" dirty="0">
                <a:latin typeface="Comic Sans MS"/>
                <a:cs typeface="Comic Sans MS"/>
              </a:rPr>
              <a:t>R</a:t>
            </a:r>
            <a:r>
              <a:rPr lang="fr-FR" sz="1400" b="1" dirty="0" smtClean="0">
                <a:latin typeface="Comic Sans MS"/>
                <a:cs typeface="Comic Sans MS"/>
              </a:rPr>
              <a:t>elie </a:t>
            </a:r>
            <a:r>
              <a:rPr lang="fr-FR" sz="1400" dirty="0">
                <a:latin typeface="Cursivestandard"/>
                <a:cs typeface="Cursivestandard"/>
              </a:rPr>
              <a:t>²</a:t>
            </a:r>
            <a:r>
              <a:rPr lang="fr-FR" sz="1400" dirty="0" smtClean="0">
                <a:latin typeface="Cursivestandard"/>
                <a:cs typeface="Cursivestandard"/>
              </a:rPr>
              <a:t>le$ </a:t>
            </a:r>
            <a:r>
              <a:rPr lang="fr-FR" sz="1400" dirty="0">
                <a:latin typeface="Cursivestandard"/>
                <a:cs typeface="Cursivestandard"/>
              </a:rPr>
              <a:t>mot$ ²qui </a:t>
            </a:r>
            <a:r>
              <a:rPr lang="fr-FR" sz="1400" dirty="0" smtClean="0">
                <a:latin typeface="Cursivestandard"/>
                <a:cs typeface="Cursivestandard"/>
              </a:rPr>
              <a:t>vont </a:t>
            </a:r>
            <a:r>
              <a:rPr lang="fr-FR" sz="1400" dirty="0">
                <a:latin typeface="Cursivestandard"/>
                <a:cs typeface="Cursivestandard"/>
              </a:rPr>
              <a:t>²</a:t>
            </a:r>
            <a:r>
              <a:rPr lang="fr-FR" sz="1400" dirty="0" smtClean="0">
                <a:latin typeface="Cursivestandard"/>
                <a:cs typeface="Cursivestandard"/>
              </a:rPr>
              <a:t>ensemble </a:t>
            </a:r>
            <a:r>
              <a:rPr lang="fr-FR" sz="1400" dirty="0">
                <a:latin typeface="Cursivestandard"/>
                <a:cs typeface="Cursivestandard"/>
              </a:rPr>
              <a:t>²et </a:t>
            </a:r>
            <a:r>
              <a:rPr lang="fr-FR" sz="1400" b="1" dirty="0" smtClean="0">
                <a:latin typeface="Comic Sans MS"/>
                <a:cs typeface="Comic Sans MS"/>
              </a:rPr>
              <a:t>écris </a:t>
            </a:r>
            <a:r>
              <a:rPr lang="fr-FR" sz="1400" dirty="0" smtClean="0">
                <a:latin typeface="Cursivestandard"/>
                <a:cs typeface="Cursivestandard"/>
              </a:rPr>
              <a:t>²le$ ²phrase$ </a:t>
            </a:r>
            <a:r>
              <a:rPr lang="fr-FR" sz="1400" dirty="0">
                <a:latin typeface="Cursivestandard"/>
                <a:cs typeface="Cursivestandard"/>
              </a:rPr>
              <a:t>:</a:t>
            </a:r>
            <a:endParaRPr lang="fr-FR" b="1" dirty="0">
              <a:latin typeface="Comic Sans MS"/>
              <a:cs typeface="Comic Sans MS"/>
            </a:endParaRPr>
          </a:p>
        </p:txBody>
      </p:sp>
      <p:graphicFrame>
        <p:nvGraphicFramePr>
          <p:cNvPr id="99" name="Tableau 9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4156223"/>
              </p:ext>
            </p:extLst>
          </p:nvPr>
        </p:nvGraphicFramePr>
        <p:xfrm>
          <a:off x="121787" y="2857232"/>
          <a:ext cx="6612164" cy="85347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08628"/>
                <a:gridCol w="508628"/>
                <a:gridCol w="508628"/>
                <a:gridCol w="508628"/>
                <a:gridCol w="508628"/>
                <a:gridCol w="508628"/>
                <a:gridCol w="508628"/>
                <a:gridCol w="508628"/>
                <a:gridCol w="508628"/>
                <a:gridCol w="508628"/>
                <a:gridCol w="508628"/>
                <a:gridCol w="508628"/>
                <a:gridCol w="508628"/>
              </a:tblGrid>
              <a:tr h="426738"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oin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in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>
                          <a:latin typeface="Cursivestandard"/>
                          <a:cs typeface="Cursivestandard"/>
                        </a:rPr>
                        <a:t>oin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>
                          <a:latin typeface="Cursivestandard"/>
                          <a:cs typeface="Cursivestandard"/>
                        </a:rPr>
                        <a:t>oiu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iom</a:t>
                      </a:r>
                      <a:endParaRPr lang="fr-FR" dirty="0"/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ion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oin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oiu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oi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ion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>
                          <a:latin typeface="Cursivestandard"/>
                          <a:cs typeface="Cursivestandard"/>
                        </a:rPr>
                        <a:t>oin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>
                          <a:latin typeface="Cursivestandard"/>
                          <a:cs typeface="Cursivestandard"/>
                        </a:rPr>
                        <a:t>oi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oin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  <a:tr h="426738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OIN</a:t>
                      </a:r>
                      <a:endParaRPr lang="fr-FR" dirty="0"/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ion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in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in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oin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>
                          <a:latin typeface="Cursivestandard"/>
                          <a:cs typeface="Cursivestandard"/>
                        </a:rPr>
                        <a:t>oim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ion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>
                          <a:latin typeface="Cursivestandard"/>
                          <a:cs typeface="Cursivestandard"/>
                        </a:rPr>
                        <a:t>oiu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oin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ion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ion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oin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on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00" name="Tableau 9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5375834"/>
              </p:ext>
            </p:extLst>
          </p:nvPr>
        </p:nvGraphicFramePr>
        <p:xfrm>
          <a:off x="217340" y="6425418"/>
          <a:ext cx="6521786" cy="129941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016927"/>
                <a:gridCol w="490085"/>
                <a:gridCol w="3014774"/>
              </a:tblGrid>
              <a:tr h="433138">
                <a:tc>
                  <a:txBody>
                    <a:bodyPr/>
                    <a:lstStyle/>
                    <a:p>
                      <a:pPr marL="0" marR="0" indent="0" algn="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 smtClean="0">
                          <a:latin typeface="Script Ecole 2"/>
                          <a:cs typeface="Script Ecole 2"/>
                        </a:rPr>
                        <a:t>Hugo est en vacances</a:t>
                      </a:r>
                      <a:r>
                        <a:rPr lang="fr-FR" sz="1400" baseline="0" dirty="0" smtClean="0">
                          <a:latin typeface="Script Ecole 2"/>
                          <a:cs typeface="Script Ecole 2"/>
                        </a:rPr>
                        <a:t>, </a:t>
                      </a:r>
                      <a:r>
                        <a:rPr lang="fr-FR" sz="1400" dirty="0" smtClean="0">
                          <a:latin typeface="Script Ecole 2"/>
                          <a:cs typeface="Script Ecole 2"/>
                        </a:rPr>
                        <a:t>•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dirty="0" smtClean="0">
                        <a:latin typeface="Script Ecole 2"/>
                        <a:cs typeface="Script Ecole 2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 smtClean="0">
                          <a:latin typeface="Script Ecole 2"/>
                          <a:cs typeface="Script Ecole 2"/>
                        </a:rPr>
                        <a:t>• elle</a:t>
                      </a:r>
                      <a:r>
                        <a:rPr lang="fr-FR" sz="1400" baseline="0" dirty="0" smtClean="0">
                          <a:latin typeface="Script Ecole 2"/>
                          <a:cs typeface="Script Ecole 2"/>
                        </a:rPr>
                        <a:t> a besoin de repos</a:t>
                      </a:r>
                      <a:r>
                        <a:rPr lang="fr-FR" sz="1400" dirty="0" smtClean="0">
                          <a:latin typeface="Script Ecole 2"/>
                          <a:cs typeface="Script Ecole 2"/>
                        </a:rPr>
                        <a:t>.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33138">
                <a:tc>
                  <a:txBody>
                    <a:bodyPr/>
                    <a:lstStyle/>
                    <a:p>
                      <a:pPr algn="r"/>
                      <a:r>
                        <a:rPr lang="fr-FR" sz="1400" baseline="0" dirty="0" smtClean="0">
                          <a:latin typeface="Script Ecole 2"/>
                          <a:cs typeface="Script Ecole 2"/>
                        </a:rPr>
                        <a:t>J’ai rapporté des gâteaux,</a:t>
                      </a:r>
                      <a:r>
                        <a:rPr lang="fr-FR" sz="1400" dirty="0" smtClean="0">
                          <a:latin typeface="Script Ecole 2"/>
                          <a:cs typeface="Script Ecole 2"/>
                        </a:rPr>
                        <a:t> •</a:t>
                      </a:r>
                      <a:endParaRPr lang="fr-FR" sz="1400" dirty="0">
                        <a:latin typeface="Script Ecole 2"/>
                        <a:cs typeface="Script Ecole 2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Script Ecole 2"/>
                        <a:cs typeface="Script Ecole 2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dirty="0" smtClean="0">
                          <a:latin typeface="Script Ecole 2"/>
                          <a:cs typeface="Script Ecole 2"/>
                        </a:rPr>
                        <a:t>• il</a:t>
                      </a:r>
                      <a:r>
                        <a:rPr lang="fr-FR" sz="1400" baseline="0" dirty="0" smtClean="0">
                          <a:latin typeface="Script Ecole 2"/>
                          <a:cs typeface="Script Ecole 2"/>
                        </a:rPr>
                        <a:t> est parti très loin</a:t>
                      </a:r>
                      <a:r>
                        <a:rPr lang="fr-FR" sz="1400" dirty="0" smtClean="0">
                          <a:latin typeface="Script Ecole 2"/>
                          <a:cs typeface="Script Ecole 2"/>
                        </a:rPr>
                        <a:t>.</a:t>
                      </a:r>
                      <a:endParaRPr lang="fr-FR" sz="1400" dirty="0">
                        <a:latin typeface="Script Ecole 2"/>
                        <a:cs typeface="Script Ecole 2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33138">
                <a:tc>
                  <a:txBody>
                    <a:bodyPr/>
                    <a:lstStyle/>
                    <a:p>
                      <a:pPr algn="r"/>
                      <a:r>
                        <a:rPr lang="fr-FR" sz="1400" baseline="0" dirty="0" smtClean="0">
                          <a:latin typeface="Script Ecole 2"/>
                          <a:cs typeface="Script Ecole 2"/>
                        </a:rPr>
                        <a:t>Lise est malade, </a:t>
                      </a:r>
                      <a:r>
                        <a:rPr lang="fr-FR" sz="1400" dirty="0" smtClean="0">
                          <a:latin typeface="Script Ecole 2"/>
                          <a:cs typeface="Script Ecole 2"/>
                        </a:rPr>
                        <a:t>•</a:t>
                      </a:r>
                      <a:endParaRPr lang="fr-FR" sz="1400" dirty="0">
                        <a:latin typeface="Script Ecole 2"/>
                        <a:cs typeface="Script Ecole 2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Script Ecole 2"/>
                        <a:cs typeface="Script Ecole 2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 smtClean="0">
                          <a:latin typeface="Script Ecole 2"/>
                          <a:cs typeface="Script Ecole 2"/>
                        </a:rPr>
                        <a:t>• j’ai</a:t>
                      </a:r>
                      <a:r>
                        <a:rPr lang="fr-FR" sz="1400" baseline="0" dirty="0" smtClean="0">
                          <a:latin typeface="Script Ecole 2"/>
                          <a:cs typeface="Script Ecole 2"/>
                        </a:rPr>
                        <a:t> besoin de manger</a:t>
                      </a:r>
                      <a:r>
                        <a:rPr lang="fr-FR" sz="1400" dirty="0" smtClean="0">
                          <a:latin typeface="Script Ecole 2"/>
                          <a:cs typeface="Script Ecole 2"/>
                        </a:rPr>
                        <a:t>.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88" name="Étoile à 5 branches 87"/>
          <p:cNvSpPr/>
          <p:nvPr/>
        </p:nvSpPr>
        <p:spPr>
          <a:xfrm>
            <a:off x="5080129" y="484749"/>
            <a:ext cx="180000" cy="180000"/>
          </a:xfrm>
          <a:prstGeom prst="star5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3" name="Image 2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009250" y="1655769"/>
            <a:ext cx="696041" cy="508137"/>
          </a:xfrm>
          <a:prstGeom prst="rect">
            <a:avLst/>
          </a:prstGeom>
        </p:spPr>
      </p:pic>
      <p:pic>
        <p:nvPicPr>
          <p:cNvPr id="26" name="Image 25"/>
          <p:cNvPicPr>
            <a:picLocks noChangeAspect="1"/>
          </p:cNvPicPr>
          <p:nvPr/>
        </p:nvPicPr>
        <p:blipFill rotWithShape="1">
          <a:blip r:embed="rId4">
            <a:duotone>
              <a:schemeClr val="bg2">
                <a:shade val="45000"/>
                <a:satMod val="135000"/>
              </a:schemeClr>
              <a:prstClr val="white"/>
            </a:duotone>
          </a:blip>
          <a:srcRect t="22647" b="9271"/>
          <a:stretch/>
        </p:blipFill>
        <p:spPr>
          <a:xfrm>
            <a:off x="33868" y="7916332"/>
            <a:ext cx="6705258" cy="1989668"/>
          </a:xfrm>
          <a:prstGeom prst="rect">
            <a:avLst/>
          </a:prstGeom>
        </p:spPr>
      </p:pic>
      <p:sp>
        <p:nvSpPr>
          <p:cNvPr id="27" name="Ellipse 26"/>
          <p:cNvSpPr/>
          <p:nvPr/>
        </p:nvSpPr>
        <p:spPr>
          <a:xfrm>
            <a:off x="662613" y="8246533"/>
            <a:ext cx="65520" cy="59267"/>
          </a:xfrm>
          <a:prstGeom prst="ellipse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1" name="Ellipse 90"/>
          <p:cNvSpPr/>
          <p:nvPr/>
        </p:nvSpPr>
        <p:spPr>
          <a:xfrm>
            <a:off x="662613" y="8695266"/>
            <a:ext cx="65520" cy="59267"/>
          </a:xfrm>
          <a:prstGeom prst="ellipse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2" name="Ellipse 91"/>
          <p:cNvSpPr/>
          <p:nvPr/>
        </p:nvSpPr>
        <p:spPr>
          <a:xfrm>
            <a:off x="662613" y="9110132"/>
            <a:ext cx="65520" cy="59267"/>
          </a:xfrm>
          <a:prstGeom prst="ellipse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6" name="Image 3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98740" y="1646446"/>
            <a:ext cx="526782" cy="526782"/>
          </a:xfrm>
          <a:prstGeom prst="rect">
            <a:avLst/>
          </a:prstGeom>
        </p:spPr>
      </p:pic>
      <p:pic>
        <p:nvPicPr>
          <p:cNvPr id="37" name="Image 3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96144" y="1623535"/>
            <a:ext cx="637124" cy="572605"/>
          </a:xfrm>
          <a:prstGeom prst="rect">
            <a:avLst/>
          </a:prstGeom>
        </p:spPr>
      </p:pic>
      <p:pic>
        <p:nvPicPr>
          <p:cNvPr id="93" name="Image 92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719025" y="1591650"/>
            <a:ext cx="450468" cy="636375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099078" y="1638132"/>
            <a:ext cx="706159" cy="543411"/>
          </a:xfrm>
          <a:prstGeom prst="rect">
            <a:avLst/>
          </a:prstGeom>
        </p:spPr>
      </p:pic>
      <p:pic>
        <p:nvPicPr>
          <p:cNvPr id="2" name="Image 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1288" y="1628292"/>
            <a:ext cx="676845" cy="563090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21636" y="1667380"/>
            <a:ext cx="381005" cy="484915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326771" y="1620435"/>
            <a:ext cx="578804" cy="578804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13"/>
          <a:srcRect b="8486"/>
          <a:stretch/>
        </p:blipFill>
        <p:spPr>
          <a:xfrm>
            <a:off x="5362996" y="1617173"/>
            <a:ext cx="452754" cy="585328"/>
          </a:xfrm>
          <a:prstGeom prst="rect">
            <a:avLst/>
          </a:prstGeom>
        </p:spPr>
      </p:pic>
      <p:sp>
        <p:nvSpPr>
          <p:cNvPr id="32" name="ZoneTexte 31"/>
          <p:cNvSpPr txBox="1"/>
          <p:nvPr/>
        </p:nvSpPr>
        <p:spPr>
          <a:xfrm>
            <a:off x="308435" y="3630708"/>
            <a:ext cx="645091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>
                <a:latin typeface="Comic Sans MS"/>
                <a:cs typeface="Comic Sans MS"/>
              </a:rPr>
              <a:t>3</a:t>
            </a:r>
            <a:r>
              <a:rPr lang="fr-FR" sz="1400" b="1" dirty="0" smtClean="0">
                <a:latin typeface="Comic Sans MS"/>
                <a:cs typeface="Comic Sans MS"/>
              </a:rPr>
              <a:t>. </a:t>
            </a:r>
            <a:r>
              <a:rPr lang="fr-FR" sz="4000" dirty="0">
                <a:latin typeface="Picto Moustache"/>
                <a:cs typeface="Picto Moustache"/>
              </a:rPr>
              <a:t>h</a:t>
            </a:r>
            <a:r>
              <a:rPr lang="fr-FR" sz="1400" dirty="0" smtClean="0">
                <a:latin typeface="Picto Moustache"/>
                <a:cs typeface="Picto Moustache"/>
              </a:rPr>
              <a:t> </a:t>
            </a:r>
            <a:r>
              <a:rPr lang="fr-FR" sz="1400" b="1" dirty="0" smtClean="0">
                <a:latin typeface="Comic Sans MS"/>
                <a:cs typeface="Comic Sans MS"/>
              </a:rPr>
              <a:t>Lis </a:t>
            </a:r>
            <a:r>
              <a:rPr lang="fr-FR" sz="1400" dirty="0">
                <a:latin typeface="Cursivestandard"/>
                <a:cs typeface="Cursivestandard"/>
              </a:rPr>
              <a:t>²et</a:t>
            </a:r>
            <a:r>
              <a:rPr lang="fr-FR" sz="1400" b="1" dirty="0" smtClean="0">
                <a:latin typeface="Comic Sans MS"/>
                <a:cs typeface="Comic Sans MS"/>
              </a:rPr>
              <a:t> entoure </a:t>
            </a:r>
            <a:r>
              <a:rPr lang="fr-FR" sz="1400" dirty="0" smtClean="0">
                <a:latin typeface="Cursivestandard"/>
                <a:cs typeface="Cursivestandard"/>
              </a:rPr>
              <a:t>²le$ mot$ ²comme ²sur ²le modèle :</a:t>
            </a:r>
            <a:endParaRPr lang="fr-FR" b="1" dirty="0">
              <a:latin typeface="Comic Sans MS"/>
              <a:cs typeface="Comic Sans MS"/>
            </a:endParaRPr>
          </a:p>
        </p:txBody>
      </p:sp>
      <p:graphicFrame>
        <p:nvGraphicFramePr>
          <p:cNvPr id="33" name="Tableau 3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8020856"/>
              </p:ext>
            </p:extLst>
          </p:nvPr>
        </p:nvGraphicFramePr>
        <p:xfrm>
          <a:off x="113359" y="4338594"/>
          <a:ext cx="6612157" cy="129941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96897"/>
                <a:gridCol w="802180"/>
                <a:gridCol w="802180"/>
                <a:gridCol w="802180"/>
                <a:gridCol w="802180"/>
                <a:gridCol w="802180"/>
                <a:gridCol w="802180"/>
                <a:gridCol w="802180"/>
              </a:tblGrid>
              <a:tr h="433138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Picto Moustache"/>
                          <a:cs typeface="Picto Moustache"/>
                        </a:rPr>
                        <a:t>s </a:t>
                      </a:r>
                      <a:r>
                        <a:rPr lang="fr-FR" sz="1400" dirty="0" smtClean="0">
                          <a:latin typeface="Script Ecole 2"/>
                          <a:cs typeface="Script Ecole 2"/>
                        </a:rPr>
                        <a:t>point</a:t>
                      </a:r>
                      <a:endParaRPr lang="fr-FR" sz="1400" dirty="0">
                        <a:latin typeface="Script Ecole 2"/>
                        <a:cs typeface="Script Ecole 2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 smtClean="0">
                          <a:latin typeface="Script Ecole 2"/>
                          <a:cs typeface="Script Ecole 2"/>
                        </a:rPr>
                        <a:t>point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 smtClean="0">
                          <a:latin typeface="Script Ecole 2"/>
                          <a:cs typeface="Script Ecole 2"/>
                        </a:rPr>
                        <a:t>pain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 smtClean="0">
                          <a:latin typeface="Script Ecole 2"/>
                          <a:cs typeface="Script Ecole 2"/>
                        </a:rPr>
                        <a:t>pointe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 smtClean="0">
                          <a:latin typeface="Script Ecole 2"/>
                          <a:cs typeface="Script Ecole 2"/>
                        </a:rPr>
                        <a:t>point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Script Ecole 2"/>
                          <a:cs typeface="Script Ecole 2"/>
                        </a:rPr>
                        <a:t>pion</a:t>
                      </a:r>
                      <a:endParaRPr lang="fr-FR" sz="1400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Script Ecole 2"/>
                          <a:cs typeface="Script Ecole 2"/>
                        </a:rPr>
                        <a:t>pont</a:t>
                      </a:r>
                      <a:endParaRPr lang="fr-FR" sz="1400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Script Ecole 2"/>
                          <a:cs typeface="Script Ecole 2"/>
                        </a:rPr>
                        <a:t>point</a:t>
                      </a:r>
                      <a:endParaRPr lang="fr-FR" sz="1400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</a:tr>
              <a:tr h="433138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 smtClean="0">
                          <a:latin typeface="Picto Moustache"/>
                          <a:cs typeface="Picto Moustache"/>
                        </a:rPr>
                        <a:t>s  </a:t>
                      </a:r>
                      <a:r>
                        <a:rPr lang="fr-FR" sz="1400" dirty="0" smtClean="0">
                          <a:latin typeface="Script Ecole 2"/>
                          <a:cs typeface="Script Ecole 2"/>
                        </a:rPr>
                        <a:t>loin</a:t>
                      </a: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Script Ecole 2"/>
                          <a:cs typeface="Script Ecole 2"/>
                        </a:rPr>
                        <a:t>lion</a:t>
                      </a:r>
                      <a:endParaRPr lang="fr-FR" sz="1400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Script Ecole 2"/>
                          <a:cs typeface="Script Ecole 2"/>
                        </a:rPr>
                        <a:t>loin</a:t>
                      </a:r>
                      <a:endParaRPr lang="fr-FR" sz="1400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Script Ecole 2"/>
                          <a:cs typeface="Script Ecole 2"/>
                        </a:rPr>
                        <a:t>loir</a:t>
                      </a:r>
                      <a:endParaRPr lang="fr-FR" sz="1400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Script Ecole 2"/>
                          <a:cs typeface="Script Ecole 2"/>
                        </a:rPr>
                        <a:t>bien</a:t>
                      </a:r>
                      <a:endParaRPr lang="fr-FR" sz="1400" dirty="0">
                        <a:latin typeface="Script Ecole 2"/>
                        <a:cs typeface="Script Ecole 2"/>
                      </a:endParaRP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Script Ecole 2"/>
                          <a:cs typeface="Script Ecole 2"/>
                        </a:rPr>
                        <a:t>loin</a:t>
                      </a:r>
                      <a:endParaRPr lang="fr-FR" sz="1400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Script Ecole 2"/>
                          <a:cs typeface="Script Ecole 2"/>
                        </a:rPr>
                        <a:t>loin</a:t>
                      </a:r>
                      <a:endParaRPr lang="fr-FR" sz="1400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Script Ecole 2"/>
                          <a:cs typeface="Script Ecole 2"/>
                        </a:rPr>
                        <a:t>lion</a:t>
                      </a:r>
                      <a:endParaRPr lang="fr-FR" sz="1400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</a:tr>
              <a:tr h="433138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 smtClean="0">
                          <a:latin typeface="Picto Moustache"/>
                          <a:cs typeface="Picto Moustache"/>
                        </a:rPr>
                        <a:t>s </a:t>
                      </a:r>
                      <a:r>
                        <a:rPr lang="fr-FR" sz="1800" dirty="0" smtClean="0">
                          <a:latin typeface="Cursivestandard"/>
                          <a:cs typeface="Cursivestandard"/>
                        </a:rPr>
                        <a:t>²coin</a:t>
                      </a: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 err="1" smtClean="0">
                          <a:latin typeface="Cursivestandard"/>
                          <a:cs typeface="Cursivestandard"/>
                        </a:rPr>
                        <a:t>moin</a:t>
                      </a:r>
                      <a:r>
                        <a:rPr lang="fr-FR" sz="1800" dirty="0" smtClean="0">
                          <a:latin typeface="Cursivestandard"/>
                          <a:cs typeface="Cursivestandard"/>
                        </a:rPr>
                        <a:t>$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 smtClean="0">
                          <a:latin typeface="Cursivestandard"/>
                          <a:cs typeface="Cursivestandard"/>
                        </a:rPr>
                        <a:t>²soin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 smtClean="0">
                          <a:latin typeface="Cursivestandard"/>
                          <a:cs typeface="Cursivestandard"/>
                        </a:rPr>
                        <a:t>²coin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 smtClean="0">
                          <a:latin typeface="Cursivestandard"/>
                          <a:cs typeface="Cursivestandard"/>
                        </a:rPr>
                        <a:t>²coin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 smtClean="0">
                          <a:latin typeface="Cursivestandard"/>
                          <a:cs typeface="Cursivestandard"/>
                        </a:rPr>
                        <a:t>²soin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 smtClean="0">
                          <a:latin typeface="Cursivestandard"/>
                          <a:cs typeface="Cursivestandard"/>
                        </a:rPr>
                        <a:t>²colin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 smtClean="0">
                          <a:latin typeface="Cursivestandard"/>
                          <a:cs typeface="Cursivestandard"/>
                        </a:rPr>
                        <a:t>²coin</a:t>
                      </a:r>
                    </a:p>
                  </a:txBody>
                  <a:tcPr anchor="ctr"/>
                </a:tc>
              </a:tr>
            </a:tbl>
          </a:graphicData>
        </a:graphic>
      </p:graphicFrame>
      <p:pic>
        <p:nvPicPr>
          <p:cNvPr id="34" name="Image 33" descr="C:\Users\Catherine\Documents\CP\7 Lecture Pilotis\Gestes BM Pilotis\oin.PNG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21266" y="394024"/>
            <a:ext cx="421150" cy="46530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5368029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Tableau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5668365"/>
              </p:ext>
            </p:extLst>
          </p:nvPr>
        </p:nvGraphicFramePr>
        <p:xfrm>
          <a:off x="2634367" y="288990"/>
          <a:ext cx="2381860" cy="586311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tableStyleId>{5940675A-B579-460E-94D1-54222C63F5DA}</a:tableStyleId>
              </a:tblPr>
              <a:tblGrid>
                <a:gridCol w="597819"/>
                <a:gridCol w="1784041"/>
              </a:tblGrid>
              <a:tr h="586311">
                <a:tc>
                  <a:txBody>
                    <a:bodyPr/>
                    <a:lstStyle/>
                    <a:p>
                      <a:endParaRPr lang="fr-FR" sz="2600" dirty="0"/>
                    </a:p>
                  </a:txBody>
                  <a:tcPr marL="63305" marR="63305" marT="66040" marB="66040">
                    <a:lnL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3200" b="1" dirty="0" err="1" smtClean="0">
                          <a:solidFill>
                            <a:srgbClr val="008000"/>
                          </a:solidFill>
                          <a:latin typeface="Script Ecole 2"/>
                          <a:cs typeface="Script Ecole 2"/>
                        </a:rPr>
                        <a:t>oin</a:t>
                      </a:r>
                      <a:r>
                        <a:rPr lang="fr-FR" sz="3200" b="1" dirty="0" smtClean="0">
                          <a:solidFill>
                            <a:srgbClr val="008000"/>
                          </a:solidFill>
                        </a:rPr>
                        <a:t>  </a:t>
                      </a:r>
                      <a:r>
                        <a:rPr lang="fr-FR" sz="3200" b="1" dirty="0" smtClean="0">
                          <a:solidFill>
                            <a:srgbClr val="008000"/>
                          </a:solidFill>
                          <a:latin typeface="Cursivestandard"/>
                          <a:cs typeface="Cursivestandard"/>
                        </a:rPr>
                        <a:t> ²oin</a:t>
                      </a:r>
                      <a:endParaRPr lang="fr-FR" sz="3200" b="1" dirty="0" smtClean="0">
                        <a:solidFill>
                          <a:srgbClr val="008000"/>
                        </a:solidFill>
                      </a:endParaRPr>
                    </a:p>
                  </a:txBody>
                  <a:tcPr marL="72000" marR="63305" marT="18000" marB="18000" anchor="ctr">
                    <a:lnL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1" name="Rectangle à coins arrondis 92"/>
          <p:cNvSpPr>
            <a:spLocks noChangeArrowheads="1"/>
          </p:cNvSpPr>
          <p:nvPr/>
        </p:nvSpPr>
        <p:spPr bwMode="auto">
          <a:xfrm>
            <a:off x="217340" y="281448"/>
            <a:ext cx="2365375" cy="566342"/>
          </a:xfrm>
          <a:prstGeom prst="roundRect">
            <a:avLst>
              <a:gd name="adj" fmla="val 16667"/>
            </a:avLst>
          </a:prstGeom>
          <a:solidFill>
            <a:srgbClr val="BFBFBF"/>
          </a:solidFill>
          <a:ln w="12700">
            <a:solidFill>
              <a:srgbClr val="000000"/>
            </a:solidFill>
            <a:prstDash val="dash"/>
            <a:round/>
            <a:headEnd/>
            <a:tailEnd/>
          </a:ln>
          <a:effectLst>
            <a:outerShdw blurRad="50800" dist="38100" dir="2700000" algn="tl" rotWithShape="0">
              <a:srgbClr val="000000">
                <a:alpha val="39999"/>
              </a:srgbClr>
            </a:outerShdw>
          </a:effectLst>
        </p:spPr>
        <p:txBody>
          <a:bodyPr vert="horz" wrap="square" lIns="91440" tIns="0" rIns="91440" bIns="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mic Sans MS" charset="0"/>
                <a:ea typeface="ÇlÇr ñæí©" charset="0"/>
              </a:rPr>
              <a:t>Prénom </a:t>
            </a: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mic Sans MS" charset="0"/>
                <a:ea typeface="ÇlÇr ñæí©" charset="0"/>
              </a:rPr>
              <a:t>:</a:t>
            </a:r>
            <a:endParaRPr kumimoji="0" lang="fr-FR" sz="10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Comic Sans MS" charset="0"/>
              <a:ea typeface="ÇlÇr ñæí©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mic Sans MS" charset="0"/>
                <a:ea typeface="ÇlÇr ñæí©" charset="0"/>
              </a:rPr>
              <a:t>Date : </a:t>
            </a:r>
            <a:endParaRPr kumimoji="0" lang="fr-FR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2" name="Carré corné 93"/>
          <p:cNvSpPr>
            <a:spLocks noChangeArrowheads="1"/>
          </p:cNvSpPr>
          <p:nvPr/>
        </p:nvSpPr>
        <p:spPr bwMode="auto">
          <a:xfrm rot="314074">
            <a:off x="5357509" y="352187"/>
            <a:ext cx="1292225" cy="465137"/>
          </a:xfrm>
          <a:prstGeom prst="foldedCorner">
            <a:avLst>
              <a:gd name="adj" fmla="val 16667"/>
            </a:avLst>
          </a:prstGeom>
          <a:gradFill rotWithShape="1">
            <a:gsLst>
              <a:gs pos="0">
                <a:srgbClr val="BFBFBF"/>
              </a:gs>
              <a:gs pos="100000">
                <a:srgbClr val="FFFFFF"/>
              </a:gs>
            </a:gsLst>
            <a:path path="rect">
              <a:fillToRect l="50000" t="50000" r="50000" b="50000"/>
            </a:path>
          </a:gradFill>
          <a:ln w="9525">
            <a:solidFill>
              <a:srgbClr val="000000"/>
            </a:solidFill>
            <a:round/>
            <a:headEnd/>
            <a:tailEnd/>
          </a:ln>
          <a:effectLst>
            <a:outerShdw blurRad="76200" sy="23000" kx="-1199993" algn="bl" rotWithShape="0">
              <a:srgbClr val="000000">
                <a:alpha val="20000"/>
              </a:srgb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mic Sans MS" charset="0"/>
                <a:ea typeface="ÇlÇr ñæí©" charset="0"/>
              </a:rPr>
              <a:t>Phonologie</a:t>
            </a:r>
            <a:endParaRPr kumimoji="0" lang="fr-FR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254341" y="794891"/>
            <a:ext cx="645091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 smtClean="0">
                <a:latin typeface="Comic Sans MS"/>
                <a:cs typeface="Comic Sans MS"/>
              </a:rPr>
              <a:t>1. </a:t>
            </a:r>
            <a:r>
              <a:rPr lang="fr-FR" sz="4000" dirty="0" smtClean="0">
                <a:latin typeface="Picto Moustache"/>
                <a:cs typeface="Picto Moustache"/>
              </a:rPr>
              <a:t>j</a:t>
            </a:r>
            <a:r>
              <a:rPr lang="fr-FR" dirty="0" smtClean="0">
                <a:latin typeface="Picto Moustache"/>
                <a:cs typeface="Picto Moustache"/>
              </a:rPr>
              <a:t> </a:t>
            </a:r>
            <a:r>
              <a:rPr lang="fr-FR" sz="1400" b="1" dirty="0" smtClean="0">
                <a:latin typeface="Comic Sans MS"/>
                <a:cs typeface="Comic Sans MS"/>
              </a:rPr>
              <a:t>Colorie </a:t>
            </a:r>
            <a:r>
              <a:rPr lang="fr-FR" sz="1400" dirty="0" smtClean="0">
                <a:latin typeface="Cursivestandard"/>
                <a:cs typeface="Cursivestandard"/>
              </a:rPr>
              <a:t>²le$ ²image$ ²si ²tu ²entend$ ²le ²son </a:t>
            </a:r>
            <a:r>
              <a:rPr lang="fr-FR" sz="1600" dirty="0">
                <a:cs typeface="Cursivestandard"/>
              </a:rPr>
              <a:t>[</a:t>
            </a:r>
            <a:r>
              <a:rPr lang="fr-FR" sz="1600" dirty="0" err="1">
                <a:cs typeface="Cursivestandard"/>
              </a:rPr>
              <a:t>w</a:t>
            </a:r>
            <a:r>
              <a:rPr lang="fr-FR" sz="1600" dirty="0" err="1"/>
              <a:t>ɛ</a:t>
            </a:r>
            <a:r>
              <a:rPr lang="fr-FR" sz="1600" dirty="0"/>
              <a:t>̃̃</a:t>
            </a:r>
            <a:r>
              <a:rPr lang="fr-FR" sz="1600" dirty="0" smtClean="0">
                <a:cs typeface="Cursivestandard"/>
              </a:rPr>
              <a:t>]</a:t>
            </a:r>
            <a:r>
              <a:rPr lang="fr-FR" sz="1400" b="1" dirty="0" smtClean="0">
                <a:latin typeface="Comic Sans MS"/>
                <a:cs typeface="Comic Sans MS"/>
              </a:rPr>
              <a:t>: </a:t>
            </a:r>
            <a:endParaRPr lang="fr-FR" b="1" dirty="0">
              <a:latin typeface="Comic Sans MS"/>
              <a:cs typeface="Comic Sans MS"/>
            </a:endParaRPr>
          </a:p>
        </p:txBody>
      </p:sp>
      <p:sp>
        <p:nvSpPr>
          <p:cNvPr id="16" name="ZoneTexte 15"/>
          <p:cNvSpPr txBox="1"/>
          <p:nvPr/>
        </p:nvSpPr>
        <p:spPr>
          <a:xfrm>
            <a:off x="249133" y="2149346"/>
            <a:ext cx="645091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>
                <a:latin typeface="Comic Sans MS"/>
                <a:cs typeface="Comic Sans MS"/>
              </a:rPr>
              <a:t>2</a:t>
            </a:r>
            <a:r>
              <a:rPr lang="fr-FR" sz="1400" b="1" dirty="0" smtClean="0">
                <a:latin typeface="Comic Sans MS"/>
                <a:cs typeface="Comic Sans MS"/>
              </a:rPr>
              <a:t>. </a:t>
            </a:r>
            <a:r>
              <a:rPr lang="fr-FR" sz="4000" dirty="0" smtClean="0">
                <a:latin typeface="Picto Moustache"/>
                <a:cs typeface="Picto Moustache"/>
              </a:rPr>
              <a:t>j</a:t>
            </a:r>
            <a:r>
              <a:rPr lang="fr-FR" sz="1400" dirty="0" smtClean="0">
                <a:latin typeface="Picto Moustache"/>
                <a:cs typeface="Picto Moustache"/>
              </a:rPr>
              <a:t> </a:t>
            </a:r>
            <a:r>
              <a:rPr lang="fr-FR" sz="1400" b="1" dirty="0" smtClean="0">
                <a:latin typeface="Comic Sans MS"/>
                <a:cs typeface="Comic Sans MS"/>
              </a:rPr>
              <a:t>Colorie </a:t>
            </a:r>
            <a:r>
              <a:rPr lang="fr-FR" sz="1400" dirty="0" smtClean="0">
                <a:latin typeface="Cursivestandard"/>
                <a:cs typeface="Cursivestandard"/>
              </a:rPr>
              <a:t>²le$ ²lettre$ </a:t>
            </a:r>
            <a:r>
              <a:rPr lang="fr-FR" sz="1400" b="1" i="1" dirty="0" err="1" smtClean="0">
                <a:solidFill>
                  <a:srgbClr val="7F7F7F"/>
                </a:solidFill>
                <a:latin typeface="Comic Sans MS"/>
                <a:cs typeface="Comic Sans MS"/>
              </a:rPr>
              <a:t>oin</a:t>
            </a:r>
            <a:r>
              <a:rPr lang="fr-FR" sz="1400" b="1" dirty="0" smtClean="0">
                <a:latin typeface="Comic Sans MS"/>
                <a:cs typeface="Comic Sans MS"/>
              </a:rPr>
              <a:t> : </a:t>
            </a:r>
            <a:endParaRPr lang="fr-FR" b="1" dirty="0">
              <a:latin typeface="Comic Sans MS"/>
              <a:cs typeface="Comic Sans MS"/>
            </a:endParaRPr>
          </a:p>
        </p:txBody>
      </p:sp>
      <p:sp>
        <p:nvSpPr>
          <p:cNvPr id="35" name="ZoneTexte 34"/>
          <p:cNvSpPr txBox="1"/>
          <p:nvPr/>
        </p:nvSpPr>
        <p:spPr>
          <a:xfrm>
            <a:off x="288209" y="5544350"/>
            <a:ext cx="645091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>
                <a:latin typeface="Comic Sans MS"/>
                <a:cs typeface="Comic Sans MS"/>
              </a:rPr>
              <a:t>4</a:t>
            </a:r>
            <a:r>
              <a:rPr lang="fr-FR" sz="1400" b="1" dirty="0" smtClean="0">
                <a:latin typeface="Comic Sans MS"/>
                <a:cs typeface="Comic Sans MS"/>
              </a:rPr>
              <a:t>. </a:t>
            </a:r>
            <a:r>
              <a:rPr lang="fr-FR" sz="4000" dirty="0">
                <a:latin typeface="Picto Moustache"/>
                <a:cs typeface="Picto Moustache"/>
              </a:rPr>
              <a:t>d</a:t>
            </a:r>
            <a:r>
              <a:rPr lang="fr-FR" sz="1400" dirty="0" smtClean="0">
                <a:latin typeface="Picto Moustache"/>
                <a:cs typeface="Picto Moustache"/>
              </a:rPr>
              <a:t> </a:t>
            </a:r>
            <a:r>
              <a:rPr lang="fr-FR" sz="1400" b="1" dirty="0">
                <a:latin typeface="Comic Sans MS"/>
                <a:cs typeface="Comic Sans MS"/>
              </a:rPr>
              <a:t>R</a:t>
            </a:r>
            <a:r>
              <a:rPr lang="fr-FR" sz="1400" b="1" dirty="0" smtClean="0">
                <a:latin typeface="Comic Sans MS"/>
                <a:cs typeface="Comic Sans MS"/>
              </a:rPr>
              <a:t>elie </a:t>
            </a:r>
            <a:r>
              <a:rPr lang="fr-FR" sz="1400" dirty="0">
                <a:latin typeface="Cursivestandard"/>
                <a:cs typeface="Cursivestandard"/>
              </a:rPr>
              <a:t>²</a:t>
            </a:r>
            <a:r>
              <a:rPr lang="fr-FR" sz="1400" dirty="0" smtClean="0">
                <a:latin typeface="Cursivestandard"/>
                <a:cs typeface="Cursivestandard"/>
              </a:rPr>
              <a:t>le$ </a:t>
            </a:r>
            <a:r>
              <a:rPr lang="fr-FR" sz="1400" dirty="0">
                <a:latin typeface="Cursivestandard"/>
                <a:cs typeface="Cursivestandard"/>
              </a:rPr>
              <a:t>mot$ ²qui </a:t>
            </a:r>
            <a:r>
              <a:rPr lang="fr-FR" sz="1400" dirty="0" smtClean="0">
                <a:latin typeface="Cursivestandard"/>
                <a:cs typeface="Cursivestandard"/>
              </a:rPr>
              <a:t>vont </a:t>
            </a:r>
            <a:r>
              <a:rPr lang="fr-FR" sz="1400" dirty="0">
                <a:latin typeface="Cursivestandard"/>
                <a:cs typeface="Cursivestandard"/>
              </a:rPr>
              <a:t>²</a:t>
            </a:r>
            <a:r>
              <a:rPr lang="fr-FR" sz="1400" dirty="0" smtClean="0">
                <a:latin typeface="Cursivestandard"/>
                <a:cs typeface="Cursivestandard"/>
              </a:rPr>
              <a:t>ensemble </a:t>
            </a:r>
            <a:r>
              <a:rPr lang="fr-FR" sz="1400" dirty="0">
                <a:latin typeface="Cursivestandard"/>
                <a:cs typeface="Cursivestandard"/>
              </a:rPr>
              <a:t>²et </a:t>
            </a:r>
            <a:r>
              <a:rPr lang="fr-FR" sz="1400" b="1" dirty="0" smtClean="0">
                <a:latin typeface="Comic Sans MS"/>
                <a:cs typeface="Comic Sans MS"/>
              </a:rPr>
              <a:t>écris </a:t>
            </a:r>
            <a:r>
              <a:rPr lang="fr-FR" sz="1400" dirty="0" smtClean="0">
                <a:latin typeface="Cursivestandard"/>
                <a:cs typeface="Cursivestandard"/>
              </a:rPr>
              <a:t>²le$ ²phrase$ </a:t>
            </a:r>
            <a:r>
              <a:rPr lang="fr-FR" sz="1400" dirty="0">
                <a:latin typeface="Cursivestandard"/>
                <a:cs typeface="Cursivestandard"/>
              </a:rPr>
              <a:t>:</a:t>
            </a:r>
            <a:endParaRPr lang="fr-FR" b="1" dirty="0">
              <a:latin typeface="Comic Sans MS"/>
              <a:cs typeface="Comic Sans MS"/>
            </a:endParaRPr>
          </a:p>
        </p:txBody>
      </p:sp>
      <p:graphicFrame>
        <p:nvGraphicFramePr>
          <p:cNvPr id="99" name="Tableau 9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2834361"/>
              </p:ext>
            </p:extLst>
          </p:nvPr>
        </p:nvGraphicFramePr>
        <p:xfrm>
          <a:off x="121787" y="2857232"/>
          <a:ext cx="6612164" cy="85347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08628"/>
                <a:gridCol w="508628"/>
                <a:gridCol w="508628"/>
                <a:gridCol w="508628"/>
                <a:gridCol w="508628"/>
                <a:gridCol w="508628"/>
                <a:gridCol w="508628"/>
                <a:gridCol w="508628"/>
                <a:gridCol w="508628"/>
                <a:gridCol w="508628"/>
                <a:gridCol w="508628"/>
                <a:gridCol w="508628"/>
                <a:gridCol w="508628"/>
              </a:tblGrid>
              <a:tr h="426738"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oin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in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>
                          <a:latin typeface="Cursivestandard"/>
                          <a:cs typeface="Cursivestandard"/>
                        </a:rPr>
                        <a:t>oin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>
                          <a:latin typeface="Cursivestandard"/>
                          <a:cs typeface="Cursivestandard"/>
                        </a:rPr>
                        <a:t>oiu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iom</a:t>
                      </a:r>
                      <a:endParaRPr lang="fr-FR" dirty="0"/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ion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oin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oiu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oi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ion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>
                          <a:latin typeface="Cursivestandard"/>
                          <a:cs typeface="Cursivestandard"/>
                        </a:rPr>
                        <a:t>oin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>
                          <a:latin typeface="Cursivestandard"/>
                          <a:cs typeface="Cursivestandard"/>
                        </a:rPr>
                        <a:t>oi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oin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  <a:tr h="426738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OIN</a:t>
                      </a:r>
                      <a:endParaRPr lang="fr-FR" dirty="0"/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ion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in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in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oin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>
                          <a:latin typeface="Cursivestandard"/>
                          <a:cs typeface="Cursivestandard"/>
                        </a:rPr>
                        <a:t>oim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ion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>
                          <a:latin typeface="Cursivestandard"/>
                          <a:cs typeface="Cursivestandard"/>
                        </a:rPr>
                        <a:t>oiu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oin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ion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ion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oin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on</a:t>
                      </a:r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00" name="Tableau 9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4811337"/>
              </p:ext>
            </p:extLst>
          </p:nvPr>
        </p:nvGraphicFramePr>
        <p:xfrm>
          <a:off x="217340" y="6162941"/>
          <a:ext cx="6521786" cy="173255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016927"/>
                <a:gridCol w="490085"/>
                <a:gridCol w="3014774"/>
              </a:tblGrid>
              <a:tr h="433138">
                <a:tc>
                  <a:txBody>
                    <a:bodyPr/>
                    <a:lstStyle/>
                    <a:p>
                      <a:pPr marL="0" marR="0" indent="0" algn="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 smtClean="0">
                          <a:latin typeface="Script Ecole 2"/>
                          <a:cs typeface="Script Ecole 2"/>
                        </a:rPr>
                        <a:t>Hugo est en vacances</a:t>
                      </a:r>
                      <a:r>
                        <a:rPr lang="fr-FR" sz="1400" baseline="0" dirty="0" smtClean="0">
                          <a:latin typeface="Script Ecole 2"/>
                          <a:cs typeface="Script Ecole 2"/>
                        </a:rPr>
                        <a:t>, </a:t>
                      </a:r>
                      <a:r>
                        <a:rPr lang="fr-FR" sz="1400" dirty="0" smtClean="0">
                          <a:latin typeface="Script Ecole 2"/>
                          <a:cs typeface="Script Ecole 2"/>
                        </a:rPr>
                        <a:t>•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dirty="0" smtClean="0">
                        <a:latin typeface="Script Ecole 2"/>
                        <a:cs typeface="Script Ecole 2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 smtClean="0">
                          <a:latin typeface="Script Ecole 2"/>
                          <a:cs typeface="Script Ecole 2"/>
                        </a:rPr>
                        <a:t>• elle</a:t>
                      </a:r>
                      <a:r>
                        <a:rPr lang="fr-FR" sz="1400" baseline="0" dirty="0" smtClean="0">
                          <a:latin typeface="Script Ecole 2"/>
                          <a:cs typeface="Script Ecole 2"/>
                        </a:rPr>
                        <a:t> a besoin de repos</a:t>
                      </a:r>
                      <a:r>
                        <a:rPr lang="fr-FR" sz="1400" dirty="0" smtClean="0">
                          <a:latin typeface="Script Ecole 2"/>
                          <a:cs typeface="Script Ecole 2"/>
                        </a:rPr>
                        <a:t>.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33138">
                <a:tc>
                  <a:txBody>
                    <a:bodyPr/>
                    <a:lstStyle/>
                    <a:p>
                      <a:pPr algn="r"/>
                      <a:r>
                        <a:rPr lang="fr-FR" sz="1400" baseline="0" dirty="0" smtClean="0">
                          <a:latin typeface="Script Ecole 2"/>
                          <a:cs typeface="Script Ecole 2"/>
                        </a:rPr>
                        <a:t>J’ai rapporté des gâteaux,</a:t>
                      </a:r>
                      <a:r>
                        <a:rPr lang="fr-FR" sz="1400" dirty="0" smtClean="0">
                          <a:latin typeface="Script Ecole 2"/>
                          <a:cs typeface="Script Ecole 2"/>
                        </a:rPr>
                        <a:t> •</a:t>
                      </a:r>
                      <a:endParaRPr lang="fr-FR" sz="1400" dirty="0">
                        <a:latin typeface="Script Ecole 2"/>
                        <a:cs typeface="Script Ecole 2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Script Ecole 2"/>
                        <a:cs typeface="Script Ecole 2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dirty="0" smtClean="0">
                          <a:latin typeface="Script Ecole 2"/>
                          <a:cs typeface="Script Ecole 2"/>
                        </a:rPr>
                        <a:t>• il</a:t>
                      </a:r>
                      <a:r>
                        <a:rPr lang="fr-FR" sz="1400" baseline="0" dirty="0" smtClean="0">
                          <a:latin typeface="Script Ecole 2"/>
                          <a:cs typeface="Script Ecole 2"/>
                        </a:rPr>
                        <a:t> est parti très loin</a:t>
                      </a:r>
                      <a:r>
                        <a:rPr lang="fr-FR" sz="1400" dirty="0" smtClean="0">
                          <a:latin typeface="Script Ecole 2"/>
                          <a:cs typeface="Script Ecole 2"/>
                        </a:rPr>
                        <a:t>.</a:t>
                      </a:r>
                      <a:endParaRPr lang="fr-FR" sz="1400" dirty="0">
                        <a:latin typeface="Script Ecole 2"/>
                        <a:cs typeface="Script Ecole 2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33138">
                <a:tc>
                  <a:txBody>
                    <a:bodyPr/>
                    <a:lstStyle/>
                    <a:p>
                      <a:pPr algn="r"/>
                      <a:r>
                        <a:rPr lang="fr-FR" sz="1400" baseline="0" dirty="0" smtClean="0">
                          <a:latin typeface="Script Ecole 2"/>
                          <a:cs typeface="Script Ecole 2"/>
                        </a:rPr>
                        <a:t>Lise est malade, </a:t>
                      </a:r>
                      <a:r>
                        <a:rPr lang="fr-FR" sz="1400" dirty="0" smtClean="0">
                          <a:latin typeface="Script Ecole 2"/>
                          <a:cs typeface="Script Ecole 2"/>
                        </a:rPr>
                        <a:t>•</a:t>
                      </a:r>
                      <a:endParaRPr lang="fr-FR" sz="1400" dirty="0">
                        <a:latin typeface="Script Ecole 2"/>
                        <a:cs typeface="Script Ecole 2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Script Ecole 2"/>
                        <a:cs typeface="Script Ecole 2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smtClean="0">
                          <a:latin typeface="Script Ecole 2"/>
                          <a:cs typeface="Script Ecole 2"/>
                        </a:rPr>
                        <a:t>• tu as gagné moins de points.</a:t>
                      </a:r>
                      <a:endParaRPr lang="fr-FR" sz="1400" dirty="0" smtClean="0">
                        <a:latin typeface="Script Ecole 2"/>
                        <a:cs typeface="Script Ecole 2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33138">
                <a:tc>
                  <a:txBody>
                    <a:bodyPr/>
                    <a:lstStyle/>
                    <a:p>
                      <a:pPr algn="r"/>
                      <a:r>
                        <a:rPr lang="fr-FR" sz="1400" dirty="0" smtClean="0">
                          <a:latin typeface="Script Ecole 2"/>
                          <a:cs typeface="Script Ecole 2"/>
                        </a:rPr>
                        <a:t>Tu n’es pas content,•</a:t>
                      </a:r>
                      <a:endParaRPr lang="fr-FR" sz="1400" dirty="0">
                        <a:latin typeface="Script Ecole 2"/>
                        <a:cs typeface="Script Ecole 2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Script Ecole 2"/>
                        <a:cs typeface="Script Ecole 2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 smtClean="0">
                          <a:latin typeface="Script Ecole 2"/>
                          <a:cs typeface="Script Ecole 2"/>
                        </a:rPr>
                        <a:t>• j’ai</a:t>
                      </a:r>
                      <a:r>
                        <a:rPr lang="fr-FR" sz="1400" baseline="0" dirty="0" smtClean="0">
                          <a:latin typeface="Script Ecole 2"/>
                          <a:cs typeface="Script Ecole 2"/>
                        </a:rPr>
                        <a:t> besoin de manger</a:t>
                      </a:r>
                      <a:r>
                        <a:rPr lang="fr-FR" sz="1400" dirty="0" smtClean="0">
                          <a:latin typeface="Script Ecole 2"/>
                          <a:cs typeface="Script Ecole 2"/>
                        </a:rPr>
                        <a:t>.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88" name="Étoile à 5 branches 87"/>
          <p:cNvSpPr/>
          <p:nvPr/>
        </p:nvSpPr>
        <p:spPr>
          <a:xfrm>
            <a:off x="5071662" y="383145"/>
            <a:ext cx="180000" cy="180000"/>
          </a:xfrm>
          <a:prstGeom prst="star5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3" name="Image 2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009250" y="1655205"/>
            <a:ext cx="696041" cy="508137"/>
          </a:xfrm>
          <a:prstGeom prst="rect">
            <a:avLst/>
          </a:prstGeom>
        </p:spPr>
      </p:pic>
      <p:pic>
        <p:nvPicPr>
          <p:cNvPr id="26" name="Image 25"/>
          <p:cNvPicPr>
            <a:picLocks noChangeAspect="1"/>
          </p:cNvPicPr>
          <p:nvPr/>
        </p:nvPicPr>
        <p:blipFill rotWithShape="1">
          <a:blip r:embed="rId4">
            <a:duotone>
              <a:schemeClr val="bg2">
                <a:shade val="45000"/>
                <a:satMod val="135000"/>
              </a:schemeClr>
              <a:prstClr val="white"/>
            </a:duotone>
          </a:blip>
          <a:srcRect t="22647" b="9271"/>
          <a:stretch/>
        </p:blipFill>
        <p:spPr>
          <a:xfrm>
            <a:off x="33868" y="7916332"/>
            <a:ext cx="6725484" cy="1989668"/>
          </a:xfrm>
          <a:prstGeom prst="rect">
            <a:avLst/>
          </a:prstGeom>
        </p:spPr>
      </p:pic>
      <p:sp>
        <p:nvSpPr>
          <p:cNvPr id="27" name="Ellipse 26"/>
          <p:cNvSpPr/>
          <p:nvPr/>
        </p:nvSpPr>
        <p:spPr>
          <a:xfrm>
            <a:off x="662613" y="8246533"/>
            <a:ext cx="65520" cy="59267"/>
          </a:xfrm>
          <a:prstGeom prst="ellipse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1" name="Ellipse 90"/>
          <p:cNvSpPr/>
          <p:nvPr/>
        </p:nvSpPr>
        <p:spPr>
          <a:xfrm>
            <a:off x="662613" y="8695266"/>
            <a:ext cx="65520" cy="59267"/>
          </a:xfrm>
          <a:prstGeom prst="ellipse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2" name="Ellipse 91"/>
          <p:cNvSpPr/>
          <p:nvPr/>
        </p:nvSpPr>
        <p:spPr>
          <a:xfrm>
            <a:off x="662613" y="9110132"/>
            <a:ext cx="65520" cy="59267"/>
          </a:xfrm>
          <a:prstGeom prst="ellipse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6" name="Image 3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47295" y="1631238"/>
            <a:ext cx="526782" cy="526782"/>
          </a:xfrm>
          <a:prstGeom prst="rect">
            <a:avLst/>
          </a:prstGeom>
        </p:spPr>
      </p:pic>
      <p:pic>
        <p:nvPicPr>
          <p:cNvPr id="37" name="Image 3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55566" y="1585415"/>
            <a:ext cx="637124" cy="572605"/>
          </a:xfrm>
          <a:prstGeom prst="rect">
            <a:avLst/>
          </a:prstGeom>
        </p:spPr>
      </p:pic>
      <p:pic>
        <p:nvPicPr>
          <p:cNvPr id="93" name="Image 92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297291" y="1597885"/>
            <a:ext cx="450468" cy="636375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817922" y="1655205"/>
            <a:ext cx="706159" cy="543411"/>
          </a:xfrm>
          <a:prstGeom prst="rect">
            <a:avLst/>
          </a:prstGeom>
        </p:spPr>
      </p:pic>
      <p:pic>
        <p:nvPicPr>
          <p:cNvPr id="2" name="Image 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1288" y="1619943"/>
            <a:ext cx="676845" cy="563090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51347" y="1673105"/>
            <a:ext cx="381005" cy="484915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115904" y="1631238"/>
            <a:ext cx="578804" cy="578804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13"/>
          <a:srcRect b="8486"/>
          <a:stretch/>
        </p:blipFill>
        <p:spPr>
          <a:xfrm>
            <a:off x="5433285" y="1610015"/>
            <a:ext cx="452754" cy="585328"/>
          </a:xfrm>
          <a:prstGeom prst="rect">
            <a:avLst/>
          </a:prstGeom>
        </p:spPr>
      </p:pic>
      <p:sp>
        <p:nvSpPr>
          <p:cNvPr id="32" name="ZoneTexte 31"/>
          <p:cNvSpPr txBox="1"/>
          <p:nvPr/>
        </p:nvSpPr>
        <p:spPr>
          <a:xfrm>
            <a:off x="308435" y="3630708"/>
            <a:ext cx="645091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>
                <a:latin typeface="Comic Sans MS"/>
                <a:cs typeface="Comic Sans MS"/>
              </a:rPr>
              <a:t>3</a:t>
            </a:r>
            <a:r>
              <a:rPr lang="fr-FR" sz="1400" b="1" dirty="0" smtClean="0">
                <a:latin typeface="Comic Sans MS"/>
                <a:cs typeface="Comic Sans MS"/>
              </a:rPr>
              <a:t>. </a:t>
            </a:r>
            <a:r>
              <a:rPr lang="fr-FR" sz="4000" dirty="0">
                <a:latin typeface="Picto Moustache"/>
                <a:cs typeface="Picto Moustache"/>
              </a:rPr>
              <a:t>h</a:t>
            </a:r>
            <a:r>
              <a:rPr lang="fr-FR" sz="1400" dirty="0" smtClean="0">
                <a:latin typeface="Picto Moustache"/>
                <a:cs typeface="Picto Moustache"/>
              </a:rPr>
              <a:t> </a:t>
            </a:r>
            <a:r>
              <a:rPr lang="fr-FR" sz="1400" b="1" dirty="0" smtClean="0">
                <a:latin typeface="Comic Sans MS"/>
                <a:cs typeface="Comic Sans MS"/>
              </a:rPr>
              <a:t>Lis </a:t>
            </a:r>
            <a:r>
              <a:rPr lang="fr-FR" sz="1400" dirty="0">
                <a:latin typeface="Cursivestandard"/>
                <a:cs typeface="Cursivestandard"/>
              </a:rPr>
              <a:t>²et</a:t>
            </a:r>
            <a:r>
              <a:rPr lang="fr-FR" sz="1400" b="1" dirty="0" smtClean="0">
                <a:latin typeface="Comic Sans MS"/>
                <a:cs typeface="Comic Sans MS"/>
              </a:rPr>
              <a:t> entoure </a:t>
            </a:r>
            <a:r>
              <a:rPr lang="fr-FR" sz="1400" dirty="0" smtClean="0">
                <a:latin typeface="Cursivestandard"/>
                <a:cs typeface="Cursivestandard"/>
              </a:rPr>
              <a:t>²le$ mot$ ²comme ²sur ²le modèle :</a:t>
            </a:r>
            <a:endParaRPr lang="fr-FR" b="1" dirty="0">
              <a:latin typeface="Comic Sans MS"/>
              <a:cs typeface="Comic Sans MS"/>
            </a:endParaRPr>
          </a:p>
        </p:txBody>
      </p:sp>
      <p:graphicFrame>
        <p:nvGraphicFramePr>
          <p:cNvPr id="33" name="Tableau 3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0480556"/>
              </p:ext>
            </p:extLst>
          </p:nvPr>
        </p:nvGraphicFramePr>
        <p:xfrm>
          <a:off x="113359" y="4338594"/>
          <a:ext cx="6612157" cy="129941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96897"/>
                <a:gridCol w="802180"/>
                <a:gridCol w="802180"/>
                <a:gridCol w="802180"/>
                <a:gridCol w="802180"/>
                <a:gridCol w="802180"/>
                <a:gridCol w="802180"/>
                <a:gridCol w="802180"/>
              </a:tblGrid>
              <a:tr h="433138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Picto Moustache"/>
                          <a:cs typeface="Picto Moustache"/>
                        </a:rPr>
                        <a:t>s </a:t>
                      </a:r>
                      <a:r>
                        <a:rPr lang="fr-FR" sz="1400" dirty="0" smtClean="0">
                          <a:latin typeface="Script Ecole 2"/>
                          <a:cs typeface="Script Ecole 2"/>
                        </a:rPr>
                        <a:t>point</a:t>
                      </a:r>
                      <a:endParaRPr lang="fr-FR" sz="1400" dirty="0">
                        <a:latin typeface="Script Ecole 2"/>
                        <a:cs typeface="Script Ecole 2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 smtClean="0">
                          <a:latin typeface="Script Ecole 2"/>
                          <a:cs typeface="Script Ecole 2"/>
                        </a:rPr>
                        <a:t>point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 smtClean="0">
                          <a:latin typeface="Script Ecole 2"/>
                          <a:cs typeface="Script Ecole 2"/>
                        </a:rPr>
                        <a:t>pain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 smtClean="0">
                          <a:latin typeface="Script Ecole 2"/>
                          <a:cs typeface="Script Ecole 2"/>
                        </a:rPr>
                        <a:t>pointe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 smtClean="0">
                          <a:latin typeface="Script Ecole 2"/>
                          <a:cs typeface="Script Ecole 2"/>
                        </a:rPr>
                        <a:t>point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Script Ecole 2"/>
                          <a:cs typeface="Script Ecole 2"/>
                        </a:rPr>
                        <a:t>pion</a:t>
                      </a:r>
                      <a:endParaRPr lang="fr-FR" sz="1400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Script Ecole 2"/>
                          <a:cs typeface="Script Ecole 2"/>
                        </a:rPr>
                        <a:t>pont</a:t>
                      </a:r>
                      <a:endParaRPr lang="fr-FR" sz="1400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Script Ecole 2"/>
                          <a:cs typeface="Script Ecole 2"/>
                        </a:rPr>
                        <a:t>point</a:t>
                      </a:r>
                      <a:endParaRPr lang="fr-FR" sz="1400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</a:tr>
              <a:tr h="433138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 smtClean="0">
                          <a:latin typeface="Picto Moustache"/>
                          <a:cs typeface="Picto Moustache"/>
                        </a:rPr>
                        <a:t>s  </a:t>
                      </a:r>
                      <a:r>
                        <a:rPr lang="fr-FR" sz="1400" dirty="0" smtClean="0">
                          <a:latin typeface="Script Ecole 2"/>
                          <a:cs typeface="Script Ecole 2"/>
                        </a:rPr>
                        <a:t>loin</a:t>
                      </a: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Script Ecole 2"/>
                          <a:cs typeface="Script Ecole 2"/>
                        </a:rPr>
                        <a:t>lion</a:t>
                      </a:r>
                      <a:endParaRPr lang="fr-FR" sz="1400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Script Ecole 2"/>
                          <a:cs typeface="Script Ecole 2"/>
                        </a:rPr>
                        <a:t>loin</a:t>
                      </a:r>
                      <a:endParaRPr lang="fr-FR" sz="1400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Script Ecole 2"/>
                          <a:cs typeface="Script Ecole 2"/>
                        </a:rPr>
                        <a:t>loir</a:t>
                      </a:r>
                      <a:endParaRPr lang="fr-FR" sz="1400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Script Ecole 2"/>
                          <a:cs typeface="Script Ecole 2"/>
                        </a:rPr>
                        <a:t>bien</a:t>
                      </a:r>
                      <a:endParaRPr lang="fr-FR" sz="1400" dirty="0">
                        <a:latin typeface="Script Ecole 2"/>
                        <a:cs typeface="Script Ecole 2"/>
                      </a:endParaRP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Script Ecole 2"/>
                          <a:cs typeface="Script Ecole 2"/>
                        </a:rPr>
                        <a:t>loin</a:t>
                      </a:r>
                      <a:endParaRPr lang="fr-FR" sz="1400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Script Ecole 2"/>
                          <a:cs typeface="Script Ecole 2"/>
                        </a:rPr>
                        <a:t>loin</a:t>
                      </a:r>
                      <a:endParaRPr lang="fr-FR" sz="1400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Script Ecole 2"/>
                          <a:cs typeface="Script Ecole 2"/>
                        </a:rPr>
                        <a:t>lion</a:t>
                      </a:r>
                      <a:endParaRPr lang="fr-FR" sz="1400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</a:tr>
              <a:tr h="433138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 smtClean="0">
                          <a:latin typeface="Picto Moustache"/>
                          <a:cs typeface="Picto Moustache"/>
                        </a:rPr>
                        <a:t>s </a:t>
                      </a:r>
                      <a:r>
                        <a:rPr lang="fr-FR" sz="1800" dirty="0" smtClean="0">
                          <a:latin typeface="Cursivestandard"/>
                          <a:cs typeface="Cursivestandard"/>
                        </a:rPr>
                        <a:t>²coin</a:t>
                      </a: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 err="1" smtClean="0">
                          <a:latin typeface="Cursivestandard"/>
                          <a:cs typeface="Cursivestandard"/>
                        </a:rPr>
                        <a:t>moin</a:t>
                      </a:r>
                      <a:r>
                        <a:rPr lang="fr-FR" sz="1800" dirty="0" smtClean="0">
                          <a:latin typeface="Cursivestandard"/>
                          <a:cs typeface="Cursivestandard"/>
                        </a:rPr>
                        <a:t>$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 smtClean="0">
                          <a:latin typeface="Cursivestandard"/>
                          <a:cs typeface="Cursivestandard"/>
                        </a:rPr>
                        <a:t>²soin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 smtClean="0">
                          <a:latin typeface="Cursivestandard"/>
                          <a:cs typeface="Cursivestandard"/>
                        </a:rPr>
                        <a:t>²coin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 smtClean="0">
                          <a:latin typeface="Cursivestandard"/>
                          <a:cs typeface="Cursivestandard"/>
                        </a:rPr>
                        <a:t>²coin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 smtClean="0">
                          <a:latin typeface="Cursivestandard"/>
                          <a:cs typeface="Cursivestandard"/>
                        </a:rPr>
                        <a:t>²soin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 smtClean="0">
                          <a:latin typeface="Cursivestandard"/>
                          <a:cs typeface="Cursivestandard"/>
                        </a:rPr>
                        <a:t>²colin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 smtClean="0">
                          <a:latin typeface="Cursivestandard"/>
                          <a:cs typeface="Cursivestandard"/>
                        </a:rPr>
                        <a:t>²coin</a:t>
                      </a:r>
                    </a:p>
                  </a:txBody>
                  <a:tcPr anchor="ctr"/>
                </a:tc>
              </a:tr>
            </a:tbl>
          </a:graphicData>
        </a:graphic>
      </p:graphicFrame>
      <p:pic>
        <p:nvPicPr>
          <p:cNvPr id="34" name="Image 33" descr="C:\Users\Catherine\Documents\CP\7 Lecture Pilotis\Gestes BM Pilotis\oin.PNG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21266" y="394024"/>
            <a:ext cx="421150" cy="465308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Étoile à 5 branches 27"/>
          <p:cNvSpPr/>
          <p:nvPr/>
        </p:nvSpPr>
        <p:spPr>
          <a:xfrm>
            <a:off x="5080129" y="599157"/>
            <a:ext cx="180000" cy="180000"/>
          </a:xfrm>
          <a:prstGeom prst="star5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870973" y="1596829"/>
            <a:ext cx="439098" cy="620313"/>
          </a:xfrm>
          <a:prstGeom prst="rect">
            <a:avLst/>
          </a:prstGeom>
        </p:spPr>
      </p:pic>
      <p:sp>
        <p:nvSpPr>
          <p:cNvPr id="31" name="Ellipse 30"/>
          <p:cNvSpPr/>
          <p:nvPr/>
        </p:nvSpPr>
        <p:spPr>
          <a:xfrm>
            <a:off x="654140" y="9525009"/>
            <a:ext cx="65520" cy="59267"/>
          </a:xfrm>
          <a:prstGeom prst="ellipse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31110679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12505</TotalTime>
  <Words>5177</Words>
  <Application>Microsoft Macintosh PowerPoint</Application>
  <PresentationFormat>Format A4 (210 x 297 mm)</PresentationFormat>
  <Paragraphs>1754</Paragraphs>
  <Slides>24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24</vt:i4>
      </vt:variant>
    </vt:vector>
  </HeadingPairs>
  <TitlesOfParts>
    <vt:vector size="25" baseType="lpstr"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Marie Gabriel</dc:creator>
  <cp:lastModifiedBy>Marie Gabriel</cp:lastModifiedBy>
  <cp:revision>202</cp:revision>
  <cp:lastPrinted>2016-05-09T17:53:35Z</cp:lastPrinted>
  <dcterms:created xsi:type="dcterms:W3CDTF">2015-09-04T19:23:54Z</dcterms:created>
  <dcterms:modified xsi:type="dcterms:W3CDTF">2017-02-01T19:47:16Z</dcterms:modified>
</cp:coreProperties>
</file>