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65" r:id="rId3"/>
    <p:sldId id="259" r:id="rId4"/>
    <p:sldId id="277" r:id="rId5"/>
    <p:sldId id="321" r:id="rId6"/>
    <p:sldId id="289" r:id="rId7"/>
    <p:sldId id="322" r:id="rId8"/>
    <p:sldId id="323" r:id="rId9"/>
    <p:sldId id="306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DB3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427" autoAdjust="0"/>
  </p:normalViewPr>
  <p:slideViewPr>
    <p:cSldViewPr snapToGrid="0" snapToObjects="1" showGuides="1">
      <p:cViewPr varScale="1">
        <p:scale>
          <a:sx n="95" d="100"/>
          <a:sy n="95" d="100"/>
        </p:scale>
        <p:origin x="-1528" y="-112"/>
      </p:cViewPr>
      <p:guideLst>
        <p:guide orient="horz" pos="2160"/>
        <p:guide pos="291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2084C-58BB-8941-9BF0-707FAD8519F5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79889-FF56-FB49-A755-F622577FC43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740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Lire le mot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L’épeler en le regardant</a:t>
            </a:r>
          </a:p>
          <a:p>
            <a:pPr marL="228600" indent="-228600">
              <a:buAutoNum type="arabicPeriod"/>
            </a:pPr>
            <a:r>
              <a:rPr lang="fr-FR" dirty="0" smtClean="0"/>
              <a:t>Regarder le</a:t>
            </a:r>
            <a:r>
              <a:rPr lang="fr-FR" baseline="0" dirty="0" smtClean="0"/>
              <a:t> dessin d’aide, le décrire, le mémoriser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L’épeler sans le regarder</a:t>
            </a:r>
          </a:p>
          <a:p>
            <a:pPr marL="228600" indent="-228600">
              <a:buAutoNum type="arabicPeriod"/>
            </a:pPr>
            <a:r>
              <a:rPr lang="fr-FR" dirty="0" smtClean="0"/>
              <a:t>L’écrire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9889-FF56-FB49-A755-F622577FC43F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27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611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794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54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9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641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74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48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965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938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967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404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E4DB3F"/>
          </a:fgClr>
          <a:bgClr>
            <a:prstClr val="white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3F0D9-17F6-904D-8E30-E16BA6E52FE0}" type="datetimeFigureOut">
              <a:rPr lang="fr-FR" smtClean="0"/>
              <a:t>03/04/16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3E363-0326-CE4E-8786-309945F954F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79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73529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800" dirty="0" smtClean="0">
                <a:latin typeface="Cursivestandard"/>
                <a:cs typeface="Cursivestandard"/>
              </a:rPr>
              <a:t>Orthographe : </a:t>
            </a:r>
          </a:p>
          <a:p>
            <a:pPr algn="ctr"/>
            <a:r>
              <a:rPr lang="fr-FR" sz="6000" dirty="0" smtClean="0">
                <a:latin typeface="Cursivestandard"/>
                <a:cs typeface="Cursivestandard"/>
              </a:rPr>
              <a:t>mémorisation ²de$ mot$</a:t>
            </a:r>
          </a:p>
          <a:p>
            <a:pPr algn="ctr"/>
            <a:endParaRPr lang="fr-FR" sz="6000" dirty="0" smtClean="0">
              <a:latin typeface="Cursivestandard"/>
              <a:cs typeface="Cursivestandard"/>
            </a:endParaRPr>
          </a:p>
          <a:p>
            <a:pPr algn="ctr"/>
            <a:r>
              <a:rPr lang="fr-FR" sz="3200" dirty="0" smtClean="0">
                <a:latin typeface="Cursivestandard"/>
                <a:cs typeface="Cursivestandard"/>
              </a:rPr>
              <a:t>(²échelle </a:t>
            </a:r>
            <a:r>
              <a:rPr lang="fr-FR" sz="3200" dirty="0" err="1" smtClean="0">
                <a:latin typeface="Cursivestandard"/>
                <a:cs typeface="Cursivestandard"/>
              </a:rPr>
              <a:t>Duboi</a:t>
            </a:r>
            <a:r>
              <a:rPr lang="fr-FR" sz="3200" dirty="0" smtClean="0">
                <a:latin typeface="Cursivestandard"/>
                <a:cs typeface="Cursivestandard"/>
              </a:rPr>
              <a:t>$-Buysse ²actualisée, </a:t>
            </a:r>
          </a:p>
          <a:p>
            <a:pPr algn="ctr"/>
            <a:r>
              <a:rPr lang="fr-FR" sz="3200" dirty="0" smtClean="0">
                <a:latin typeface="Cursivestandard"/>
                <a:cs typeface="Cursivestandard"/>
              </a:rPr>
              <a:t>²échelon </a:t>
            </a:r>
            <a:r>
              <a:rPr lang="fr-FR" sz="3200" dirty="0">
                <a:latin typeface="Cursivestandard"/>
                <a:cs typeface="Cursivestandard"/>
              </a:rPr>
              <a:t>8</a:t>
            </a:r>
            <a:r>
              <a:rPr lang="fr-FR" sz="3200" dirty="0" smtClean="0">
                <a:latin typeface="Cursivestandard"/>
                <a:cs typeface="Cursivestandard"/>
              </a:rPr>
              <a:t>)</a:t>
            </a:r>
            <a:endParaRPr lang="fr-FR" sz="3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562022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741888" y="1175595"/>
            <a:ext cx="33009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²jardin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792182" y="3753223"/>
            <a:ext cx="31852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jardin</a:t>
            </a:r>
          </a:p>
        </p:txBody>
      </p:sp>
    </p:spTree>
    <p:extLst>
      <p:ext uri="{BB962C8B-B14F-4D97-AF65-F5344CB8AC3E}">
        <p14:creationId xmlns:p14="http://schemas.microsoft.com/office/powerpoint/2010/main" val="2715421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01023" y="931779"/>
            <a:ext cx="25827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²terre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48192" y="3544047"/>
            <a:ext cx="26778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terre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078" y="1825714"/>
            <a:ext cx="3145121" cy="1984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2556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199595" y="1176898"/>
            <a:ext cx="28392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²arbre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207260" y="3754526"/>
            <a:ext cx="30856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arbre</a:t>
            </a:r>
          </a:p>
        </p:txBody>
      </p:sp>
    </p:spTree>
    <p:extLst>
      <p:ext uri="{BB962C8B-B14F-4D97-AF65-F5344CB8AC3E}">
        <p14:creationId xmlns:p14="http://schemas.microsoft.com/office/powerpoint/2010/main" val="292182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199595" y="1176898"/>
            <a:ext cx="25442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²fleur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207260" y="3754526"/>
            <a:ext cx="25505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fleur</a:t>
            </a:r>
          </a:p>
        </p:txBody>
      </p:sp>
    </p:spTree>
    <p:extLst>
      <p:ext uri="{BB962C8B-B14F-4D97-AF65-F5344CB8AC3E}">
        <p14:creationId xmlns:p14="http://schemas.microsoft.com/office/powerpoint/2010/main" val="1004309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80115" y="931779"/>
            <a:ext cx="385233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²branche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80115" y="3544047"/>
            <a:ext cx="45839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branche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701" y="1973771"/>
            <a:ext cx="3815673" cy="2696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1837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040859" y="1176898"/>
            <a:ext cx="35060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²chemin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810420" y="3754526"/>
            <a:ext cx="39341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chemin</a:t>
            </a:r>
          </a:p>
        </p:txBody>
      </p:sp>
    </p:spTree>
    <p:extLst>
      <p:ext uri="{BB962C8B-B14F-4D97-AF65-F5344CB8AC3E}">
        <p14:creationId xmlns:p14="http://schemas.microsoft.com/office/powerpoint/2010/main" val="3259765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696931" y="1176898"/>
            <a:ext cx="40703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²armoire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572316" y="3754526"/>
            <a:ext cx="42252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armoire</a:t>
            </a:r>
          </a:p>
        </p:txBody>
      </p:sp>
    </p:spTree>
    <p:extLst>
      <p:ext uri="{BB962C8B-B14F-4D97-AF65-F5344CB8AC3E}">
        <p14:creationId xmlns:p14="http://schemas.microsoft.com/office/powerpoint/2010/main" val="2529312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16255" y="931779"/>
            <a:ext cx="40831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²chambre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6255" y="3544047"/>
            <a:ext cx="49205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chambre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457" y="1957930"/>
            <a:ext cx="3450546" cy="1680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0498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373068" y="1176898"/>
            <a:ext cx="25058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²livre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02210" y="3754526"/>
            <a:ext cx="2247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livre</a:t>
            </a:r>
          </a:p>
        </p:txBody>
      </p:sp>
    </p:spTree>
    <p:extLst>
      <p:ext uri="{BB962C8B-B14F-4D97-AF65-F5344CB8AC3E}">
        <p14:creationId xmlns:p14="http://schemas.microsoft.com/office/powerpoint/2010/main" val="2708937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16255" y="931779"/>
            <a:ext cx="33009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²oiseau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6255" y="3544047"/>
            <a:ext cx="34512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oiseau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10820" t="26316" r="5623" b="18909"/>
          <a:stretch/>
        </p:blipFill>
        <p:spPr>
          <a:xfrm>
            <a:off x="4518526" y="1697789"/>
            <a:ext cx="3950890" cy="194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7417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306928" y="1176898"/>
            <a:ext cx="26597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²chien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148192" y="3754526"/>
            <a:ext cx="29718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chien</a:t>
            </a:r>
          </a:p>
        </p:txBody>
      </p:sp>
    </p:spTree>
    <p:extLst>
      <p:ext uri="{BB962C8B-B14F-4D97-AF65-F5344CB8AC3E}">
        <p14:creationId xmlns:p14="http://schemas.microsoft.com/office/powerpoint/2010/main" val="132450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346612" y="1176898"/>
            <a:ext cx="25186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niche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148192" y="3754526"/>
            <a:ext cx="29718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niche</a:t>
            </a:r>
          </a:p>
        </p:txBody>
      </p:sp>
    </p:spTree>
    <p:extLst>
      <p:ext uri="{BB962C8B-B14F-4D97-AF65-F5344CB8AC3E}">
        <p14:creationId xmlns:p14="http://schemas.microsoft.com/office/powerpoint/2010/main" val="1509116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16255" y="931779"/>
            <a:ext cx="17876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nid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6255" y="3544047"/>
            <a:ext cx="17185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nid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096" y="1309750"/>
            <a:ext cx="4329661" cy="3902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3792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412752" y="1176898"/>
            <a:ext cx="241604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²cage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161420" y="3754526"/>
            <a:ext cx="29062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cage</a:t>
            </a:r>
          </a:p>
        </p:txBody>
      </p:sp>
    </p:spTree>
    <p:extLst>
      <p:ext uri="{BB962C8B-B14F-4D97-AF65-F5344CB8AC3E}">
        <p14:creationId xmlns:p14="http://schemas.microsoft.com/office/powerpoint/2010/main" val="3302316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465664" y="1176898"/>
            <a:ext cx="2274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²rien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71488" y="3754526"/>
            <a:ext cx="20992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>
                <a:latin typeface="Script Ecole 2"/>
                <a:cs typeface="Script Ecole 2"/>
              </a:rPr>
              <a:t>r</a:t>
            </a:r>
            <a:r>
              <a:rPr lang="fr-FR" sz="8000" dirty="0" smtClean="0">
                <a:latin typeface="Script Ecole 2"/>
                <a:cs typeface="Script Ecole 2"/>
              </a:rPr>
              <a:t>ien</a:t>
            </a:r>
          </a:p>
        </p:txBody>
      </p:sp>
    </p:spTree>
    <p:extLst>
      <p:ext uri="{BB962C8B-B14F-4D97-AF65-F5344CB8AC3E}">
        <p14:creationId xmlns:p14="http://schemas.microsoft.com/office/powerpoint/2010/main" val="3302316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465664" y="1176898"/>
            <a:ext cx="22108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²bien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71488" y="3754526"/>
            <a:ext cx="238228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bien</a:t>
            </a:r>
          </a:p>
        </p:txBody>
      </p:sp>
    </p:spTree>
    <p:extLst>
      <p:ext uri="{BB962C8B-B14F-4D97-AF65-F5344CB8AC3E}">
        <p14:creationId xmlns:p14="http://schemas.microsoft.com/office/powerpoint/2010/main" val="4115029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784223" y="1176898"/>
            <a:ext cx="18004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²oui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784223" y="3725786"/>
            <a:ext cx="16854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oui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323049" y="1176898"/>
            <a:ext cx="19928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non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323049" y="3725786"/>
            <a:ext cx="21077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non</a:t>
            </a:r>
          </a:p>
        </p:txBody>
      </p:sp>
    </p:spTree>
    <p:extLst>
      <p:ext uri="{BB962C8B-B14F-4D97-AF65-F5344CB8AC3E}">
        <p14:creationId xmlns:p14="http://schemas.microsoft.com/office/powerpoint/2010/main" val="3302316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7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7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9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784223" y="1176898"/>
            <a:ext cx="20954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²pui$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784223" y="3725786"/>
            <a:ext cx="21117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puis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195541" y="1183216"/>
            <a:ext cx="31213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²depui$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195541" y="3732104"/>
            <a:ext cx="34813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depuis</a:t>
            </a:r>
          </a:p>
        </p:txBody>
      </p:sp>
    </p:spTree>
    <p:extLst>
      <p:ext uri="{BB962C8B-B14F-4D97-AF65-F5344CB8AC3E}">
        <p14:creationId xmlns:p14="http://schemas.microsoft.com/office/powerpoint/2010/main" val="2312110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7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7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9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47192" y="1176898"/>
            <a:ext cx="360868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²orange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35364" y="3754526"/>
            <a:ext cx="39567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orange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625" y="1958474"/>
            <a:ext cx="3098527" cy="2359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377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16255" y="931779"/>
            <a:ext cx="20185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vert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6255" y="3544047"/>
            <a:ext cx="21628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vert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894" y="1367744"/>
            <a:ext cx="2899398" cy="2548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ZoneTexte 7"/>
          <p:cNvSpPr txBox="1"/>
          <p:nvPr/>
        </p:nvSpPr>
        <p:spPr>
          <a:xfrm>
            <a:off x="3558144" y="5635897"/>
            <a:ext cx="21516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Script Ecole 2"/>
                <a:cs typeface="Script Ecole 2"/>
                <a:sym typeface="Wingdings"/>
              </a:rPr>
              <a:t> </a:t>
            </a:r>
            <a:r>
              <a:rPr lang="fr-FR" sz="4000" dirty="0" smtClean="0">
                <a:latin typeface="Script Ecole 2"/>
                <a:cs typeface="Script Ecole 2"/>
              </a:rPr>
              <a:t>ver</a:t>
            </a:r>
            <a:r>
              <a:rPr lang="fr-FR" sz="4000" dirty="0" smtClean="0">
                <a:solidFill>
                  <a:srgbClr val="008000"/>
                </a:solidFill>
                <a:latin typeface="Script Ecole 2"/>
                <a:cs typeface="Script Ecole 2"/>
              </a:rPr>
              <a:t>te</a:t>
            </a:r>
            <a:endParaRPr lang="fr-FR" sz="4000" dirty="0">
              <a:solidFill>
                <a:srgbClr val="008000"/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42027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1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2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16255" y="931779"/>
            <a:ext cx="25827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²froid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6255" y="3544047"/>
            <a:ext cx="26347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froid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558144" y="5635897"/>
            <a:ext cx="23875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Script Ecole 2"/>
                <a:cs typeface="Script Ecole 2"/>
                <a:sym typeface="Wingdings"/>
              </a:rPr>
              <a:t> froi</a:t>
            </a:r>
            <a:r>
              <a:rPr lang="fr-FR" sz="4000" dirty="0">
                <a:solidFill>
                  <a:srgbClr val="008000"/>
                </a:solidFill>
                <a:latin typeface="Script Ecole 2"/>
                <a:cs typeface="Script Ecole 2"/>
                <a:sym typeface="Wingdings"/>
              </a:rPr>
              <a:t>d</a:t>
            </a:r>
            <a:r>
              <a:rPr lang="fr-FR" sz="4000" dirty="0" smtClean="0">
                <a:solidFill>
                  <a:srgbClr val="008000"/>
                </a:solidFill>
                <a:latin typeface="Script Ecole 2"/>
                <a:cs typeface="Script Ecole 2"/>
              </a:rPr>
              <a:t>e</a:t>
            </a:r>
            <a:endParaRPr lang="fr-FR" sz="4000" dirty="0">
              <a:solidFill>
                <a:srgbClr val="008000"/>
              </a:solidFill>
              <a:latin typeface="Script Ecole 2"/>
              <a:cs typeface="Script Ecole 2"/>
            </a:endParaRPr>
          </a:p>
        </p:txBody>
      </p:sp>
      <p:pic>
        <p:nvPicPr>
          <p:cNvPr id="3" name="Image 2" descr="froid-A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91"/>
          <a:stretch/>
        </p:blipFill>
        <p:spPr>
          <a:xfrm>
            <a:off x="4685109" y="1630173"/>
            <a:ext cx="3667520" cy="1798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5213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1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2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58588" y="410882"/>
            <a:ext cx="8426824" cy="6066118"/>
          </a:xfrm>
          <a:prstGeom prst="roundRect">
            <a:avLst/>
          </a:prstGeom>
          <a:ln>
            <a:solidFill>
              <a:srgbClr val="E4DB3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dirty="0"/>
          </a:p>
        </p:txBody>
      </p:sp>
      <p:sp>
        <p:nvSpPr>
          <p:cNvPr id="5" name="Carré corné 4"/>
          <p:cNvSpPr/>
          <p:nvPr/>
        </p:nvSpPr>
        <p:spPr>
          <a:xfrm rot="597667">
            <a:off x="7312711" y="433293"/>
            <a:ext cx="1295400" cy="364066"/>
          </a:xfrm>
          <a:prstGeom prst="foldedCorner">
            <a:avLst>
              <a:gd name="adj" fmla="val 32292"/>
            </a:avLst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t"/>
          <a:lstStyle/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Echelle DB actualisée</a:t>
            </a:r>
          </a:p>
          <a:p>
            <a:pPr algn="ctr"/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Echelon 8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16255" y="931779"/>
            <a:ext cx="30572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latin typeface="Cursivestandard"/>
                <a:cs typeface="Cursivestandard"/>
              </a:rPr>
              <a:t>²chaud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6255" y="3544047"/>
            <a:ext cx="35013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latin typeface="Script Ecole 2"/>
                <a:cs typeface="Script Ecole 2"/>
              </a:rPr>
              <a:t>chaud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558144" y="5635897"/>
            <a:ext cx="28208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Script Ecole 2"/>
                <a:cs typeface="Script Ecole 2"/>
                <a:sym typeface="Wingdings"/>
              </a:rPr>
              <a:t> chau</a:t>
            </a:r>
            <a:r>
              <a:rPr lang="fr-FR" sz="4000" dirty="0" smtClean="0">
                <a:solidFill>
                  <a:srgbClr val="008000"/>
                </a:solidFill>
                <a:latin typeface="Script Ecole 2"/>
                <a:cs typeface="Script Ecole 2"/>
                <a:sym typeface="Wingdings"/>
              </a:rPr>
              <a:t>d</a:t>
            </a:r>
            <a:r>
              <a:rPr lang="fr-FR" sz="4000" dirty="0" smtClean="0">
                <a:solidFill>
                  <a:srgbClr val="008000"/>
                </a:solidFill>
                <a:latin typeface="Script Ecole 2"/>
                <a:cs typeface="Script Ecole 2"/>
              </a:rPr>
              <a:t>e</a:t>
            </a:r>
            <a:endParaRPr lang="fr-FR" sz="4000" dirty="0">
              <a:solidFill>
                <a:srgbClr val="008000"/>
              </a:solidFill>
              <a:latin typeface="Script Ecole 2"/>
              <a:cs typeface="Script Ecole 2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975" y="1596007"/>
            <a:ext cx="3879764" cy="2263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0893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1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2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E9F6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  <p:bldP spid="8" grpId="0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1788</TotalTime>
  <Words>618</Words>
  <Application>Microsoft Macintosh PowerPoint</Application>
  <PresentationFormat>Présentation à l'écran (4:3)</PresentationFormat>
  <Paragraphs>218</Paragraphs>
  <Slides>23</Slides>
  <Notes>22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38</cp:revision>
  <dcterms:created xsi:type="dcterms:W3CDTF">2015-12-28T22:14:38Z</dcterms:created>
  <dcterms:modified xsi:type="dcterms:W3CDTF">2016-04-03T15:15:32Z</dcterms:modified>
</cp:coreProperties>
</file>