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90" r:id="rId9"/>
    <p:sldId id="263" r:id="rId10"/>
    <p:sldId id="267" r:id="rId11"/>
    <p:sldId id="264" r:id="rId12"/>
    <p:sldId id="265" r:id="rId13"/>
    <p:sldId id="289" r:id="rId14"/>
    <p:sldId id="266" r:id="rId15"/>
    <p:sldId id="268" r:id="rId16"/>
    <p:sldId id="269" r:id="rId17"/>
    <p:sldId id="270" r:id="rId18"/>
    <p:sldId id="271" r:id="rId19"/>
    <p:sldId id="283" r:id="rId20"/>
    <p:sldId id="287" r:id="rId21"/>
    <p:sldId id="277" r:id="rId22"/>
    <p:sldId id="272" r:id="rId23"/>
    <p:sldId id="273" r:id="rId24"/>
    <p:sldId id="286" r:id="rId25"/>
    <p:sldId id="274" r:id="rId26"/>
    <p:sldId id="276" r:id="rId27"/>
    <p:sldId id="284" r:id="rId28"/>
    <p:sldId id="275" r:id="rId29"/>
    <p:sldId id="278" r:id="rId30"/>
    <p:sldId id="279" r:id="rId31"/>
    <p:sldId id="280" r:id="rId32"/>
    <p:sldId id="281" r:id="rId33"/>
    <p:sldId id="282" r:id="rId34"/>
    <p:sldId id="285" r:id="rId35"/>
    <p:sldId id="288" r:id="rId36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98" autoAdjust="0"/>
    <p:restoredTop sz="99826" autoAdjust="0"/>
  </p:normalViewPr>
  <p:slideViewPr>
    <p:cSldViewPr snapToGrid="0" snapToObjects="1" showGuides="1">
      <p:cViewPr varScale="1">
        <p:scale>
          <a:sx n="48" d="100"/>
          <a:sy n="48" d="100"/>
        </p:scale>
        <p:origin x="-1984" y="-128"/>
      </p:cViewPr>
      <p:guideLst>
        <p:guide orient="horz" pos="3632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981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00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69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7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551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761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8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25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21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220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36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3837E-1007-1644-ABB6-3D197C0B255C}" type="datetimeFigureOut">
              <a:rPr lang="fr-FR" smtClean="0"/>
              <a:t>17/11/16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43042-CE03-6641-B5ED-69EEC56A99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17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31.png"/><Relationship Id="rId5" Type="http://schemas.microsoft.com/office/2007/relationships/hdphoto" Target="../media/hdphoto1.wdp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Relationship Id="rId6" Type="http://schemas.openxmlformats.org/officeDocument/2006/relationships/image" Target="../media/image39.png"/><Relationship Id="rId7" Type="http://schemas.openxmlformats.org/officeDocument/2006/relationships/image" Target="../media/image45.png"/><Relationship Id="rId8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34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1.png"/><Relationship Id="rId5" Type="http://schemas.openxmlformats.org/officeDocument/2006/relationships/image" Target="../media/image53.png"/><Relationship Id="rId6" Type="http://schemas.openxmlformats.org/officeDocument/2006/relationships/image" Target="../media/image55.png"/><Relationship Id="rId7" Type="http://schemas.microsoft.com/office/2007/relationships/hdphoto" Target="../media/hdphoto3.wdp"/><Relationship Id="rId8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1.png"/><Relationship Id="rId5" Type="http://schemas.openxmlformats.org/officeDocument/2006/relationships/image" Target="../media/image53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3.png"/><Relationship Id="rId5" Type="http://schemas.openxmlformats.org/officeDocument/2006/relationships/image" Target="../media/image58.png"/><Relationship Id="rId6" Type="http://schemas.openxmlformats.org/officeDocument/2006/relationships/image" Target="../media/image59.jpeg"/><Relationship Id="rId7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3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jpeg"/><Relationship Id="rId9" Type="http://schemas.microsoft.com/office/2007/relationships/hdphoto" Target="../media/hdphoto5.wdp"/><Relationship Id="rId10" Type="http://schemas.openxmlformats.org/officeDocument/2006/relationships/image" Target="../media/image64.png"/><Relationship Id="rId11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3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5.png"/><Relationship Id="rId5" Type="http://schemas.openxmlformats.org/officeDocument/2006/relationships/image" Target="../media/image76.wmf"/><Relationship Id="rId6" Type="http://schemas.openxmlformats.org/officeDocument/2006/relationships/image" Target="../media/image72.png"/><Relationship Id="rId7" Type="http://schemas.openxmlformats.org/officeDocument/2006/relationships/image" Target="../media/image39.png"/><Relationship Id="rId8" Type="http://schemas.openxmlformats.org/officeDocument/2006/relationships/image" Target="../media/image77.png"/><Relationship Id="rId9" Type="http://schemas.microsoft.com/office/2007/relationships/hdphoto" Target="../media/hdphoto6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2.png"/><Relationship Id="rId5" Type="http://schemas.openxmlformats.org/officeDocument/2006/relationships/image" Target="../media/image78.png"/><Relationship Id="rId6" Type="http://schemas.openxmlformats.org/officeDocument/2006/relationships/image" Target="../media/image39.png"/><Relationship Id="rId7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80.png"/><Relationship Id="rId6" Type="http://schemas.openxmlformats.org/officeDocument/2006/relationships/image" Target="../media/image61.png"/><Relationship Id="rId7" Type="http://schemas.openxmlformats.org/officeDocument/2006/relationships/image" Target="../media/image81.jpeg"/><Relationship Id="rId8" Type="http://schemas.microsoft.com/office/2007/relationships/hdphoto" Target="../media/hdphoto7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microsoft.com/office/2007/relationships/hdphoto" Target="../media/hdphoto8.wdp"/><Relationship Id="rId8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7.png"/><Relationship Id="rId5" Type="http://schemas.microsoft.com/office/2007/relationships/hdphoto" Target="../media/hdphoto9.wdp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7.png"/><Relationship Id="rId5" Type="http://schemas.microsoft.com/office/2007/relationships/hdphoto" Target="../media/hdphoto9.wdp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microsoft.com/office/2007/relationships/hdphoto" Target="../media/hdphoto10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4.png"/><Relationship Id="rId5" Type="http://schemas.microsoft.com/office/2007/relationships/hdphoto" Target="../media/hdphoto10.wdp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4.png"/><Relationship Id="rId5" Type="http://schemas.microsoft.com/office/2007/relationships/hdphoto" Target="../media/hdphoto10.wdp"/><Relationship Id="rId6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02.png"/><Relationship Id="rId5" Type="http://schemas.microsoft.com/office/2007/relationships/hdphoto" Target="../media/hdphoto11.wdp"/><Relationship Id="rId6" Type="http://schemas.openxmlformats.org/officeDocument/2006/relationships/image" Target="../media/image103.png"/><Relationship Id="rId7" Type="http://schemas.microsoft.com/office/2007/relationships/hdphoto" Target="../media/hdphoto12.wdp"/><Relationship Id="rId8" Type="http://schemas.openxmlformats.org/officeDocument/2006/relationships/image" Target="../media/image94.png"/><Relationship Id="rId9" Type="http://schemas.microsoft.com/office/2007/relationships/hdphoto" Target="../media/hdphoto10.wdp"/><Relationship Id="rId10" Type="http://schemas.openxmlformats.org/officeDocument/2006/relationships/image" Target="../media/image104.jpeg"/><Relationship Id="rId11" Type="http://schemas.microsoft.com/office/2007/relationships/hdphoto" Target="../media/hdphoto13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A a </a:t>
            </a:r>
            <a:r>
              <a:rPr lang="fr-FR" sz="8000" dirty="0" smtClean="0">
                <a:solidFill>
                  <a:srgbClr val="FF0000"/>
                </a:solidFill>
              </a:rPr>
              <a:t>a</a:t>
            </a:r>
            <a:r>
              <a:rPr lang="fr-FR" sz="8000" b="1" dirty="0" smtClean="0">
                <a:solidFill>
                  <a:srgbClr val="FF0000"/>
                </a:solidFill>
              </a:rPr>
              <a:t>	  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A ²a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FF0000"/>
                </a:solidFill>
              </a:rPr>
              <a:t>a</a:t>
            </a:r>
            <a:r>
              <a:rPr lang="fr-FR" sz="4800" dirty="0" smtClean="0"/>
              <a:t>bricot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²a</a:t>
            </a:r>
            <a:r>
              <a:rPr lang="fr-FR" sz="4800" dirty="0" smtClean="0">
                <a:latin typeface="Cursivestandard"/>
                <a:cs typeface="Cursivestandard"/>
              </a:rPr>
              <a:t>bricot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490" y="2540009"/>
            <a:ext cx="2437357" cy="162158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a]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pic>
        <p:nvPicPr>
          <p:cNvPr id="7" name="Picture 5" descr="C:\Users\Julie\Desktop\TRAVAIL\1 CP\4 FRANCAIS\ETUDE CODE\images phono\imagesBorel M\borel maisonny dessins\a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42"/>
          <a:stretch/>
        </p:blipFill>
        <p:spPr bwMode="auto">
          <a:xfrm>
            <a:off x="503703" y="3254938"/>
            <a:ext cx="1248896" cy="14525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I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 i</a:t>
            </a:r>
            <a:r>
              <a:rPr lang="fr-FR" sz="8000" b="1" dirty="0" smtClean="0">
                <a:solidFill>
                  <a:srgbClr val="FF0000"/>
                </a:solidFill>
              </a:rPr>
              <a:t>	    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I ²i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FF0000"/>
                </a:solidFill>
              </a:rPr>
              <a:t>i</a:t>
            </a:r>
            <a:r>
              <a:rPr lang="fr-FR" sz="4800" dirty="0" smtClean="0"/>
              <a:t>le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>
                <a:solidFill>
                  <a:srgbClr val="FF0000"/>
                </a:solidFill>
                <a:latin typeface="Cursivestandard"/>
                <a:cs typeface="Cursivestandard"/>
              </a:rPr>
              <a:t>i</a:t>
            </a:r>
            <a:r>
              <a:rPr lang="fr-FR" sz="4800" dirty="0" smtClean="0">
                <a:latin typeface="Cursivestandard"/>
                <a:cs typeface="Cursivestandard"/>
              </a:rPr>
              <a:t>le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i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1913" y="7141981"/>
            <a:ext cx="2797126" cy="2174962"/>
          </a:xfrm>
          <a:prstGeom prst="rect">
            <a:avLst/>
          </a:prstGeom>
        </p:spPr>
      </p:pic>
      <p:pic>
        <p:nvPicPr>
          <p:cNvPr id="19" name="Image 18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71" y="8215636"/>
            <a:ext cx="1187999" cy="1331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403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O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o</a:t>
            </a:r>
            <a:r>
              <a:rPr lang="fr-FR" sz="8000" b="1" dirty="0" smtClean="0">
                <a:solidFill>
                  <a:srgbClr val="FF0000"/>
                </a:solidFill>
              </a:rPr>
              <a:t>	  </a:t>
            </a:r>
            <a:r>
              <a:rPr lang="fr-FR" sz="8000" b="1" dirty="0">
                <a:solidFill>
                  <a:srgbClr val="FF0000"/>
                </a:solidFill>
                <a:latin typeface="Cursivestandard"/>
                <a:cs typeface="Cursivestandard"/>
              </a:rPr>
              <a:t>O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²o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FF0000"/>
                </a:solidFill>
              </a:rPr>
              <a:t>o</a:t>
            </a:r>
            <a:r>
              <a:rPr lang="fr-FR" sz="4800" dirty="0" smtClean="0"/>
              <a:t>range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²o</a:t>
            </a:r>
            <a:r>
              <a:rPr lang="fr-FR" sz="4800" dirty="0" smtClean="0">
                <a:latin typeface="Cursivestandard"/>
                <a:cs typeface="Cursivestandard"/>
              </a:rPr>
              <a:t>range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o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U u</a:t>
            </a:r>
            <a:r>
              <a:rPr lang="fr-FR" sz="8000" b="1" dirty="0" smtClean="0">
                <a:solidFill>
                  <a:srgbClr val="FF0000"/>
                </a:solidFill>
              </a:rPr>
              <a:t>	   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U ²u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FF0000"/>
                </a:solidFill>
              </a:rPr>
              <a:t>u</a:t>
            </a:r>
            <a:r>
              <a:rPr lang="fr-FR" sz="4800" dirty="0" smtClean="0"/>
              <a:t>sine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²u</a:t>
            </a:r>
            <a:r>
              <a:rPr lang="fr-FR" sz="4800" dirty="0" smtClean="0">
                <a:latin typeface="Cursivestandard"/>
                <a:cs typeface="Cursivestandard"/>
              </a:rPr>
              <a:t>sine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mtClean="0">
                <a:cs typeface="Cursivestandard"/>
              </a:rPr>
              <a:t> </a:t>
            </a:r>
            <a:r>
              <a:rPr lang="fr-FR" sz="360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y</a:t>
            </a:r>
            <a:r>
              <a:rPr lang="fr-FR" sz="360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2876207"/>
            <a:ext cx="2311400" cy="134831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7208185"/>
            <a:ext cx="2659297" cy="2176763"/>
          </a:xfrm>
          <a:prstGeom prst="rect">
            <a:avLst/>
          </a:prstGeom>
        </p:spPr>
      </p:pic>
      <p:pic>
        <p:nvPicPr>
          <p:cNvPr id="17" name="Image 16" descr="C:\Users\Catherine\Documents\CP\7 Lecture\1 Pilotis\Gestes BM Pilotis\o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85" y="3345606"/>
            <a:ext cx="1079999" cy="136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C:\Users\Catherine\Documents\CP\7 Lecture\1 Pilotis\Gestes BM Pilotis\u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38" y="8110803"/>
            <a:ext cx="1079999" cy="1439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737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E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e</a:t>
            </a:r>
            <a:r>
              <a:rPr lang="fr-FR" sz="8000" b="1" dirty="0" smtClean="0">
                <a:solidFill>
                  <a:srgbClr val="FF0000"/>
                </a:solidFill>
              </a:rPr>
              <a:t>	  </a:t>
            </a:r>
            <a:r>
              <a:rPr lang="fr-FR" sz="8000" b="1" dirty="0">
                <a:solidFill>
                  <a:srgbClr val="FF0000"/>
                </a:solidFill>
                <a:latin typeface="Cursivestandard"/>
                <a:cs typeface="Cursivestandard"/>
              </a:rPr>
              <a:t>E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²e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ch</a:t>
            </a:r>
            <a:r>
              <a:rPr lang="fr-FR" sz="4800" dirty="0" smtClean="0">
                <a:solidFill>
                  <a:srgbClr val="FF0000"/>
                </a:solidFill>
              </a:rPr>
              <a:t>e</a:t>
            </a:r>
            <a:r>
              <a:rPr lang="fr-FR" sz="4800" dirty="0" smtClean="0"/>
              <a:t>val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²ch</a:t>
            </a:r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e</a:t>
            </a:r>
            <a:r>
              <a:rPr lang="fr-FR" sz="4800" dirty="0" smtClean="0">
                <a:latin typeface="Cursivestandard"/>
                <a:cs typeface="Cursivestandard"/>
              </a:rPr>
              <a:t>val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ǝ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M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m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M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m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m</a:t>
            </a:r>
            <a:r>
              <a:rPr lang="fr-FR" sz="4800" dirty="0" smtClean="0"/>
              <a:t>ur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m</a:t>
            </a:r>
            <a:r>
              <a:rPr lang="fr-FR" sz="4800" dirty="0" smtClean="0">
                <a:latin typeface="Cursivestandard"/>
                <a:cs typeface="Cursivestandard"/>
              </a:rPr>
              <a:t>ur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m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350" y="2540009"/>
            <a:ext cx="2309253" cy="1872588"/>
          </a:xfrm>
          <a:prstGeom prst="rect">
            <a:avLst/>
          </a:prstGeom>
        </p:spPr>
      </p:pic>
      <p:pic>
        <p:nvPicPr>
          <p:cNvPr id="19" name="Image 18" descr="C:\Users\Catherine\Documents\CP\7 Lecture\1 Pilotis\Gestes BM Pilotis\e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33" y="3329264"/>
            <a:ext cx="1260000" cy="1395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 Pilotis\Gestes BM Pilotis\m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935" y="8159581"/>
            <a:ext cx="1222597" cy="136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350" y="7470641"/>
            <a:ext cx="2857500" cy="18735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  <a:sp3d>
            <a:bevelT w="127000"/>
          </a:sp3d>
        </p:spPr>
      </p:pic>
    </p:spTree>
    <p:extLst>
      <p:ext uri="{BB962C8B-B14F-4D97-AF65-F5344CB8AC3E}">
        <p14:creationId xmlns:p14="http://schemas.microsoft.com/office/powerpoint/2010/main" val="37647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L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l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L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²l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l</a:t>
            </a:r>
            <a:r>
              <a:rPr lang="fr-FR" sz="4800" dirty="0" smtClean="0"/>
              <a:t>it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²l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it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l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R r</a:t>
            </a:r>
            <a:r>
              <a:rPr lang="fr-FR" sz="8000" b="1" dirty="0" smtClean="0">
                <a:solidFill>
                  <a:srgbClr val="3366FF"/>
                </a:solidFill>
              </a:rPr>
              <a:t>	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R ²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r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r</a:t>
            </a:r>
            <a:r>
              <a:rPr lang="fr-FR" sz="4800" dirty="0" smtClean="0"/>
              <a:t>ue</a:t>
            </a:r>
            <a:endParaRPr lang="fr-FR" sz="1200" dirty="0" smtClean="0"/>
          </a:p>
          <a:p>
            <a:pPr algn="r"/>
            <a:r>
              <a:rPr lang="fr-FR" sz="4800" dirty="0">
                <a:solidFill>
                  <a:srgbClr val="3366FF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r</a:t>
            </a:r>
            <a:r>
              <a:rPr lang="fr-FR" sz="4800" dirty="0" smtClean="0">
                <a:latin typeface="Cursivestandard"/>
                <a:cs typeface="Cursivestandard"/>
              </a:rPr>
              <a:t>ue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r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 Pilotis\Gestes BM Pilotis\l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70" y="3445934"/>
            <a:ext cx="1195961" cy="126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350" y="2404534"/>
            <a:ext cx="2920764" cy="2082800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r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020" y="8060266"/>
            <a:ext cx="946716" cy="148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5133" y="7128931"/>
            <a:ext cx="2971801" cy="234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3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F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f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F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²f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f</a:t>
            </a:r>
            <a:r>
              <a:rPr lang="fr-FR" sz="4800" dirty="0" smtClean="0"/>
              <a:t>usée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²f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usée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f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V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v</a:t>
            </a:r>
            <a:r>
              <a:rPr lang="fr-FR" sz="8000" b="1" dirty="0" smtClean="0">
                <a:solidFill>
                  <a:srgbClr val="3366FF"/>
                </a:solidFill>
              </a:rPr>
              <a:t>	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V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v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v</a:t>
            </a:r>
            <a:r>
              <a:rPr lang="fr-FR" sz="4800" dirty="0" smtClean="0"/>
              <a:t>élo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v</a:t>
            </a:r>
            <a:r>
              <a:rPr lang="fr-FR" sz="4800" dirty="0" smtClean="0">
                <a:latin typeface="Cursivestandard"/>
                <a:cs typeface="Cursivestandard"/>
              </a:rPr>
              <a:t>élo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v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55803">
            <a:off x="2978854" y="2312596"/>
            <a:ext cx="1266098" cy="221194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" y="7259899"/>
            <a:ext cx="2541394" cy="2125133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f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600" y="3339417"/>
            <a:ext cx="1202366" cy="137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 Pilotis\Gestes BM Pilotis\v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37" y="8195734"/>
            <a:ext cx="1188395" cy="1345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264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P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p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P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²p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p</a:t>
            </a:r>
            <a:r>
              <a:rPr lang="fr-FR" sz="4800" dirty="0" smtClean="0"/>
              <a:t>ull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²p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ull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p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>
                <a:solidFill>
                  <a:srgbClr val="3366FF"/>
                </a:solidFill>
                <a:latin typeface="Script Ecole 2"/>
                <a:cs typeface="Script Ecole 2"/>
              </a:rPr>
              <a:t>T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t</a:t>
            </a:r>
            <a:r>
              <a:rPr lang="fr-FR" sz="8000" b="1" dirty="0" smtClean="0">
                <a:solidFill>
                  <a:srgbClr val="3366FF"/>
                </a:solidFill>
              </a:rPr>
              <a:t>	   </a:t>
            </a:r>
            <a:r>
              <a:rPr lang="fr-FR" sz="8000" b="1" dirty="0" err="1">
                <a:solidFill>
                  <a:srgbClr val="3366FF"/>
                </a:solidFill>
                <a:latin typeface="Cursivestandard"/>
                <a:cs typeface="Cursivestandard"/>
              </a:rPr>
              <a:t>T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t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t</a:t>
            </a:r>
            <a:r>
              <a:rPr lang="fr-FR" sz="4800" dirty="0" smtClean="0"/>
              <a:t>able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²t</a:t>
            </a:r>
            <a:r>
              <a:rPr lang="fr-FR" sz="4800" dirty="0" smtClean="0">
                <a:latin typeface="Cursivestandard"/>
                <a:cs typeface="Cursivestandard"/>
              </a:rPr>
              <a:t>able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t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p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931" y="3166532"/>
            <a:ext cx="928338" cy="1532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4833" y="2353734"/>
            <a:ext cx="2303893" cy="218694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6082" y="7332131"/>
            <a:ext cx="2804585" cy="2065867"/>
          </a:xfrm>
          <a:prstGeom prst="rect">
            <a:avLst/>
          </a:prstGeom>
        </p:spPr>
      </p:pic>
      <p:pic>
        <p:nvPicPr>
          <p:cNvPr id="17" name="Image 16" descr="C:\Users\Catherine\Documents\CP\7 Lecture Pilotis\Gestes BM Pilotis\t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71" y="8013433"/>
            <a:ext cx="1045698" cy="15281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01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S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s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S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²$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s</a:t>
            </a:r>
            <a:r>
              <a:rPr lang="fr-FR" sz="4800" dirty="0" smtClean="0"/>
              <a:t>alade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²s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alade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s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B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b</a:t>
            </a:r>
            <a:r>
              <a:rPr lang="fr-FR" sz="8000" b="1" dirty="0" smtClean="0">
                <a:solidFill>
                  <a:srgbClr val="3366FF"/>
                </a:solidFill>
              </a:rPr>
              <a:t>	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B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b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b</a:t>
            </a:r>
            <a:r>
              <a:rPr lang="fr-FR" sz="4800" dirty="0" smtClean="0"/>
              <a:t>alle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²b</a:t>
            </a:r>
            <a:r>
              <a:rPr lang="fr-FR" sz="4800" dirty="0" smtClean="0">
                <a:latin typeface="Cursivestandard"/>
                <a:cs typeface="Cursivestandard"/>
              </a:rPr>
              <a:t>alle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b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081" y="2692409"/>
            <a:ext cx="2416955" cy="160019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311" y="7255593"/>
            <a:ext cx="2123081" cy="2123081"/>
          </a:xfrm>
          <a:prstGeom prst="rect">
            <a:avLst/>
          </a:prstGeom>
        </p:spPr>
      </p:pic>
      <p:pic>
        <p:nvPicPr>
          <p:cNvPr id="20" name="Image 19" descr="C:\Users\Catherine\Documents\CP\7 Lecture Pilotis\Gestes BM Pilotis\b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978" y="8195734"/>
            <a:ext cx="1087755" cy="1362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 descr="C:\Users\Catherine\Documents\CP\7 Lecture Pilotis\Gestes BM Pilotis\s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866" y="3327752"/>
            <a:ext cx="1196139" cy="13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2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S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s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S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²$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s</a:t>
            </a:r>
            <a:r>
              <a:rPr lang="fr-FR" sz="4800" dirty="0" smtClean="0"/>
              <a:t>alade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²s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alade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s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081" y="2692409"/>
            <a:ext cx="2416955" cy="1600191"/>
          </a:xfrm>
          <a:prstGeom prst="rect">
            <a:avLst/>
          </a:prstGeom>
        </p:spPr>
      </p:pic>
      <p:pic>
        <p:nvPicPr>
          <p:cNvPr id="10" name="Image 9" descr="C:\Users\Catherine\Documents\CP\7 Lecture Pilotis\Gestes BM Pilotis\s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866" y="3327752"/>
            <a:ext cx="1196139" cy="13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903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ou</a:t>
            </a:r>
            <a:r>
              <a:rPr lang="fr-FR" sz="8000" b="1" dirty="0" smtClean="0">
                <a:solidFill>
                  <a:srgbClr val="008000"/>
                </a:solidFill>
              </a:rPr>
              <a:t>	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²ou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ou</a:t>
            </a:r>
            <a:r>
              <a:rPr lang="fr-FR" sz="4800" dirty="0" smtClean="0">
                <a:solidFill>
                  <a:schemeClr val="tx1"/>
                </a:solidFill>
              </a:rPr>
              <a:t>rs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²ou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r$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[u]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C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c</a:t>
            </a:r>
            <a:r>
              <a:rPr lang="fr-FR" sz="8000" b="1" dirty="0" smtClean="0">
                <a:solidFill>
                  <a:srgbClr val="3366FF"/>
                </a:solidFill>
              </a:rPr>
              <a:t>	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C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c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c</a:t>
            </a:r>
            <a:r>
              <a:rPr lang="fr-FR" sz="4800" dirty="0" smtClean="0"/>
              <a:t>arotte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²c</a:t>
            </a:r>
            <a:r>
              <a:rPr lang="fr-FR" sz="4800" dirty="0" smtClean="0">
                <a:latin typeface="Cursivestandard"/>
                <a:cs typeface="Cursivestandard"/>
              </a:rPr>
              <a:t>arotte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k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\1 Pilotis\Gestes BM Pilotis\ou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119" y="3399450"/>
            <a:ext cx="1188000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914" y="2411042"/>
            <a:ext cx="2663753" cy="216095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6115" y="7201762"/>
            <a:ext cx="2240419" cy="2240419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c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456" y="8212667"/>
            <a:ext cx="1215729" cy="1328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6760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008000"/>
                </a:solidFill>
                <a:latin typeface="Script Ecole 2"/>
                <a:cs typeface="Script Ecole 2"/>
              </a:rPr>
              <a:t>a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u</a:t>
            </a:r>
            <a:r>
              <a:rPr lang="fr-FR" sz="8000" b="1" dirty="0" smtClean="0">
                <a:solidFill>
                  <a:srgbClr val="008000"/>
                </a:solidFill>
              </a:rPr>
              <a:t>	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²au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au</a:t>
            </a:r>
            <a:r>
              <a:rPr lang="fr-FR" sz="4800" dirty="0" smtClean="0">
                <a:solidFill>
                  <a:schemeClr val="tx1"/>
                </a:solidFill>
              </a:rPr>
              <a:t>to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²au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to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[o]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eau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²eau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l’</a:t>
            </a:r>
            <a:r>
              <a:rPr lang="fr-FR" sz="4800" dirty="0" smtClean="0">
                <a:solidFill>
                  <a:srgbClr val="008000"/>
                </a:solidFill>
              </a:rPr>
              <a:t>eau</a:t>
            </a:r>
            <a:endParaRPr lang="fr-FR" sz="1200" dirty="0" smtClean="0">
              <a:solidFill>
                <a:srgbClr val="008000"/>
              </a:solidFill>
            </a:endParaRPr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l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’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>
                <a:solidFill>
                  <a:srgbClr val="008000"/>
                </a:solidFill>
                <a:latin typeface="Cursivestandard"/>
                <a:cs typeface="Cursivestandard"/>
              </a:rPr>
              <a:t>eau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o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919" y="2455343"/>
            <a:ext cx="3037760" cy="202149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2919" y="7484534"/>
            <a:ext cx="2938903" cy="1725226"/>
          </a:xfrm>
          <a:prstGeom prst="rect">
            <a:avLst/>
          </a:prstGeom>
        </p:spPr>
      </p:pic>
      <p:pic>
        <p:nvPicPr>
          <p:cNvPr id="19" name="Image 18" descr="C:\Users\Catherine\Documents\CP\7 Lecture\1 Pilotis\Gestes BM Pilotis\o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918" y="3345606"/>
            <a:ext cx="1079999" cy="136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\1 Pilotis\Gestes BM Pilotis\o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967" y="8175688"/>
            <a:ext cx="1079999" cy="13658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62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D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d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D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d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d</a:t>
            </a:r>
            <a:r>
              <a:rPr lang="fr-FR" sz="4800" dirty="0" smtClean="0"/>
              <a:t>omino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²d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omino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d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G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g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G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g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g</a:t>
            </a:r>
            <a:r>
              <a:rPr lang="fr-FR" sz="4800" dirty="0" smtClean="0">
                <a:solidFill>
                  <a:schemeClr val="tx1"/>
                </a:solidFill>
              </a:rPr>
              <a:t>âteau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²g</a:t>
            </a:r>
            <a:r>
              <a:rPr lang="fr-FR" sz="4800" dirty="0" smtClean="0">
                <a:latin typeface="Cursivestandard"/>
                <a:cs typeface="Cursivestandard"/>
              </a:rPr>
              <a:t>âteau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g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 Pilotis\Gestes BM Pilotis\d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38" y="3369733"/>
            <a:ext cx="1222261" cy="1311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8846" y="2810936"/>
            <a:ext cx="2338382" cy="1476000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g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705" y="8144935"/>
            <a:ext cx="1222261" cy="139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0599" y="7398893"/>
            <a:ext cx="2573667" cy="201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5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J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j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J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²j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j</a:t>
            </a:r>
            <a:r>
              <a:rPr lang="fr-FR" sz="4800" dirty="0" smtClean="0"/>
              <a:t>upe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²j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upe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Ʒ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G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g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G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g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g</a:t>
            </a:r>
            <a:r>
              <a:rPr lang="fr-FR" sz="4800" dirty="0" smtClean="0">
                <a:solidFill>
                  <a:schemeClr val="tx1"/>
                </a:solidFill>
              </a:rPr>
              <a:t>irafe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²g</a:t>
            </a:r>
            <a:r>
              <a:rPr lang="fr-FR" sz="4800" dirty="0" smtClean="0">
                <a:latin typeface="Cursivestandard"/>
                <a:cs typeface="Cursivestandard"/>
              </a:rPr>
              <a:t>irafe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>
                <a:cs typeface="Cursivestandard"/>
              </a:rPr>
              <a:t>[</a:t>
            </a:r>
            <a:r>
              <a:rPr lang="fr-FR" sz="3600" dirty="0" err="1">
                <a:cs typeface="Cursivestandard"/>
              </a:rPr>
              <a:t>Ʒ</a:t>
            </a:r>
            <a:r>
              <a:rPr lang="fr-FR" sz="3600" dirty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0668" y="2641607"/>
            <a:ext cx="2175133" cy="1743857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j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38" y="3285067"/>
            <a:ext cx="1222261" cy="142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 Pilotis\Gestes BM Pilotis\j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999" y="8119183"/>
            <a:ext cx="1222261" cy="142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926" y="7130029"/>
            <a:ext cx="2516637" cy="234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68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 err="1" smtClean="0">
                <a:solidFill>
                  <a:srgbClr val="3366FF"/>
                </a:solidFill>
                <a:latin typeface="Script Ecole 2"/>
                <a:cs typeface="Script Ecole 2"/>
              </a:rPr>
              <a:t>ge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²ge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pi</a:t>
            </a:r>
            <a:r>
              <a:rPr lang="fr-FR" sz="4800" dirty="0" smtClean="0">
                <a:solidFill>
                  <a:srgbClr val="3366FF"/>
                </a:solidFill>
              </a:rPr>
              <a:t>ge</a:t>
            </a:r>
            <a:r>
              <a:rPr lang="fr-FR" sz="4800" dirty="0" smtClean="0">
                <a:solidFill>
                  <a:srgbClr val="000000"/>
                </a:solidFill>
              </a:rPr>
              <a:t>on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²pi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ge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on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Ʒ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 err="1" smtClean="0">
                <a:solidFill>
                  <a:srgbClr val="3366FF"/>
                </a:solidFill>
                <a:latin typeface="Script Ecole 2"/>
                <a:cs typeface="Script Ecole 2"/>
              </a:rPr>
              <a:t>gu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²gu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gu</a:t>
            </a:r>
            <a:r>
              <a:rPr lang="fr-FR" sz="4800" dirty="0" smtClean="0">
                <a:solidFill>
                  <a:schemeClr val="tx1"/>
                </a:solidFill>
              </a:rPr>
              <a:t>itare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²gu</a:t>
            </a:r>
            <a:r>
              <a:rPr lang="fr-FR" sz="4800" dirty="0" smtClean="0">
                <a:latin typeface="Cursivestandard"/>
                <a:cs typeface="Cursivestandard"/>
              </a:rPr>
              <a:t>itare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g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j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38" y="3285067"/>
            <a:ext cx="1222261" cy="142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2387600"/>
            <a:ext cx="2413000" cy="2111375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g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705" y="8144935"/>
            <a:ext cx="1222261" cy="139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30" b="89899" l="1575" r="98425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0318" y="7531100"/>
            <a:ext cx="2257557" cy="17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54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N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n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N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n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n</a:t>
            </a:r>
            <a:r>
              <a:rPr lang="fr-FR" sz="4800" dirty="0" smtClean="0"/>
              <a:t>id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n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id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n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C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c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C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c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c</a:t>
            </a:r>
            <a:r>
              <a:rPr lang="fr-FR" sz="4800" dirty="0" smtClean="0">
                <a:solidFill>
                  <a:schemeClr val="tx1"/>
                </a:solidFill>
              </a:rPr>
              <a:t>itron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²c</a:t>
            </a:r>
            <a:r>
              <a:rPr lang="fr-FR" sz="4800" dirty="0" smtClean="0">
                <a:latin typeface="Cursivestandard"/>
                <a:cs typeface="Cursivestandard"/>
              </a:rPr>
              <a:t>itron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[s]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 Pilotis\Gestes BM Pilotis\n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71" y="3471335"/>
            <a:ext cx="1188689" cy="123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791" y="2617734"/>
            <a:ext cx="2716742" cy="20482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91" t="7860" r="11083" b="8895"/>
          <a:stretch/>
        </p:blipFill>
        <p:spPr>
          <a:xfrm>
            <a:off x="2227791" y="7395025"/>
            <a:ext cx="2361142" cy="1876983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s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935" y="8156649"/>
            <a:ext cx="1196139" cy="13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307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K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k</a:t>
            </a:r>
            <a:r>
              <a:rPr lang="fr-FR" sz="8000" b="1" dirty="0" smtClean="0">
                <a:solidFill>
                  <a:srgbClr val="3366FF"/>
                </a:solidFill>
              </a:rPr>
              <a:t>	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K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²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k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k</a:t>
            </a:r>
            <a:r>
              <a:rPr lang="fr-FR" sz="4800" dirty="0" smtClean="0"/>
              <a:t>iwi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>
                <a:solidFill>
                  <a:srgbClr val="3366FF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k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iwi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k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Q q</a:t>
            </a:r>
            <a:r>
              <a:rPr lang="fr-FR" sz="8000" b="1" dirty="0" smtClean="0">
                <a:solidFill>
                  <a:srgbClr val="3366FF"/>
                </a:solidFill>
              </a:rPr>
              <a:t>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Q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q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qu</a:t>
            </a:r>
            <a:r>
              <a:rPr lang="fr-FR" sz="4800" dirty="0" smtClean="0">
                <a:solidFill>
                  <a:schemeClr val="tx1"/>
                </a:solidFill>
              </a:rPr>
              <a:t>ille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²qu</a:t>
            </a:r>
            <a:r>
              <a:rPr lang="fr-FR" sz="4800" dirty="0" smtClean="0">
                <a:latin typeface="Cursivestandard"/>
                <a:cs typeface="Cursivestandard"/>
              </a:rPr>
              <a:t>ille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</a:t>
            </a:r>
            <a:r>
              <a:rPr lang="fr-FR" sz="3600" dirty="0" smtClean="0">
                <a:cs typeface="Cursivestandard"/>
              </a:rPr>
              <a:t>[k]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c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516" y="3361618"/>
            <a:ext cx="1215729" cy="132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1890" y="2353734"/>
            <a:ext cx="2337843" cy="2177304"/>
          </a:xfrm>
          <a:prstGeom prst="rect">
            <a:avLst/>
          </a:prstGeom>
        </p:spPr>
      </p:pic>
      <p:pic>
        <p:nvPicPr>
          <p:cNvPr id="20" name="Image 19" descr="C:\Users\Catherine\Documents\CP\7 Lecture Pilotis\Gestes BM Pilotis\c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770" y="8212667"/>
            <a:ext cx="1215729" cy="132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5" y="7107499"/>
            <a:ext cx="2317750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68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FF0000"/>
                </a:solidFill>
                <a:latin typeface="Script Ecole 2"/>
                <a:cs typeface="Script Ecole 2"/>
              </a:rPr>
              <a:t>É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 err="1" smtClean="0">
                <a:solidFill>
                  <a:srgbClr val="FF0000"/>
                </a:solidFill>
                <a:latin typeface="Script Ecole 2"/>
                <a:cs typeface="Script Ecole 2"/>
              </a:rPr>
              <a:t>é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FF0000"/>
                </a:solidFill>
              </a:rPr>
              <a:t> </a:t>
            </a:r>
            <a:r>
              <a:rPr lang="fr-FR" sz="8000" b="1" dirty="0" err="1" smtClean="0">
                <a:solidFill>
                  <a:srgbClr val="FF0000"/>
                </a:solidFill>
                <a:latin typeface="Cursivestandard"/>
                <a:cs typeface="Cursivestandard"/>
              </a:rPr>
              <a:t>É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²é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FF0000"/>
                </a:solidFill>
              </a:rPr>
              <a:t>é</a:t>
            </a:r>
            <a:r>
              <a:rPr lang="fr-FR" sz="4800" dirty="0" smtClean="0"/>
              <a:t>cole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²é</a:t>
            </a:r>
            <a:r>
              <a:rPr lang="fr-FR" sz="4800" dirty="0" smtClean="0">
                <a:latin typeface="Cursivestandard"/>
                <a:cs typeface="Cursivestandard"/>
              </a:rPr>
              <a:t>cole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e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FF0000"/>
                </a:solidFill>
                <a:latin typeface="Script Ecole 2"/>
                <a:cs typeface="Script Ecole 2"/>
              </a:rPr>
              <a:t>Ê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err="1" smtClean="0">
                <a:solidFill>
                  <a:srgbClr val="FF0000"/>
                </a:solidFill>
                <a:latin typeface="Script Ecole 2"/>
                <a:cs typeface="Script Ecole 2"/>
              </a:rPr>
              <a:t>ê</a:t>
            </a:r>
            <a:r>
              <a:rPr lang="fr-FR" sz="8000" b="1" dirty="0" smtClean="0">
                <a:solidFill>
                  <a:srgbClr val="FF0000"/>
                </a:solidFill>
              </a:rPr>
              <a:t>	   </a:t>
            </a:r>
            <a:r>
              <a:rPr lang="fr-FR" sz="8000" b="1" dirty="0" err="1" smtClean="0">
                <a:solidFill>
                  <a:srgbClr val="FF0000"/>
                </a:solidFill>
                <a:latin typeface="Cursivestandard"/>
                <a:cs typeface="Cursivestandard"/>
              </a:rPr>
              <a:t>Ê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²ê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t</a:t>
            </a:r>
            <a:r>
              <a:rPr lang="fr-FR" sz="4800" dirty="0" smtClean="0">
                <a:solidFill>
                  <a:srgbClr val="FF0000"/>
                </a:solidFill>
              </a:rPr>
              <a:t>ê</a:t>
            </a:r>
            <a:r>
              <a:rPr lang="fr-FR" sz="4800" dirty="0"/>
              <a:t>t</a:t>
            </a:r>
            <a:r>
              <a:rPr lang="fr-FR" sz="4800" dirty="0" smtClean="0"/>
              <a:t>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²t</a:t>
            </a:r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ê</a:t>
            </a:r>
            <a:r>
              <a:rPr lang="fr-FR" sz="4800" dirty="0">
                <a:latin typeface="Cursivestandard"/>
                <a:cs typeface="Cursivestandard"/>
              </a:rPr>
              <a:t>t</a:t>
            </a:r>
            <a:r>
              <a:rPr lang="fr-FR" sz="4800" dirty="0" smtClean="0">
                <a:latin typeface="Cursivestandard"/>
                <a:cs typeface="Cursivestandard"/>
              </a:rPr>
              <a:t>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\1 Pilotis\Gestes BM Pilotis\é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986" y="3369733"/>
            <a:ext cx="1138584" cy="1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8257" y="2473195"/>
            <a:ext cx="2797126" cy="1954869"/>
          </a:xfrm>
          <a:prstGeom prst="rect">
            <a:avLst/>
          </a:prstGeom>
        </p:spPr>
      </p:pic>
      <p:pic>
        <p:nvPicPr>
          <p:cNvPr id="20" name="Image 19" descr="C:\Users\Catherine\Documents\CP\7 Lecture\1 Pilotis\Gestes BM Pilotis\è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758" y="8111067"/>
            <a:ext cx="1177946" cy="1430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2923" y="7057236"/>
            <a:ext cx="2024414" cy="246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2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ez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²ez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n</a:t>
            </a:r>
            <a:r>
              <a:rPr lang="fr-FR" sz="4800" dirty="0" smtClean="0">
                <a:solidFill>
                  <a:srgbClr val="008000"/>
                </a:solidFill>
              </a:rPr>
              <a:t>ez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n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ez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e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FF0000"/>
                </a:solidFill>
                <a:latin typeface="Script Ecole 2"/>
                <a:cs typeface="Script Ecole 2"/>
              </a:rPr>
              <a:t>È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è</a:t>
            </a:r>
            <a:r>
              <a:rPr lang="fr-FR" sz="8000" b="1" dirty="0" smtClean="0">
                <a:solidFill>
                  <a:srgbClr val="FF0000"/>
                </a:solidFill>
              </a:rPr>
              <a:t>	   </a:t>
            </a:r>
            <a:r>
              <a:rPr lang="fr-FR" sz="8000" b="1" dirty="0" err="1" smtClean="0">
                <a:solidFill>
                  <a:srgbClr val="FF0000"/>
                </a:solidFill>
                <a:latin typeface="Cursivestandard"/>
                <a:cs typeface="Cursivestandard"/>
              </a:rPr>
              <a:t>È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²è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sir</a:t>
            </a:r>
            <a:r>
              <a:rPr lang="fr-FR" sz="4800" dirty="0" smtClean="0">
                <a:solidFill>
                  <a:srgbClr val="FF0000"/>
                </a:solidFill>
              </a:rPr>
              <a:t>è</a:t>
            </a:r>
            <a:r>
              <a:rPr lang="fr-FR" sz="4800" dirty="0"/>
              <a:t>n</a:t>
            </a:r>
            <a:r>
              <a:rPr lang="fr-FR" sz="4800" dirty="0" smtClean="0"/>
              <a:t>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²sir</a:t>
            </a:r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è</a:t>
            </a:r>
            <a:r>
              <a:rPr lang="fr-FR" sz="4800" dirty="0">
                <a:latin typeface="Cursivestandard"/>
                <a:cs typeface="Cursivestandard"/>
              </a:rPr>
              <a:t>n</a:t>
            </a:r>
            <a:r>
              <a:rPr lang="fr-FR" sz="4800" dirty="0" smtClean="0">
                <a:latin typeface="Cursivestandard"/>
                <a:cs typeface="Cursivestandard"/>
              </a:rPr>
              <a:t>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\1 Pilotis\Gestes BM Pilotis\é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986" y="3369733"/>
            <a:ext cx="1138584" cy="1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\1 Pilotis\Gestes BM Pilotis\è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758" y="8111067"/>
            <a:ext cx="1177946" cy="1430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2" b="99078" l="4721" r="9313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3585" y="7238661"/>
            <a:ext cx="2270829" cy="21148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586" y="2223120"/>
            <a:ext cx="2024414" cy="2467413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 flipH="1">
            <a:off x="4080933" y="3285066"/>
            <a:ext cx="677334" cy="338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431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er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²er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cahi</a:t>
            </a:r>
            <a:r>
              <a:rPr lang="fr-FR" sz="4800" dirty="0" smtClean="0">
                <a:solidFill>
                  <a:srgbClr val="008000"/>
                </a:solidFill>
              </a:rPr>
              <a:t>er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²cahi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er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e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ei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²ei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r</a:t>
            </a:r>
            <a:r>
              <a:rPr lang="fr-FR" sz="4800" dirty="0" smtClean="0">
                <a:solidFill>
                  <a:srgbClr val="008000"/>
                </a:solidFill>
              </a:rPr>
              <a:t>ei</a:t>
            </a:r>
            <a:r>
              <a:rPr lang="fr-FR" sz="4800" dirty="0" smtClean="0"/>
              <a:t>ne</a:t>
            </a:r>
            <a:endParaRPr lang="fr-FR" sz="1200" dirty="0" smtClean="0"/>
          </a:p>
          <a:p>
            <a:pPr algn="r"/>
            <a:r>
              <a:rPr lang="fr-FR" sz="4800" dirty="0">
                <a:solidFill>
                  <a:schemeClr val="tx1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r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ei</a:t>
            </a:r>
            <a:r>
              <a:rPr lang="fr-FR" sz="4800" dirty="0" smtClean="0">
                <a:latin typeface="Cursivestandard"/>
                <a:cs typeface="Cursivestandard"/>
              </a:rPr>
              <a:t>ne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\1 Pilotis\Gestes BM Pilotis\é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986" y="3369733"/>
            <a:ext cx="1138584" cy="1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\1 Pilotis\Gestes BM Pilotis\è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758" y="8111067"/>
            <a:ext cx="1177946" cy="1430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415" y="2399949"/>
            <a:ext cx="2091267" cy="210060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4767" y="7104495"/>
            <a:ext cx="2501900" cy="240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14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et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²et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tabour</a:t>
            </a:r>
            <a:r>
              <a:rPr lang="fr-FR" sz="4800" dirty="0" smtClean="0">
                <a:solidFill>
                  <a:srgbClr val="008000"/>
                </a:solidFill>
              </a:rPr>
              <a:t>et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²tabour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et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ɛ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008000"/>
                </a:solidFill>
                <a:latin typeface="Script Ecole 2"/>
                <a:cs typeface="Script Ecole 2"/>
              </a:rPr>
              <a:t>a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i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²ai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pal</a:t>
            </a:r>
            <a:r>
              <a:rPr lang="fr-FR" sz="4800" dirty="0" smtClean="0">
                <a:solidFill>
                  <a:srgbClr val="008000"/>
                </a:solidFill>
              </a:rPr>
              <a:t>ai</a:t>
            </a:r>
            <a:r>
              <a:rPr lang="fr-FR" sz="4800" dirty="0"/>
              <a:t>s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²pal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ai</a:t>
            </a:r>
            <a:r>
              <a:rPr lang="fr-FR" sz="4800" dirty="0">
                <a:latin typeface="Cursivestandard"/>
                <a:cs typeface="Cursivestandard"/>
              </a:rPr>
              <a:t>$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20" name="Image 19" descr="C:\Users\Catherine\Documents\CP\7 Lecture\1 Pilotis\Gestes BM Pilotis\è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758" y="8111067"/>
            <a:ext cx="1177946" cy="1430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C:\Users\Catherine\Documents\CP\7 Lecture\1 Pilotis\Gestes BM Pilotis\è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71" y="3293883"/>
            <a:ext cx="1177946" cy="1430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5998" y="7175487"/>
            <a:ext cx="1930402" cy="222251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182" r="15617" b="13978"/>
          <a:stretch/>
        </p:blipFill>
        <p:spPr>
          <a:xfrm>
            <a:off x="2285998" y="2340137"/>
            <a:ext cx="1608669" cy="226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97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E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e</a:t>
            </a:r>
            <a:r>
              <a:rPr lang="fr-FR" sz="8000" b="1" dirty="0" smtClean="0">
                <a:solidFill>
                  <a:srgbClr val="FF0000"/>
                </a:solidFill>
              </a:rPr>
              <a:t>	  </a:t>
            </a:r>
            <a:r>
              <a:rPr lang="fr-FR" sz="8000" b="1" dirty="0">
                <a:solidFill>
                  <a:srgbClr val="FF0000"/>
                </a:solidFill>
                <a:latin typeface="Cursivestandard"/>
                <a:cs typeface="Cursivestandard"/>
              </a:rPr>
              <a:t>E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²e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m</a:t>
            </a:r>
            <a:r>
              <a:rPr lang="fr-FR" sz="4800" dirty="0" smtClean="0">
                <a:solidFill>
                  <a:srgbClr val="FF0000"/>
                </a:solidFill>
              </a:rPr>
              <a:t>e</a:t>
            </a:r>
            <a:r>
              <a:rPr lang="fr-FR" sz="4800" dirty="0"/>
              <a:t>r</a:t>
            </a:r>
            <a:endParaRPr lang="fr-FR" sz="4800" dirty="0" smtClean="0"/>
          </a:p>
          <a:p>
            <a:pPr algn="r"/>
            <a:endParaRPr lang="fr-FR" sz="1200" dirty="0" smtClean="0"/>
          </a:p>
          <a:p>
            <a:pPr algn="r"/>
            <a:r>
              <a:rPr lang="fr-FR" sz="4800" dirty="0">
                <a:solidFill>
                  <a:schemeClr val="tx1"/>
                </a:solidFill>
                <a:latin typeface="Cursivestandard"/>
                <a:cs typeface="Cursivestandard"/>
              </a:rPr>
              <a:t>m</a:t>
            </a:r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e</a:t>
            </a:r>
            <a:r>
              <a:rPr lang="fr-FR" sz="4800" dirty="0" smtClean="0">
                <a:latin typeface="Cursivestandard"/>
                <a:cs typeface="Cursivestandard"/>
              </a:rPr>
              <a:t>r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il</a:t>
            </a:r>
            <a:r>
              <a:rPr lang="fr-FR" sz="8000" b="1" dirty="0" smtClean="0">
                <a:solidFill>
                  <a:srgbClr val="008000"/>
                </a:solidFill>
              </a:rPr>
              <a:t>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²il - </a:t>
            </a:r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ill</a:t>
            </a:r>
            <a:r>
              <a:rPr lang="fr-FR" sz="8000" b="1" dirty="0" smtClean="0">
                <a:solidFill>
                  <a:srgbClr val="008000"/>
                </a:solidFill>
              </a:rPr>
              <a:t> </a:t>
            </a:r>
            <a:r>
              <a:rPr lang="fr-FR" sz="8000" b="1" dirty="0">
                <a:solidFill>
                  <a:srgbClr val="008000"/>
                </a:solidFill>
                <a:latin typeface="Cursivestandard"/>
                <a:cs typeface="Cursivestandard"/>
              </a:rPr>
              <a:t>²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ill</a:t>
            </a:r>
            <a:endParaRPr lang="fr-FR" sz="8000" b="1" dirty="0">
              <a:solidFill>
                <a:srgbClr val="008000"/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4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j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7 Lecture\1 Pilotis\Gestes BM Pilotis\è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337" y="3285416"/>
            <a:ext cx="1177946" cy="1430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767" y="2709334"/>
            <a:ext cx="2451100" cy="1625600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ill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017" y="8166100"/>
            <a:ext cx="1224828" cy="1379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à coins arrondis 20"/>
          <p:cNvSpPr/>
          <p:nvPr/>
        </p:nvSpPr>
        <p:spPr>
          <a:xfrm>
            <a:off x="1884419" y="7016823"/>
            <a:ext cx="2232000" cy="1220918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800" dirty="0" smtClean="0">
                <a:solidFill>
                  <a:schemeClr val="tx1"/>
                </a:solidFill>
              </a:rPr>
              <a:t>méd</a:t>
            </a:r>
            <a:r>
              <a:rPr lang="fr-FR" sz="2800" dirty="0" smtClean="0">
                <a:solidFill>
                  <a:srgbClr val="008000"/>
                </a:solidFill>
              </a:rPr>
              <a:t>aille</a:t>
            </a:r>
            <a:endParaRPr lang="fr-FR" sz="2800" dirty="0" smtClean="0"/>
          </a:p>
          <a:p>
            <a:pPr algn="r"/>
            <a:r>
              <a:rPr lang="fr-FR" sz="2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méd</a:t>
            </a:r>
            <a:r>
              <a:rPr lang="fr-FR" sz="2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aille</a:t>
            </a:r>
            <a:endParaRPr lang="fr-FR" sz="2800" dirty="0">
              <a:latin typeface="Cursivestandard"/>
              <a:cs typeface="Cursivestandard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884419" y="8337595"/>
            <a:ext cx="2232000" cy="1220918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800" dirty="0" smtClean="0">
                <a:solidFill>
                  <a:srgbClr val="000000"/>
                </a:solidFill>
              </a:rPr>
              <a:t>ab</a:t>
            </a:r>
            <a:r>
              <a:rPr lang="fr-FR" sz="2800" dirty="0" smtClean="0">
                <a:solidFill>
                  <a:srgbClr val="008000"/>
                </a:solidFill>
              </a:rPr>
              <a:t>eille</a:t>
            </a:r>
            <a:endParaRPr lang="fr-FR" sz="2800" dirty="0" smtClean="0">
              <a:solidFill>
                <a:schemeClr val="tx1"/>
              </a:solidFill>
            </a:endParaRPr>
          </a:p>
          <a:p>
            <a:pPr algn="r"/>
            <a:r>
              <a:rPr lang="fr-FR" sz="2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²ab</a:t>
            </a:r>
            <a:r>
              <a:rPr lang="fr-FR" sz="2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eille</a:t>
            </a:r>
            <a:endParaRPr lang="fr-FR" sz="2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4212032" y="8337595"/>
            <a:ext cx="2232000" cy="1220918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800" dirty="0" smtClean="0">
                <a:solidFill>
                  <a:srgbClr val="000000"/>
                </a:solidFill>
              </a:rPr>
              <a:t>gren</a:t>
            </a:r>
            <a:r>
              <a:rPr lang="fr-FR" sz="2800" dirty="0" smtClean="0">
                <a:solidFill>
                  <a:srgbClr val="008000"/>
                </a:solidFill>
              </a:rPr>
              <a:t>ouille</a:t>
            </a:r>
            <a:endParaRPr lang="fr-FR" sz="2800" dirty="0" smtClean="0">
              <a:solidFill>
                <a:schemeClr val="tx1"/>
              </a:solidFill>
            </a:endParaRPr>
          </a:p>
          <a:p>
            <a:pPr algn="r"/>
            <a:r>
              <a:rPr lang="fr-FR" sz="2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²gren</a:t>
            </a:r>
            <a:r>
              <a:rPr lang="fr-FR" sz="2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ouille</a:t>
            </a:r>
            <a:endParaRPr lang="fr-FR" sz="2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4212032" y="7016823"/>
            <a:ext cx="2232000" cy="1220918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2800" dirty="0" smtClean="0">
                <a:solidFill>
                  <a:schemeClr val="tx1"/>
                </a:solidFill>
              </a:rPr>
              <a:t>faut</a:t>
            </a:r>
            <a:r>
              <a:rPr lang="fr-FR" sz="2800" dirty="0" smtClean="0">
                <a:solidFill>
                  <a:srgbClr val="008000"/>
                </a:solidFill>
              </a:rPr>
              <a:t>euil</a:t>
            </a:r>
            <a:endParaRPr lang="fr-FR" sz="2800" dirty="0" smtClean="0"/>
          </a:p>
          <a:p>
            <a:pPr algn="r"/>
            <a:r>
              <a:rPr lang="fr-FR" sz="2800" dirty="0">
                <a:solidFill>
                  <a:srgbClr val="000000"/>
                </a:solidFill>
                <a:latin typeface="Cursivestandard"/>
                <a:cs typeface="Cursivestandard"/>
              </a:rPr>
              <a:t>²</a:t>
            </a:r>
            <a:r>
              <a:rPr lang="fr-FR" sz="2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faut</a:t>
            </a:r>
            <a:r>
              <a:rPr lang="fr-FR" sz="2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euil</a:t>
            </a:r>
            <a:endParaRPr lang="fr-FR" sz="2800" dirty="0">
              <a:latin typeface="Cursivestandard"/>
              <a:cs typeface="Cursivestandard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3468" y="7123194"/>
            <a:ext cx="563532" cy="104290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040" b="9859"/>
          <a:stretch/>
        </p:blipFill>
        <p:spPr>
          <a:xfrm>
            <a:off x="2037626" y="8589722"/>
            <a:ext cx="808718" cy="655877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252" y="7315200"/>
            <a:ext cx="770437" cy="776911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286" y="8774834"/>
            <a:ext cx="614656" cy="48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6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eu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²eu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f</a:t>
            </a:r>
            <a:r>
              <a:rPr lang="fr-FR" sz="4800" dirty="0" smtClean="0">
                <a:solidFill>
                  <a:srgbClr val="008000"/>
                </a:solidFill>
              </a:rPr>
              <a:t>eu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²f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eu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ǝ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œu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²œu 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œu</a:t>
            </a:r>
            <a:r>
              <a:rPr lang="fr-FR" sz="4800" dirty="0" smtClean="0"/>
              <a:t>f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²œu</a:t>
            </a:r>
            <a:r>
              <a:rPr lang="fr-FR" sz="4800" dirty="0" smtClean="0">
                <a:latin typeface="Cursivestandard"/>
                <a:cs typeface="Cursivestandard"/>
              </a:rPr>
              <a:t>f 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>
                <a:cs typeface="Cursivestandard"/>
              </a:rPr>
              <a:t>[</a:t>
            </a:r>
            <a:r>
              <a:rPr lang="fr-FR" sz="3600" dirty="0" err="1">
                <a:cs typeface="Cursivestandard"/>
              </a:rPr>
              <a:t>ǝ</a:t>
            </a:r>
            <a:r>
              <a:rPr lang="fr-FR" sz="3600" dirty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8" name="Image 17" descr="C:\Users\Catherine\Documents\CP\7 Lecture\1 Pilotis\Gestes BM Pilotis\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33" y="3329264"/>
            <a:ext cx="1260000" cy="1395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 descr="C:\Users\Catherine\Documents\CP\7 Lecture\1 Pilotis\Gestes BM Pilotis\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899" y="8146797"/>
            <a:ext cx="1260000" cy="1395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2634" y="2356012"/>
            <a:ext cx="2010834" cy="21674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57" t="7181" r="8301" b="13037"/>
          <a:stretch/>
        </p:blipFill>
        <p:spPr>
          <a:xfrm>
            <a:off x="2455327" y="7391058"/>
            <a:ext cx="1862668" cy="199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25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ch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²ch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ch</a:t>
            </a:r>
            <a:r>
              <a:rPr lang="fr-FR" sz="4800" dirty="0" smtClean="0">
                <a:solidFill>
                  <a:schemeClr val="tx1"/>
                </a:solidFill>
              </a:rPr>
              <a:t>apeau</a:t>
            </a:r>
            <a:endParaRPr lang="fr-FR" sz="4800" dirty="0" smtClean="0">
              <a:solidFill>
                <a:srgbClr val="008000"/>
              </a:solidFill>
            </a:endParaRP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²ch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apeau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∫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3366FF"/>
                </a:solidFill>
                <a:latin typeface="Script Ecole 2"/>
                <a:cs typeface="Script Ecole 2"/>
              </a:rPr>
              <a:t>Ç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 err="1" smtClean="0">
                <a:solidFill>
                  <a:srgbClr val="3366FF"/>
                </a:solidFill>
                <a:latin typeface="Script Ecole 2"/>
                <a:cs typeface="Script Ecole 2"/>
              </a:rPr>
              <a:t>ç</a:t>
            </a:r>
            <a:r>
              <a:rPr lang="fr-FR" sz="8000" b="1" dirty="0" smtClean="0">
                <a:solidFill>
                  <a:srgbClr val="3366FF"/>
                </a:solidFill>
              </a:rPr>
              <a:t>   </a:t>
            </a:r>
            <a:r>
              <a:rPr lang="fr-FR" sz="8000" b="1" dirty="0" err="1" smtClean="0">
                <a:solidFill>
                  <a:srgbClr val="3366FF"/>
                </a:solidFill>
                <a:latin typeface="Cursivestandard"/>
                <a:cs typeface="Cursivestandard"/>
              </a:rPr>
              <a:t>Ç</a:t>
            </a:r>
            <a:r>
              <a:rPr lang="fr-FR" sz="8000" b="1" dirty="0" smtClean="0">
                <a:solidFill>
                  <a:srgbClr val="3366FF"/>
                </a:solidFill>
              </a:rPr>
              <a:t>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²ç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ma</a:t>
            </a:r>
            <a:r>
              <a:rPr lang="fr-FR" sz="4800" dirty="0" smtClean="0">
                <a:solidFill>
                  <a:srgbClr val="3366FF"/>
                </a:solidFill>
              </a:rPr>
              <a:t>ç</a:t>
            </a:r>
            <a:r>
              <a:rPr lang="fr-FR" sz="4800" dirty="0" smtClean="0"/>
              <a:t>on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ma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ç</a:t>
            </a:r>
            <a:r>
              <a:rPr lang="fr-FR" sz="4800" dirty="0" smtClean="0">
                <a:latin typeface="Cursivestandard"/>
                <a:cs typeface="Cursivestandard"/>
              </a:rPr>
              <a:t>on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/>
              <a:t>s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ch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652" y="3409208"/>
            <a:ext cx="1163795" cy="129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9883" y="2743268"/>
            <a:ext cx="2094914" cy="139407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884" y="7377337"/>
            <a:ext cx="2315050" cy="1788489"/>
          </a:xfrm>
          <a:prstGeom prst="rect">
            <a:avLst/>
          </a:prstGeom>
        </p:spPr>
      </p:pic>
      <p:pic>
        <p:nvPicPr>
          <p:cNvPr id="17" name="Image 16" descr="C:\Users\Catherine\Documents\CP\7 Lecture Pilotis\Gestes BM Pilotis\s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935" y="8161867"/>
            <a:ext cx="1196139" cy="13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90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oi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²oi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oi</a:t>
            </a:r>
            <a:r>
              <a:rPr lang="fr-FR" sz="4800" dirty="0">
                <a:solidFill>
                  <a:schemeClr val="tx1"/>
                </a:solidFill>
              </a:rPr>
              <a:t>s</a:t>
            </a:r>
            <a:r>
              <a:rPr lang="fr-FR" sz="4800" dirty="0" smtClean="0">
                <a:solidFill>
                  <a:schemeClr val="tx1"/>
                </a:solidFill>
              </a:rPr>
              <a:t>eau</a:t>
            </a:r>
            <a:endParaRPr lang="fr-FR" sz="4800" dirty="0" smtClean="0">
              <a:solidFill>
                <a:srgbClr val="008000"/>
              </a:solidFill>
            </a:endParaRP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²oi</a:t>
            </a:r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s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eau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	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>
                <a:cs typeface="Cursivestandard"/>
              </a:rPr>
              <a:t>wa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7" name="Image 16" descr="C:\Users\Catherine\Documents\CP\6 Lecture Pilotis\Gestes BM Pilotis\oi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851" y="3098796"/>
            <a:ext cx="108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770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Z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z</a:t>
            </a:r>
            <a:r>
              <a:rPr lang="fr-FR" sz="8000" b="1" dirty="0" smtClean="0">
                <a:solidFill>
                  <a:srgbClr val="3366FF"/>
                </a:solidFill>
              </a:rPr>
              <a:t> 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Z</a:t>
            </a:r>
            <a:r>
              <a:rPr lang="fr-FR" sz="8000" b="1" dirty="0" smtClean="0">
                <a:solidFill>
                  <a:srgbClr val="3366FF"/>
                </a:solidFill>
              </a:rPr>
              <a:t>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²z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z</a:t>
            </a:r>
            <a:r>
              <a:rPr lang="fr-FR" sz="4800" dirty="0" smtClean="0"/>
              <a:t>èbre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z</a:t>
            </a:r>
            <a:r>
              <a:rPr lang="fr-FR" sz="4800" dirty="0" smtClean="0">
                <a:latin typeface="Cursivestandard"/>
                <a:cs typeface="Cursivestandard"/>
              </a:rPr>
              <a:t>èbre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/>
              <a:t>z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z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583" y="8271582"/>
            <a:ext cx="1206676" cy="1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1570" y="2571750"/>
            <a:ext cx="2682495" cy="186478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5436" y="7164737"/>
            <a:ext cx="2697067" cy="224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73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X x</a:t>
            </a:r>
            <a:r>
              <a:rPr lang="fr-FR" sz="8000" b="1" dirty="0">
                <a:solidFill>
                  <a:srgbClr val="3366FF"/>
                </a:solidFill>
              </a:rPr>
              <a:t>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X</a:t>
            </a:r>
            <a:r>
              <a:rPr lang="fr-FR" sz="8000" b="1" dirty="0">
                <a:solidFill>
                  <a:srgbClr val="3366FF"/>
                </a:solidFill>
              </a:rPr>
              <a:t>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²x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3366FF"/>
                </a:solidFill>
              </a:rPr>
              <a:t>x</a:t>
            </a:r>
            <a:r>
              <a:rPr lang="fr-FR" sz="4800" dirty="0" smtClean="0">
                <a:solidFill>
                  <a:srgbClr val="000000"/>
                </a:solidFill>
              </a:rPr>
              <a:t>ylophone</a:t>
            </a:r>
          </a:p>
          <a:p>
            <a:pPr algn="r"/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x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ylophone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</a:t>
            </a:r>
            <a:endParaRPr lang="fr-FR" dirty="0">
              <a:cs typeface="Cursivestandard"/>
            </a:endParaRPr>
          </a:p>
          <a:p>
            <a:pPr algn="r"/>
            <a:r>
              <a:rPr lang="fr-FR" dirty="0" smtClean="0">
                <a:cs typeface="Cursivestandard"/>
              </a:rPr>
              <a:t>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>
                <a:cs typeface="Cursivestandard"/>
              </a:rPr>
              <a:t>gz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770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3366FF"/>
                </a:solidFill>
                <a:latin typeface="Script Ecole 2"/>
                <a:cs typeface="Script Ecole 2"/>
              </a:rPr>
              <a:t>X</a:t>
            </a:r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x</a:t>
            </a:r>
            <a:r>
              <a:rPr lang="fr-FR" sz="8000" b="1" dirty="0" smtClean="0">
                <a:solidFill>
                  <a:srgbClr val="3366FF"/>
                </a:solidFill>
              </a:rPr>
              <a:t>   </a:t>
            </a:r>
            <a:r>
              <a:rPr lang="fr-FR" sz="8000" b="1" dirty="0">
                <a:solidFill>
                  <a:srgbClr val="3366FF"/>
                </a:solidFill>
                <a:latin typeface="Cursivestandard"/>
                <a:cs typeface="Cursivestandard"/>
              </a:rPr>
              <a:t>X</a:t>
            </a:r>
            <a:r>
              <a:rPr lang="fr-FR" sz="8000" b="1" dirty="0" smtClean="0">
                <a:solidFill>
                  <a:srgbClr val="3366FF"/>
                </a:solidFill>
              </a:rPr>
              <a:t>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²x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bo</a:t>
            </a:r>
            <a:r>
              <a:rPr lang="fr-FR" sz="4800" dirty="0" smtClean="0">
                <a:solidFill>
                  <a:srgbClr val="3366FF"/>
                </a:solidFill>
              </a:rPr>
              <a:t>x</a:t>
            </a:r>
            <a:r>
              <a:rPr lang="fr-FR" sz="4800" dirty="0" smtClean="0">
                <a:solidFill>
                  <a:srgbClr val="000000"/>
                </a:solidFill>
              </a:rPr>
              <a:t>e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bo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x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		  </a:t>
            </a:r>
            <a:r>
              <a:rPr lang="fr-FR" dirty="0">
                <a:cs typeface="Cursivestandard"/>
              </a:rPr>
              <a:t> </a:t>
            </a:r>
            <a:r>
              <a:rPr lang="fr-FR" dirty="0" smtClean="0">
                <a:cs typeface="Cursivestandard"/>
              </a:rPr>
              <a:t>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ks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418" y="7340259"/>
            <a:ext cx="436246" cy="588508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x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51" y="8266140"/>
            <a:ext cx="1107246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l_fi" descr="MC900389118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8867" y="7374125"/>
            <a:ext cx="2253800" cy="197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Image 21" descr="C:\Users\Catherine\Documents\CP\7 Lecture Pilotis\Gestes BM Pilotis\z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369" y="3996269"/>
            <a:ext cx="644659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 descr="C:\Users\Catherine\Documents\CP\7 Lecture Pilotis\Gestes BM Pilotis\g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824" y="3318994"/>
            <a:ext cx="577748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54" b="99387" l="971" r="100000">
                        <a14:foregroundMark x1="70550" y1="31288" x2="70550" y2="31288"/>
                        <a14:foregroundMark x1="88673" y1="70552" x2="88673" y2="70552"/>
                        <a14:foregroundMark x1="80259" y1="82209" x2="80259" y2="82209"/>
                        <a14:foregroundMark x1="88026" y1="75460" x2="88026" y2="75460"/>
                        <a14:foregroundMark x1="90939" y1="65644" x2="90939" y2="65644"/>
                        <a14:foregroundMark x1="88673" y1="65031" x2="88673" y2="65031"/>
                        <a14:foregroundMark x1="61812" y1="15337" x2="61812" y2="15337"/>
                        <a14:foregroundMark x1="77994" y1="84049" x2="77994" y2="84049"/>
                        <a14:foregroundMark x1="94498" y1="68098" x2="94498" y2="68098"/>
                        <a14:foregroundMark x1="92880" y1="67485" x2="92880" y2="67485"/>
                        <a14:foregroundMark x1="89968" y1="68712" x2="89968" y2="68712"/>
                        <a14:foregroundMark x1="86731" y1="79141" x2="86731" y2="79141"/>
                        <a14:foregroundMark x1="84142" y1="77301" x2="84142" y2="77301"/>
                        <a14:backgroundMark x1="89644" y1="65031" x2="89644" y2="650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5219" y="3031562"/>
            <a:ext cx="1828800" cy="96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86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gu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²gu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gu</a:t>
            </a:r>
            <a:r>
              <a:rPr lang="fr-FR" sz="4800" dirty="0" smtClean="0">
                <a:solidFill>
                  <a:schemeClr val="tx1"/>
                </a:solidFill>
              </a:rPr>
              <a:t>itare</a:t>
            </a:r>
            <a:endParaRPr lang="fr-FR" sz="4800" dirty="0" smtClean="0">
              <a:solidFill>
                <a:srgbClr val="008000"/>
              </a:solidFill>
            </a:endParaRP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²gu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itare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</a:t>
            </a:r>
          </a:p>
          <a:p>
            <a:r>
              <a:rPr lang="fr-FR" sz="3600" dirty="0">
                <a:cs typeface="Cursivestandard"/>
              </a:rPr>
              <a:t> </a:t>
            </a:r>
            <a:r>
              <a:rPr lang="fr-FR" sz="3600" dirty="0" smtClean="0">
                <a:cs typeface="Cursivestandard"/>
              </a:rPr>
              <a:t>    [</a:t>
            </a:r>
            <a:r>
              <a:rPr lang="fr-FR" sz="3600" dirty="0">
                <a:cs typeface="Cursivestandard"/>
              </a:rPr>
              <a:t>g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 s</a:t>
            </a:r>
            <a:r>
              <a:rPr lang="fr-FR" sz="8000" b="1" dirty="0" smtClean="0">
                <a:solidFill>
                  <a:srgbClr val="3366FF"/>
                </a:solidFill>
              </a:rPr>
              <a:t>  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²$</a:t>
            </a:r>
            <a:endParaRPr lang="fr-FR" sz="8000" b="1" dirty="0">
              <a:solidFill>
                <a:srgbClr val="3366FF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frai</a:t>
            </a:r>
            <a:r>
              <a:rPr lang="fr-FR" sz="4800" dirty="0" smtClean="0">
                <a:solidFill>
                  <a:srgbClr val="3366FF"/>
                </a:solidFill>
              </a:rPr>
              <a:t>s</a:t>
            </a:r>
            <a:r>
              <a:rPr lang="fr-FR" sz="4800" dirty="0" smtClean="0">
                <a:solidFill>
                  <a:srgbClr val="000000"/>
                </a:solidFill>
              </a:rPr>
              <a:t>e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frai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s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/>
              <a:t>z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9" name="Image 18" descr="C:\Users\Catherine\Documents\CP\7 Lecture Pilotis\Gestes BM Pilotis\z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583" y="8271582"/>
            <a:ext cx="1206676" cy="1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9567" y="7142536"/>
            <a:ext cx="1604433" cy="2258091"/>
          </a:xfrm>
          <a:prstGeom prst="rect">
            <a:avLst/>
          </a:prstGeom>
        </p:spPr>
      </p:pic>
      <p:pic>
        <p:nvPicPr>
          <p:cNvPr id="18" name="Image 17" descr="C:\Users\Catherine\Documents\CP\7 Lecture Pilotis\Gestes BM Pilotis\g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913" y="3327751"/>
            <a:ext cx="1222261" cy="139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5503" y="2377017"/>
            <a:ext cx="2338644" cy="217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56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Y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y</a:t>
            </a:r>
            <a:r>
              <a:rPr lang="fr-FR" sz="8000" b="1" dirty="0" smtClean="0">
                <a:solidFill>
                  <a:srgbClr val="FF0000"/>
                </a:solidFill>
              </a:rPr>
              <a:t>	  </a:t>
            </a:r>
            <a:r>
              <a:rPr lang="fr-FR" sz="8000" b="1" dirty="0">
                <a:solidFill>
                  <a:srgbClr val="FF0000"/>
                </a:solidFill>
                <a:latin typeface="Cursivestandard"/>
                <a:cs typeface="Cursivestandard"/>
              </a:rPr>
              <a:t>Y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²y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st</a:t>
            </a:r>
            <a:r>
              <a:rPr lang="fr-FR" sz="4800" dirty="0" smtClean="0">
                <a:solidFill>
                  <a:srgbClr val="FF0000"/>
                </a:solidFill>
              </a:rPr>
              <a:t>y</a:t>
            </a:r>
            <a:r>
              <a:rPr lang="fr-FR" sz="4800" dirty="0" smtClean="0"/>
              <a:t>lo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²st</a:t>
            </a:r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y</a:t>
            </a:r>
            <a:r>
              <a:rPr lang="fr-FR" sz="4800" dirty="0" smtClean="0">
                <a:latin typeface="Cursivestandard"/>
                <a:cs typeface="Cursivestandard"/>
              </a:rPr>
              <a:t>lo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i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FF0000"/>
                </a:solidFill>
                <a:latin typeface="Script Ecole 2"/>
                <a:cs typeface="Script Ecole 2"/>
              </a:rPr>
              <a:t>Y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 y</a:t>
            </a:r>
            <a:r>
              <a:rPr lang="fr-FR" sz="8000" b="1" dirty="0" smtClean="0">
                <a:solidFill>
                  <a:srgbClr val="FF0000"/>
                </a:solidFill>
              </a:rPr>
              <a:t>   </a:t>
            </a:r>
            <a:r>
              <a:rPr lang="fr-FR" sz="8000" b="1" dirty="0">
                <a:solidFill>
                  <a:srgbClr val="FF0000"/>
                </a:solidFill>
                <a:latin typeface="Cursivestandard"/>
                <a:cs typeface="Cursivestandard"/>
              </a:rPr>
              <a:t>Y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 ²y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FF0000"/>
                </a:solidFill>
              </a:rPr>
              <a:t>y</a:t>
            </a:r>
            <a:r>
              <a:rPr lang="fr-FR" sz="4800" dirty="0" smtClean="0"/>
              <a:t>aourt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²y</a:t>
            </a:r>
            <a:r>
              <a:rPr lang="fr-FR" sz="4800" dirty="0" smtClean="0">
                <a:latin typeface="Cursivestandard"/>
                <a:cs typeface="Cursivestandard"/>
              </a:rPr>
              <a:t>aourt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>
                <a:cs typeface="Cursivestandard"/>
              </a:rPr>
              <a:t>j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9" name="Image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765" y="3358534"/>
            <a:ext cx="1187999" cy="13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465" y="2328720"/>
            <a:ext cx="2422231" cy="2255897"/>
          </a:xfrm>
          <a:prstGeom prst="rect">
            <a:avLst/>
          </a:prstGeom>
        </p:spPr>
      </p:pic>
      <p:pic>
        <p:nvPicPr>
          <p:cNvPr id="20" name="Image 19" descr="C:\Users\Catherine\Documents\CP\7 Lecture Pilotis\Gestes BM Pilotis\ill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003" y="8178800"/>
            <a:ext cx="1224828" cy="137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5135" y="7374125"/>
            <a:ext cx="2023182" cy="20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19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20" y="7374125"/>
            <a:ext cx="436246" cy="5885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ill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²ill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pap</a:t>
            </a:r>
            <a:r>
              <a:rPr lang="fr-FR" sz="4800" dirty="0" smtClean="0">
                <a:solidFill>
                  <a:srgbClr val="008000"/>
                </a:solidFill>
              </a:rPr>
              <a:t>ill</a:t>
            </a:r>
            <a:r>
              <a:rPr lang="fr-FR" sz="4800" dirty="0" smtClean="0">
                <a:solidFill>
                  <a:schemeClr val="tx1"/>
                </a:solidFill>
              </a:rPr>
              <a:t>on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²pap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ill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on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</a:t>
            </a:r>
          </a:p>
          <a:p>
            <a:r>
              <a:rPr lang="fr-FR" sz="3600" dirty="0">
                <a:cs typeface="Cursivestandard"/>
              </a:rPr>
              <a:t> </a:t>
            </a:r>
            <a:r>
              <a:rPr lang="fr-FR" sz="3600" dirty="0" smtClean="0">
                <a:cs typeface="Cursivestandard"/>
              </a:rPr>
              <a:t>    [</a:t>
            </a:r>
            <a:r>
              <a:rPr lang="fr-FR" sz="3600" dirty="0">
                <a:cs typeface="Cursivestandard"/>
              </a:rPr>
              <a:t>j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oin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²oin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p</a:t>
            </a:r>
            <a:r>
              <a:rPr lang="fr-FR" sz="4800" dirty="0" smtClean="0">
                <a:solidFill>
                  <a:srgbClr val="008000"/>
                </a:solidFill>
              </a:rPr>
              <a:t>oin</a:t>
            </a:r>
            <a:r>
              <a:rPr lang="fr-FR" sz="4800" dirty="0" smtClean="0">
                <a:solidFill>
                  <a:schemeClr val="tx1"/>
                </a:solidFill>
              </a:rPr>
              <a:t>g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²p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oin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g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pic>
        <p:nvPicPr>
          <p:cNvPr id="17" name="Image 16" descr="C:\Users\Catherine\Documents\CP\7 Lecture Pilotis\Gestes BM Pilotis\ill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351" y="3327751"/>
            <a:ext cx="1224828" cy="137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00" y="2752017"/>
            <a:ext cx="2088760" cy="148131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85" b="96308" l="9702" r="925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118" y="7310358"/>
            <a:ext cx="1619642" cy="2022607"/>
          </a:xfrm>
          <a:prstGeom prst="rect">
            <a:avLst/>
          </a:prstGeom>
        </p:spPr>
      </p:pic>
      <p:pic>
        <p:nvPicPr>
          <p:cNvPr id="20" name="Image 19" descr="C:\Users\Catherine\Documents\CP\7 Lecture Pilotis\Gestes BM Pilotis\oin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868" y="8297334"/>
            <a:ext cx="1152000" cy="12273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noFill/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fr-FR" dirty="0">
              <a:cs typeface="Cursivestandard"/>
            </a:endParaRPr>
          </a:p>
          <a:p>
            <a:r>
              <a:rPr lang="fr-FR" sz="3600" dirty="0" smtClean="0">
                <a:cs typeface="Cursivestandard"/>
              </a:rPr>
              <a:t>   [</a:t>
            </a:r>
            <a:r>
              <a:rPr lang="fr-FR" sz="3600" dirty="0" err="1" smtClean="0">
                <a:cs typeface="Cursivestandard"/>
              </a:rPr>
              <a:t>w</a:t>
            </a:r>
            <a:r>
              <a:rPr lang="fr-FR" sz="3600" dirty="0" err="1" smtClean="0"/>
              <a:t>ɛ</a:t>
            </a:r>
            <a:r>
              <a:rPr lang="fr-FR" sz="3600" dirty="0" smtClean="0"/>
              <a:t>̃̃</a:t>
            </a:r>
            <a:r>
              <a:rPr lang="fr-FR" sz="3600" dirty="0">
                <a:cs typeface="Cursivestandard"/>
              </a:rPr>
              <a:t>]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3617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on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²on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on</a:t>
            </a:r>
            <a:r>
              <a:rPr lang="fr-FR" sz="4800" dirty="0" smtClean="0">
                <a:solidFill>
                  <a:schemeClr val="tx1"/>
                </a:solidFill>
              </a:rPr>
              <a:t>ze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²on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ze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 </a:t>
            </a:r>
          </a:p>
          <a:p>
            <a:r>
              <a:rPr lang="fr-FR" dirty="0" smtClean="0">
                <a:cs typeface="Cursivestandard"/>
              </a:rPr>
              <a:t>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ɔ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 smtClean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770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om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</a:t>
            </a:r>
            <a:r>
              <a:rPr lang="fr-FR" sz="8000" b="1" dirty="0">
                <a:solidFill>
                  <a:srgbClr val="008000"/>
                </a:solidFill>
                <a:latin typeface="Cursivestandard"/>
                <a:cs typeface="Cursivestandard"/>
              </a:rPr>
              <a:t>²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om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p</a:t>
            </a:r>
            <a:r>
              <a:rPr lang="fr-FR" sz="4800" dirty="0" smtClean="0">
                <a:solidFill>
                  <a:srgbClr val="008000"/>
                </a:solidFill>
              </a:rPr>
              <a:t>om</a:t>
            </a:r>
            <a:r>
              <a:rPr lang="fr-FR" sz="4800" dirty="0" smtClean="0">
                <a:solidFill>
                  <a:srgbClr val="000000"/>
                </a:solidFill>
              </a:rPr>
              <a:t>pe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p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om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pe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39738" algn="ctr"/>
            <a:r>
              <a:rPr lang="fr-FR" dirty="0" smtClean="0">
                <a:cs typeface="Cursivestandard"/>
              </a:rPr>
              <a:t>	            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ɔ</a:t>
            </a:r>
            <a:r>
              <a:rPr lang="fr-FR" sz="3600" dirty="0"/>
              <a:t>̃</a:t>
            </a:r>
            <a:r>
              <a:rPr lang="fr-FR" sz="3600" dirty="0">
                <a:cs typeface="Cursivestandard"/>
              </a:rPr>
              <a:t>]</a:t>
            </a: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8" name="Image 17" descr="C:\Users\Catherine\Documents\CP\7 Lecture\1 Pilotis\Gestes BM Pilotis\o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371" y="3466536"/>
            <a:ext cx="853091" cy="122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C:\Users\Catherine\Documents\CP\7 Lecture\1 Pilotis\Gestes BM Pilotis\o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420" y="8334518"/>
            <a:ext cx="853091" cy="122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18" t="22088" r="20440" b="18239"/>
          <a:stretch/>
        </p:blipFill>
        <p:spPr>
          <a:xfrm>
            <a:off x="1986017" y="7732029"/>
            <a:ext cx="2319868" cy="12049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55560" y="2544223"/>
            <a:ext cx="174368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115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11</a:t>
            </a:r>
            <a:endParaRPr lang="fr-FR" sz="115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0949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an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²an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mam</a:t>
            </a:r>
            <a:r>
              <a:rPr lang="fr-FR" sz="4800" dirty="0" smtClean="0">
                <a:solidFill>
                  <a:srgbClr val="008000"/>
                </a:solidFill>
              </a:rPr>
              <a:t>an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mam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an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ɑ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en</a:t>
            </a:r>
            <a:r>
              <a:rPr lang="fr-FR" sz="8000" b="1" dirty="0" smtClean="0">
                <a:solidFill>
                  <a:srgbClr val="008000"/>
                </a:solidFill>
              </a:rPr>
              <a:t> 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²en 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v</a:t>
            </a:r>
            <a:r>
              <a:rPr lang="fr-FR" sz="4800" dirty="0" smtClean="0">
                <a:solidFill>
                  <a:srgbClr val="008000"/>
                </a:solidFill>
              </a:rPr>
              <a:t>en</a:t>
            </a:r>
            <a:r>
              <a:rPr lang="fr-FR" sz="4800" dirty="0"/>
              <a:t>t</a:t>
            </a:r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v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en</a:t>
            </a:r>
            <a:r>
              <a:rPr lang="fr-FR" sz="4800" dirty="0">
                <a:latin typeface="Cursivestandard"/>
                <a:cs typeface="Cursivestandard"/>
              </a:rPr>
              <a:t>t</a:t>
            </a:r>
            <a:r>
              <a:rPr lang="fr-FR" sz="4800" dirty="0" smtClean="0">
                <a:latin typeface="Cursivestandard"/>
                <a:cs typeface="Cursivestandard"/>
              </a:rPr>
              <a:t> 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ɑ</a:t>
            </a:r>
            <a:r>
              <a:rPr lang="fr-FR" sz="3600" dirty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6 Lecture Pilotis\Gestes BM Pilotis\an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37" y="3386667"/>
            <a:ext cx="1222261" cy="132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C:\Users\Catherine\Documents\CP\6 Lecture Pilotis\Gestes BM Pilotis\an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066" y="8220783"/>
            <a:ext cx="1222261" cy="132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2931" y="2340646"/>
            <a:ext cx="1779815" cy="2265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8135" y="7257474"/>
            <a:ext cx="3014133" cy="200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12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am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²am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t</a:t>
            </a:r>
            <a:r>
              <a:rPr lang="fr-FR" sz="4800" dirty="0" smtClean="0">
                <a:solidFill>
                  <a:srgbClr val="008000"/>
                </a:solidFill>
              </a:rPr>
              <a:t>am</a:t>
            </a:r>
            <a:r>
              <a:rPr lang="fr-FR" sz="4800" dirty="0" smtClean="0">
                <a:solidFill>
                  <a:srgbClr val="000000"/>
                </a:solidFill>
              </a:rPr>
              <a:t>bour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²t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am</a:t>
            </a:r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bour</a:t>
            </a:r>
            <a:endParaRPr lang="fr-FR" sz="4800" dirty="0">
              <a:solidFill>
                <a:schemeClr val="tx1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ɑ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52" y="2540009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em</a:t>
            </a:r>
            <a:r>
              <a:rPr lang="fr-FR" sz="8000" b="1" dirty="0" smtClean="0">
                <a:solidFill>
                  <a:srgbClr val="008000"/>
                </a:solidFill>
              </a:rPr>
              <a:t> 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²em 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t</a:t>
            </a:r>
            <a:r>
              <a:rPr lang="fr-FR" sz="4800" dirty="0" smtClean="0">
                <a:solidFill>
                  <a:srgbClr val="008000"/>
                </a:solidFill>
              </a:rPr>
              <a:t>em</a:t>
            </a:r>
            <a:r>
              <a:rPr lang="fr-FR" sz="4800" dirty="0" smtClean="0"/>
              <a:t>pête</a:t>
            </a:r>
            <a:endParaRPr lang="fr-FR" sz="1200" dirty="0" smtClean="0"/>
          </a:p>
          <a:p>
            <a:pPr algn="r"/>
            <a:r>
              <a:rPr lang="fr-FR" sz="4800" dirty="0">
                <a:solidFill>
                  <a:srgbClr val="000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t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em</a:t>
            </a:r>
            <a:r>
              <a:rPr lang="fr-FR" sz="4800" dirty="0" smtClean="0">
                <a:latin typeface="Cursivestandard"/>
                <a:cs typeface="Cursivestandard"/>
              </a:rPr>
              <a:t>pête </a:t>
            </a:r>
            <a:endParaRPr lang="fr-FR" sz="4800" dirty="0"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ɑ</a:t>
            </a:r>
            <a:r>
              <a:rPr lang="fr-FR" sz="3600" dirty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mage 16" descr="C:\Users\Catherine\Documents\CP\6 Lecture Pilotis\Gestes BM Pilotis\an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37" y="3386667"/>
            <a:ext cx="1222261" cy="132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C:\Users\Catherine\Documents\CP\6 Lecture Pilotis\Gestes BM Pilotis\an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066" y="8220783"/>
            <a:ext cx="1222261" cy="132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3675" y="7323326"/>
            <a:ext cx="2045205" cy="197280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3675" y="2433815"/>
            <a:ext cx="2045205" cy="204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10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008000"/>
                </a:solidFill>
                <a:latin typeface="Script Ecole 2"/>
                <a:cs typeface="Script Ecole 2"/>
              </a:rPr>
              <a:t>i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n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008000"/>
                </a:solidFill>
                <a:latin typeface="Cursivestandard"/>
                <a:cs typeface="Cursivestandard"/>
              </a:rPr>
              <a:t>i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sap</a:t>
            </a:r>
            <a:r>
              <a:rPr lang="fr-FR" sz="4800" dirty="0">
                <a:solidFill>
                  <a:srgbClr val="008000"/>
                </a:solidFill>
              </a:rPr>
              <a:t>i</a:t>
            </a:r>
            <a:r>
              <a:rPr lang="fr-FR" sz="4800" dirty="0" smtClean="0">
                <a:solidFill>
                  <a:srgbClr val="008000"/>
                </a:solidFill>
              </a:rPr>
              <a:t>n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²sap</a:t>
            </a:r>
            <a:r>
              <a:rPr lang="fr-FR" sz="4800" dirty="0">
                <a:solidFill>
                  <a:srgbClr val="008000"/>
                </a:solidFill>
                <a:latin typeface="Cursivestandard"/>
                <a:cs typeface="Cursivestandard"/>
              </a:rPr>
              <a:t>i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n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 </a:t>
            </a:r>
          </a:p>
          <a:p>
            <a:r>
              <a:rPr lang="fr-FR" dirty="0" smtClean="0">
                <a:cs typeface="Cursivestandard"/>
              </a:rPr>
              <a:t>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/>
              <a:t>̃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 smtClean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770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>
                <a:solidFill>
                  <a:srgbClr val="008000"/>
                </a:solidFill>
                <a:latin typeface="Script Ecole 2"/>
                <a:cs typeface="Script Ecole 2"/>
              </a:rPr>
              <a:t>i</a:t>
            </a:r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m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</a:t>
            </a:r>
            <a:r>
              <a:rPr lang="fr-FR" sz="8000" b="1" dirty="0">
                <a:solidFill>
                  <a:srgbClr val="008000"/>
                </a:solidFill>
                <a:latin typeface="Cursivestandard"/>
                <a:cs typeface="Cursivestandard"/>
              </a:rPr>
              <a:t>i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m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t</a:t>
            </a:r>
            <a:r>
              <a:rPr lang="fr-FR" sz="4800" dirty="0" smtClean="0">
                <a:solidFill>
                  <a:srgbClr val="008000"/>
                </a:solidFill>
              </a:rPr>
              <a:t>im</a:t>
            </a:r>
            <a:r>
              <a:rPr lang="fr-FR" sz="4800" dirty="0" smtClean="0">
                <a:solidFill>
                  <a:srgbClr val="000000"/>
                </a:solidFill>
              </a:rPr>
              <a:t>bre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²t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im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bre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39738" algn="ctr"/>
            <a:r>
              <a:rPr lang="fr-FR" dirty="0" smtClean="0">
                <a:cs typeface="Cursivestandard"/>
              </a:rPr>
              <a:t>	            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ɛ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sz="3600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933" y="2289080"/>
            <a:ext cx="1650999" cy="24014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36797">
            <a:off x="2549651" y="7441303"/>
            <a:ext cx="1443567" cy="1837267"/>
          </a:xfrm>
          <a:prstGeom prst="rect">
            <a:avLst/>
          </a:prstGeom>
        </p:spPr>
      </p:pic>
      <p:pic>
        <p:nvPicPr>
          <p:cNvPr id="19" name="Image 18" descr="C:\Users\Catherine\Documents\CP\6 Lecture Pilotis\Gestes BM Pilotis\in.PN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47" y="3487742"/>
            <a:ext cx="1070000" cy="12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C:\Users\Catherine\Documents\CP\6 Lecture Pilotis\Gestes BM Pilotis\in.PN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216" y="8321858"/>
            <a:ext cx="1070000" cy="1223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287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ain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²ain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m</a:t>
            </a:r>
            <a:r>
              <a:rPr lang="fr-FR" sz="4800" dirty="0" smtClean="0">
                <a:solidFill>
                  <a:srgbClr val="008000"/>
                </a:solidFill>
              </a:rPr>
              <a:t>ain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m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ain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 </a:t>
            </a:r>
          </a:p>
          <a:p>
            <a:r>
              <a:rPr lang="fr-FR" dirty="0" smtClean="0">
                <a:cs typeface="Cursivestandard"/>
              </a:rPr>
              <a:t>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/>
              <a:t>̃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 smtClean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770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ein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²ein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c</a:t>
            </a:r>
            <a:r>
              <a:rPr lang="fr-FR" sz="4800" dirty="0" smtClean="0">
                <a:solidFill>
                  <a:srgbClr val="008000"/>
                </a:solidFill>
              </a:rPr>
              <a:t>ein</a:t>
            </a:r>
            <a:r>
              <a:rPr lang="fr-FR" sz="4800" dirty="0" smtClean="0">
                <a:solidFill>
                  <a:srgbClr val="000000"/>
                </a:solidFill>
              </a:rPr>
              <a:t>ture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²c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ein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ture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39738" algn="ctr"/>
            <a:r>
              <a:rPr lang="fr-FR" dirty="0" smtClean="0">
                <a:cs typeface="Cursivestandard"/>
              </a:rPr>
              <a:t>	            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/>
              <a:t>ɛ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sz="3600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9" name="Image 18" descr="C:\Users\Catherine\Documents\CP\6 Lecture Pilotis\Gestes BM Pilotis\in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47" y="3487742"/>
            <a:ext cx="1070000" cy="12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C:\Users\Catherine\Documents\CP\6 Lecture Pilotis\Gestes BM Pilotis\in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216" y="8321858"/>
            <a:ext cx="1070000" cy="12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4419" y="7738532"/>
            <a:ext cx="2234174" cy="13516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7100" y="2567790"/>
            <a:ext cx="2268000" cy="183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37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>
                <a:solidFill>
                  <a:srgbClr val="008000"/>
                </a:solidFill>
                <a:latin typeface="Script Ecole 2"/>
                <a:cs typeface="Script Ecole 2"/>
              </a:rPr>
              <a:t>u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n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²un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tabLst>
                <a:tab pos="3759200" algn="l"/>
              </a:tabLst>
            </a:pPr>
            <a:r>
              <a:rPr lang="fr-FR" sz="4800" dirty="0">
                <a:solidFill>
                  <a:srgbClr val="008000"/>
                </a:solidFill>
              </a:rPr>
              <a:t>u</a:t>
            </a:r>
            <a:r>
              <a:rPr lang="fr-FR" sz="4800" dirty="0" smtClean="0">
                <a:solidFill>
                  <a:srgbClr val="008000"/>
                </a:solidFill>
              </a:rPr>
              <a:t>n</a:t>
            </a:r>
          </a:p>
          <a:p>
            <a:pPr algn="r">
              <a:tabLst>
                <a:tab pos="3759200" algn="l"/>
              </a:tabLst>
            </a:pPr>
            <a:endParaRPr lang="fr-FR" sz="1200" dirty="0" smtClean="0"/>
          </a:p>
          <a:p>
            <a:pPr algn="r">
              <a:tabLst>
                <a:tab pos="3759200" algn="l"/>
              </a:tabLst>
            </a:pPr>
            <a:r>
              <a:rPr lang="fr-FR" sz="4800" dirty="0">
                <a:solidFill>
                  <a:srgbClr val="008000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un</a:t>
            </a:r>
            <a:endParaRPr lang="fr-FR" sz="4800" dirty="0">
              <a:solidFill>
                <a:srgbClr val="008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 </a:t>
            </a:r>
          </a:p>
          <a:p>
            <a:r>
              <a:rPr lang="fr-FR" dirty="0" smtClean="0">
                <a:cs typeface="Cursivestandard"/>
              </a:rPr>
              <a:t>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/>
              <a:t>̃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 smtClean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770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ien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²ien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0000"/>
                </a:solidFill>
              </a:rPr>
              <a:t>ch</a:t>
            </a:r>
            <a:r>
              <a:rPr lang="fr-FR" sz="4800" dirty="0" smtClean="0">
                <a:solidFill>
                  <a:srgbClr val="008000"/>
                </a:solidFill>
              </a:rPr>
              <a:t>ien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²ch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ien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39738" algn="ctr"/>
            <a:r>
              <a:rPr lang="fr-FR" dirty="0" smtClean="0">
                <a:cs typeface="Cursivestandard"/>
              </a:rPr>
              <a:t>	                   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 smtClean="0">
                <a:cs typeface="Cursivestandard"/>
              </a:rPr>
              <a:t>j</a:t>
            </a:r>
            <a:r>
              <a:rPr lang="fr-FR" sz="3600" dirty="0" err="1" smtClean="0"/>
              <a:t>ɛ</a:t>
            </a:r>
            <a:r>
              <a:rPr lang="fr-FR" sz="3600" dirty="0" smtClean="0"/>
              <a:t>̃</a:t>
            </a:r>
            <a:r>
              <a:rPr lang="fr-FR" sz="3600" dirty="0" smtClean="0">
                <a:cs typeface="Cursivestandard"/>
              </a:rPr>
              <a:t>]</a:t>
            </a:r>
            <a:endParaRPr lang="fr-FR" sz="3600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9" name="Image 18" descr="C:\Users\Catherine\Documents\CP\6 Lecture Pilotis\Gestes BM Pilotis\in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47" y="3487742"/>
            <a:ext cx="1070000" cy="12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C:\Users\Catherine\Documents\CP\6 Lecture Pilotis\Gestes BM Pilotis\in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216" y="8321858"/>
            <a:ext cx="1070000" cy="12239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585307" y="2038665"/>
            <a:ext cx="128099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1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ple Casual"/>
                <a:cs typeface="Apple Casual"/>
              </a:rPr>
              <a:t>1</a:t>
            </a:r>
            <a:endParaRPr lang="fr-FR" sz="1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ple Casual"/>
              <a:cs typeface="Apple Casu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841" y="7461566"/>
            <a:ext cx="1720583" cy="172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753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gn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²gn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pei</a:t>
            </a:r>
            <a:r>
              <a:rPr lang="fr-FR" sz="4800" dirty="0" smtClean="0">
                <a:solidFill>
                  <a:srgbClr val="008000"/>
                </a:solidFill>
              </a:rPr>
              <a:t>gn</a:t>
            </a:r>
            <a:r>
              <a:rPr lang="fr-FR" sz="4800" dirty="0" smtClean="0">
                <a:solidFill>
                  <a:srgbClr val="000000"/>
                </a:solidFill>
              </a:rPr>
              <a:t>e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²pei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gn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</a:t>
            </a:r>
          </a:p>
          <a:p>
            <a:r>
              <a:rPr lang="fr-FR" sz="3600" dirty="0">
                <a:cs typeface="Cursivestandard"/>
              </a:rPr>
              <a:t> </a:t>
            </a:r>
            <a:r>
              <a:rPr lang="fr-FR" sz="3600" dirty="0" smtClean="0">
                <a:cs typeface="Cursivestandard"/>
              </a:rPr>
              <a:t>    [</a:t>
            </a:r>
            <a:r>
              <a:rPr lang="fr-FR" sz="3600" dirty="0">
                <a:cs typeface="Cursivestandard"/>
              </a:rPr>
              <a:t>ɲ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ph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²ph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rgbClr val="008000"/>
                </a:solidFill>
              </a:rPr>
              <a:t>ph</a:t>
            </a:r>
            <a:r>
              <a:rPr lang="fr-FR" sz="4800" dirty="0" smtClean="0">
                <a:solidFill>
                  <a:schemeClr val="tx1"/>
                </a:solidFill>
              </a:rPr>
              <a:t>oque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²ph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oque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fr-FR" dirty="0" smtClean="0">
              <a:cs typeface="Cursivestandard"/>
            </a:endParaRPr>
          </a:p>
          <a:p>
            <a:pPr algn="ctr"/>
            <a:r>
              <a:rPr lang="fr-FR" dirty="0">
                <a:cs typeface="Cursivestandard"/>
              </a:rPr>
              <a:t>	</a:t>
            </a:r>
            <a:r>
              <a:rPr lang="fr-FR" dirty="0" smtClean="0">
                <a:cs typeface="Cursivestandard"/>
              </a:rPr>
              <a:t>		  </a:t>
            </a:r>
            <a:r>
              <a:rPr lang="fr-FR" sz="3600" dirty="0" smtClean="0">
                <a:cs typeface="Cursivestandard"/>
              </a:rPr>
              <a:t>[</a:t>
            </a:r>
            <a:r>
              <a:rPr lang="fr-FR" sz="3600" dirty="0"/>
              <a:t>f</a:t>
            </a:r>
            <a:r>
              <a:rPr lang="fr-FR" sz="3600" dirty="0" smtClean="0">
                <a:cs typeface="Cursivestandard"/>
              </a:rPr>
              <a:t>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pic>
        <p:nvPicPr>
          <p:cNvPr id="17" name="il_fi" descr="MP900403838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475917" y="2512902"/>
            <a:ext cx="1469842" cy="191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" name="Image 19" descr="C:\Users\Catherine\Documents\CP\7 Lecture Pilotis\Gestes BM Pilotis\g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71" y="3437467"/>
            <a:ext cx="1208299" cy="12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-1761067" y="7162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21" name="Image 20" descr="C:\Users\Catherine\Documents\CP\7 Lecture Pilotis\Gestes BM Pilotis\f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418" y="8207329"/>
            <a:ext cx="1166038" cy="13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406" y="7702099"/>
            <a:ext cx="1544581" cy="158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141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6133" y="406400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3366FF"/>
                </a:solidFill>
                <a:latin typeface="Script Ecole 2"/>
                <a:cs typeface="Script Ecole 2"/>
              </a:rPr>
              <a:t>t</a:t>
            </a:r>
            <a:r>
              <a:rPr lang="fr-FR" sz="8000" b="1" dirty="0" smtClean="0">
                <a:solidFill>
                  <a:srgbClr val="FF0000"/>
                </a:solidFill>
                <a:latin typeface="Script Ecole 2"/>
                <a:cs typeface="Script Ecole 2"/>
              </a:rPr>
              <a:t>i</a:t>
            </a:r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 </a:t>
            </a:r>
            <a:r>
              <a:rPr lang="fr-FR" sz="8000" b="1" dirty="0" smtClean="0">
                <a:solidFill>
                  <a:srgbClr val="3366FF"/>
                </a:solidFill>
                <a:latin typeface="Cursivestandard"/>
                <a:cs typeface="Cursivestandard"/>
              </a:rPr>
              <a:t>²t</a:t>
            </a:r>
            <a:r>
              <a:rPr lang="fr-FR" sz="8000" b="1" dirty="0" smtClean="0">
                <a:solidFill>
                  <a:srgbClr val="FF0000"/>
                </a:solidFill>
                <a:latin typeface="Cursivestandard"/>
                <a:cs typeface="Cursivestandard"/>
              </a:rPr>
              <a:t>i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84419" y="2182710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addi</a:t>
            </a:r>
            <a:r>
              <a:rPr lang="fr-FR" sz="4800" dirty="0" smtClean="0">
                <a:solidFill>
                  <a:srgbClr val="3366FF"/>
                </a:solidFill>
              </a:rPr>
              <a:t>t</a:t>
            </a:r>
            <a:r>
              <a:rPr lang="fr-FR" sz="4800" dirty="0" smtClean="0">
                <a:solidFill>
                  <a:srgbClr val="FF0000"/>
                </a:solidFill>
              </a:rPr>
              <a:t>i</a:t>
            </a:r>
            <a:r>
              <a:rPr lang="fr-FR" sz="4800" dirty="0" smtClean="0">
                <a:solidFill>
                  <a:srgbClr val="000000"/>
                </a:solidFill>
              </a:rPr>
              <a:t>on</a:t>
            </a:r>
          </a:p>
          <a:p>
            <a:pPr algn="r"/>
            <a:endParaRPr lang="fr-FR" sz="1200" dirty="0" smtClean="0"/>
          </a:p>
          <a:p>
            <a:pPr algn="r"/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²addi</a:t>
            </a:r>
            <a:r>
              <a:rPr lang="fr-FR" sz="4800" dirty="0" smtClean="0">
                <a:solidFill>
                  <a:srgbClr val="3366FF"/>
                </a:solidFill>
                <a:latin typeface="Cursivestandard"/>
                <a:cs typeface="Cursivestandard"/>
              </a:rPr>
              <a:t>t</a:t>
            </a:r>
            <a:r>
              <a:rPr lang="fr-FR" sz="4800" dirty="0" smtClean="0">
                <a:solidFill>
                  <a:srgbClr val="FF0000"/>
                </a:solidFill>
                <a:latin typeface="Cursivestandard"/>
                <a:cs typeface="Cursivestandard"/>
              </a:rPr>
              <a:t>i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on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71" y="941040"/>
            <a:ext cx="553395" cy="388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9837" y="2182711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fr-FR" dirty="0" smtClean="0">
                <a:cs typeface="Cursivestandard"/>
              </a:rPr>
              <a:t>    </a:t>
            </a:r>
          </a:p>
          <a:p>
            <a:r>
              <a:rPr lang="fr-FR" sz="3600" dirty="0">
                <a:cs typeface="Cursivestandard"/>
              </a:rPr>
              <a:t> </a:t>
            </a:r>
            <a:r>
              <a:rPr lang="fr-FR" sz="3600" dirty="0" smtClean="0">
                <a:cs typeface="Cursivestandard"/>
              </a:rPr>
              <a:t>    [si]</a:t>
            </a:r>
            <a:endParaRPr lang="fr-FR" dirty="0">
              <a:cs typeface="Cursivestandard"/>
            </a:endParaRPr>
          </a:p>
          <a:p>
            <a:pPr algn="ctr"/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2544223"/>
            <a:ext cx="436246" cy="588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498" y="5240516"/>
            <a:ext cx="5223934" cy="1566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</a:t>
            </a:r>
            <a:r>
              <a:rPr lang="fr-FR" sz="8000" b="1" dirty="0" err="1" smtClean="0">
                <a:solidFill>
                  <a:srgbClr val="008000"/>
                </a:solidFill>
                <a:latin typeface="Script Ecole 2"/>
                <a:cs typeface="Script Ecole 2"/>
              </a:rPr>
              <a:t>yn</a:t>
            </a:r>
            <a:r>
              <a:rPr lang="fr-FR" sz="8000" b="1" dirty="0" smtClean="0">
                <a:solidFill>
                  <a:srgbClr val="008000"/>
                </a:solidFill>
              </a:rPr>
              <a:t>   </a:t>
            </a:r>
            <a:r>
              <a:rPr lang="fr-FR" sz="8000" b="1" dirty="0" smtClean="0">
                <a:solidFill>
                  <a:srgbClr val="008000"/>
                </a:solidFill>
                <a:latin typeface="Cursivestandard"/>
                <a:cs typeface="Cursivestandard"/>
              </a:rPr>
              <a:t>²yn</a:t>
            </a:r>
            <a:endParaRPr lang="fr-FR" sz="8000" b="1" dirty="0">
              <a:solidFill>
                <a:srgbClr val="008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857784" y="7016826"/>
            <a:ext cx="4575648" cy="2541689"/>
          </a:xfrm>
          <a:prstGeom prst="roundRect">
            <a:avLst/>
          </a:prstGeom>
          <a:ln w="12700" cmpd="sng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4800" dirty="0" smtClean="0">
                <a:solidFill>
                  <a:schemeClr val="tx1"/>
                </a:solidFill>
              </a:rPr>
              <a:t>l</a:t>
            </a:r>
            <a:r>
              <a:rPr lang="fr-FR" sz="4800" dirty="0" smtClean="0">
                <a:solidFill>
                  <a:srgbClr val="008000"/>
                </a:solidFill>
              </a:rPr>
              <a:t>yn</a:t>
            </a:r>
            <a:r>
              <a:rPr lang="fr-FR" sz="4800" dirty="0" smtClean="0">
                <a:solidFill>
                  <a:schemeClr val="tx1"/>
                </a:solidFill>
              </a:rPr>
              <a:t>x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r"/>
            <a:r>
              <a:rPr lang="fr-FR" sz="4800" dirty="0" smtClean="0">
                <a:solidFill>
                  <a:schemeClr val="tx1"/>
                </a:solidFill>
                <a:latin typeface="Cursivestandard"/>
                <a:cs typeface="Cursivestandard"/>
              </a:rPr>
              <a:t>²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l</a:t>
            </a:r>
            <a:r>
              <a:rPr lang="fr-FR" sz="4800" dirty="0" smtClean="0">
                <a:solidFill>
                  <a:srgbClr val="008000"/>
                </a:solidFill>
                <a:latin typeface="Cursivestandard"/>
                <a:cs typeface="Cursivestandard"/>
              </a:rPr>
              <a:t>yn</a:t>
            </a:r>
            <a:r>
              <a:rPr lang="fr-FR" sz="4800" dirty="0" smtClean="0">
                <a:solidFill>
                  <a:srgbClr val="000000"/>
                </a:solidFill>
                <a:latin typeface="Cursivestandard"/>
                <a:cs typeface="Cursivestandard"/>
              </a:rPr>
              <a:t>x</a:t>
            </a:r>
            <a:endParaRPr lang="fr-FR" sz="4800" dirty="0">
              <a:solidFill>
                <a:srgbClr val="000000"/>
              </a:solidFill>
              <a:latin typeface="Cursivestandard"/>
              <a:cs typeface="Cursivestandard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36" y="5775156"/>
            <a:ext cx="553395" cy="388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202" y="7016827"/>
            <a:ext cx="1316630" cy="2541688"/>
          </a:xfrm>
          <a:prstGeom prst="rect">
            <a:avLst/>
          </a:prstGeom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439738" algn="ctr"/>
            <a:endParaRPr lang="fr-FR" dirty="0">
              <a:cs typeface="Cursivestandard"/>
            </a:endParaRPr>
          </a:p>
          <a:p>
            <a:pPr marL="439738" algn="ctr"/>
            <a:r>
              <a:rPr lang="fr-FR" sz="3600" dirty="0" smtClean="0">
                <a:cs typeface="Cursivestandard"/>
              </a:rPr>
              <a:t>[</a:t>
            </a:r>
            <a:r>
              <a:rPr lang="fr-FR" sz="3600" dirty="0" err="1"/>
              <a:t>ɛ</a:t>
            </a:r>
            <a:r>
              <a:rPr lang="fr-FR" sz="3600" dirty="0"/>
              <a:t>̃</a:t>
            </a:r>
            <a:r>
              <a:rPr lang="fr-FR" sz="3600" dirty="0">
                <a:cs typeface="Cursivestandard"/>
              </a:rPr>
              <a:t>]</a:t>
            </a:r>
          </a:p>
          <a:p>
            <a:pPr algn="ctr"/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17" y="7374125"/>
            <a:ext cx="436246" cy="58850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-1761067" y="7162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8" name="Image 17" descr="C:\Users\Catherine\Documents\CP\7 Lecture Pilotis\Gestes BM Pilotis\s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2" b="98077" l="1579" r="97895">
                        <a14:foregroundMark x1="50526" y1="87019" x2="50526" y2="87019"/>
                        <a14:foregroundMark x1="30000" y1="90865" x2="30000" y2="9086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494" y="3190908"/>
            <a:ext cx="669143" cy="74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/>
          <p:cNvSpPr/>
          <p:nvPr/>
        </p:nvSpPr>
        <p:spPr>
          <a:xfrm>
            <a:off x="2279890" y="2544223"/>
            <a:ext cx="114911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3 </a:t>
            </a:r>
          </a:p>
          <a:p>
            <a:pPr algn="ctr"/>
            <a:r>
              <a:rPr lang="fr-F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+ 3 </a:t>
            </a:r>
          </a:p>
          <a:p>
            <a:pPr algn="ctr"/>
            <a:r>
              <a:rPr lang="fr-F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6</a:t>
            </a:r>
            <a:endParaRPr lang="fr-F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3" name="Image 22" descr="C:\Users\Catherine\Pictures\i.PN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494" y="3935683"/>
            <a:ext cx="669143" cy="7760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Connecteur droit 23"/>
          <p:cNvCxnSpPr/>
          <p:nvPr/>
        </p:nvCxnSpPr>
        <p:spPr>
          <a:xfrm flipV="1">
            <a:off x="2380394" y="3889116"/>
            <a:ext cx="1048606" cy="8468"/>
          </a:xfrm>
          <a:prstGeom prst="line">
            <a:avLst/>
          </a:prstGeom>
          <a:ln w="28575" cmpd="sng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5" name="Image 24" descr="C:\Users\Catherine\Documents\CP\6 Lecture Pilotis\Gestes BM Pilotis\in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216" y="8321858"/>
            <a:ext cx="1070000" cy="122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3353" y="7532132"/>
            <a:ext cx="2631294" cy="178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49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4039</TotalTime>
  <Words>466</Words>
  <Application>Microsoft Macintosh PowerPoint</Application>
  <PresentationFormat>Format A4 (210 x 297 mm)</PresentationFormat>
  <Paragraphs>385</Paragraphs>
  <Slides>35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67</cp:revision>
  <cp:lastPrinted>2016-04-15T18:27:53Z</cp:lastPrinted>
  <dcterms:created xsi:type="dcterms:W3CDTF">2015-09-03T19:47:21Z</dcterms:created>
  <dcterms:modified xsi:type="dcterms:W3CDTF">2016-11-17T17:16:17Z</dcterms:modified>
</cp:coreProperties>
</file>