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1" r:id="rId3"/>
    <p:sldId id="262" r:id="rId4"/>
    <p:sldId id="263" r:id="rId5"/>
    <p:sldId id="256" r:id="rId6"/>
  </p:sldIdLst>
  <p:sldSz cx="9906000" cy="6858000" type="A4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974D"/>
    <a:srgbClr val="A6C0FF"/>
    <a:srgbClr val="BEFFBB"/>
    <a:srgbClr val="F3BE9A"/>
    <a:srgbClr val="FF8000"/>
    <a:srgbClr val="FEFFC1"/>
    <a:srgbClr val="996633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9840" autoAdjust="0"/>
  </p:normalViewPr>
  <p:slideViewPr>
    <p:cSldViewPr snapToGrid="0" snapToObjects="1" showGuides="1">
      <p:cViewPr varScale="1">
        <p:scale>
          <a:sx n="47" d="100"/>
          <a:sy n="47" d="100"/>
        </p:scale>
        <p:origin x="-1040" y="-11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A437-D715-AB42-A27C-D8313A6CA9CB}" type="datetimeFigureOut">
              <a:rPr lang="fr-FR" smtClean="0"/>
              <a:t>08/01/16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134C-BFA0-4D4C-854E-F70890BA90C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6265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A437-D715-AB42-A27C-D8313A6CA9CB}" type="datetimeFigureOut">
              <a:rPr lang="fr-FR" smtClean="0"/>
              <a:t>08/01/16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134C-BFA0-4D4C-854E-F70890BA90C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6991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A437-D715-AB42-A27C-D8313A6CA9CB}" type="datetimeFigureOut">
              <a:rPr lang="fr-FR" smtClean="0"/>
              <a:t>08/01/16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134C-BFA0-4D4C-854E-F70890BA90C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1877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A437-D715-AB42-A27C-D8313A6CA9CB}" type="datetimeFigureOut">
              <a:rPr lang="fr-FR" smtClean="0"/>
              <a:t>08/01/16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134C-BFA0-4D4C-854E-F70890BA90C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2394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A437-D715-AB42-A27C-D8313A6CA9CB}" type="datetimeFigureOut">
              <a:rPr lang="fr-FR" smtClean="0"/>
              <a:t>08/01/16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134C-BFA0-4D4C-854E-F70890BA90C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1693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A437-D715-AB42-A27C-D8313A6CA9CB}" type="datetimeFigureOut">
              <a:rPr lang="fr-FR" smtClean="0"/>
              <a:t>08/01/16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134C-BFA0-4D4C-854E-F70890BA90C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4767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A437-D715-AB42-A27C-D8313A6CA9CB}" type="datetimeFigureOut">
              <a:rPr lang="fr-FR" smtClean="0"/>
              <a:t>08/01/16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134C-BFA0-4D4C-854E-F70890BA90C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3502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A437-D715-AB42-A27C-D8313A6CA9CB}" type="datetimeFigureOut">
              <a:rPr lang="fr-FR" smtClean="0"/>
              <a:t>08/01/16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134C-BFA0-4D4C-854E-F70890BA90C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2410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A437-D715-AB42-A27C-D8313A6CA9CB}" type="datetimeFigureOut">
              <a:rPr lang="fr-FR" smtClean="0"/>
              <a:t>08/01/16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134C-BFA0-4D4C-854E-F70890BA90C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4291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A437-D715-AB42-A27C-D8313A6CA9CB}" type="datetimeFigureOut">
              <a:rPr lang="fr-FR" smtClean="0"/>
              <a:t>08/01/16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134C-BFA0-4D4C-854E-F70890BA90C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5650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A437-D715-AB42-A27C-D8313A6CA9CB}" type="datetimeFigureOut">
              <a:rPr lang="fr-FR" smtClean="0"/>
              <a:t>08/01/16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134C-BFA0-4D4C-854E-F70890BA90C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658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1FA437-D715-AB42-A27C-D8313A6CA9CB}" type="datetimeFigureOut">
              <a:rPr lang="fr-FR" smtClean="0"/>
              <a:t>08/01/16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2A134C-BFA0-4D4C-854E-F70890BA90C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7509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l="2371" t="3853" r="4592" b="51811"/>
          <a:stretch/>
        </p:blipFill>
        <p:spPr>
          <a:xfrm>
            <a:off x="1015456" y="501346"/>
            <a:ext cx="7869940" cy="28126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Rectangle 5"/>
          <p:cNvSpPr/>
          <p:nvPr/>
        </p:nvSpPr>
        <p:spPr>
          <a:xfrm rot="21212463">
            <a:off x="1568357" y="825189"/>
            <a:ext cx="6790766" cy="2351313"/>
          </a:xfrm>
          <a:prstGeom prst="rect">
            <a:avLst/>
          </a:prstGeom>
          <a:pattFill prst="pct90">
            <a:fgClr>
              <a:schemeClr val="accent5">
                <a:lumMod val="60000"/>
                <a:lumOff val="40000"/>
              </a:schemeClr>
            </a:fgClr>
            <a:bgClr>
              <a:prstClr val="white"/>
            </a:bgClr>
          </a:pattFill>
          <a:ln w="57150" cap="flat" cmpd="thinThick">
            <a:solidFill>
              <a:schemeClr val="bg1"/>
            </a:solidFill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Étiquette 6"/>
          <p:cNvSpPr/>
          <p:nvPr/>
        </p:nvSpPr>
        <p:spPr>
          <a:xfrm rot="3692579">
            <a:off x="5275802" y="1056979"/>
            <a:ext cx="1218189" cy="686772"/>
          </a:xfrm>
          <a:prstGeom prst="plaque">
            <a:avLst/>
          </a:prstGeom>
          <a:ln w="57150" cmpd="thinThick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Carré corné 7"/>
          <p:cNvSpPr/>
          <p:nvPr/>
        </p:nvSpPr>
        <p:spPr>
          <a:xfrm>
            <a:off x="1657011" y="1175896"/>
            <a:ext cx="6692482" cy="1785196"/>
          </a:xfrm>
          <a:prstGeom prst="foldedCorner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4800" b="1" dirty="0" smtClean="0">
                <a:solidFill>
                  <a:schemeClr val="accent5">
                    <a:lumMod val="75000"/>
                  </a:schemeClr>
                </a:solidFill>
                <a:latin typeface="pastelRegular"/>
                <a:cs typeface="pastelRegular"/>
              </a:rPr>
              <a:t>Ceintures de comportement 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787466" y="949431"/>
            <a:ext cx="464081" cy="504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454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2015343"/>
              </p:ext>
            </p:extLst>
          </p:nvPr>
        </p:nvGraphicFramePr>
        <p:xfrm>
          <a:off x="391230" y="342287"/>
          <a:ext cx="9123562" cy="61874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5765"/>
                <a:gridCol w="4676609"/>
                <a:gridCol w="3041188"/>
              </a:tblGrid>
              <a:tr h="361037">
                <a:tc>
                  <a:txBody>
                    <a:bodyPr/>
                    <a:lstStyle/>
                    <a:p>
                      <a:pPr algn="ctr"/>
                      <a:endParaRPr lang="fr-FR" sz="2800" b="1" dirty="0"/>
                    </a:p>
                  </a:txBody>
                  <a:tcPr marL="99060" marR="990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 smtClean="0"/>
                        <a:t>Pour avoir cette ceinture, je dois : </a:t>
                      </a:r>
                      <a:endParaRPr lang="fr-FR" sz="1800" b="1" dirty="0"/>
                    </a:p>
                  </a:txBody>
                  <a:tcPr marL="99060" marR="990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/>
                        <a:t>Avec cette ceinture, je peux : </a:t>
                      </a:r>
                    </a:p>
                  </a:txBody>
                  <a:tcPr marL="99060" marR="990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Blanche</a:t>
                      </a:r>
                      <a:endParaRPr lang="fr-FR" sz="1600" dirty="0"/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2000" dirty="0" smtClean="0"/>
                        <a:t> Faire partie de la classe</a:t>
                      </a: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- Donner mon avis, voter.</a:t>
                      </a:r>
                    </a:p>
                    <a:p>
                      <a:r>
                        <a:rPr lang="fr-FR" sz="2000" dirty="0" smtClean="0"/>
                        <a:t>- Participer à la vie de la classe.</a:t>
                      </a:r>
                    </a:p>
                    <a:p>
                      <a:r>
                        <a:rPr lang="fr-FR" sz="2000" dirty="0" smtClean="0"/>
                        <a:t>- Avoir un métier facile.</a:t>
                      </a:r>
                    </a:p>
                  </a:txBody>
                  <a:tcPr marL="99060" marR="99060"/>
                </a:tc>
              </a:tr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Jaune</a:t>
                      </a:r>
                      <a:endParaRPr lang="fr-FR" sz="1600" dirty="0"/>
                    </a:p>
                  </a:txBody>
                  <a:tcPr marL="99060" marR="9906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fr-FR" sz="2000" dirty="0" smtClean="0"/>
                        <a:t>Bien me tenir dans le rang.</a:t>
                      </a:r>
                    </a:p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2000" dirty="0" smtClean="0"/>
                        <a:t>Essayer de travailler sans gêner.</a:t>
                      </a:r>
                    </a:p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2000" dirty="0" smtClean="0"/>
                        <a:t>Lever le doigt et</a:t>
                      </a:r>
                      <a:r>
                        <a:rPr lang="fr-FR" sz="2000" baseline="0" dirty="0" smtClean="0"/>
                        <a:t> attendre </a:t>
                      </a:r>
                      <a:r>
                        <a:rPr lang="fr-FR" sz="2000" dirty="0" smtClean="0"/>
                        <a:t>pour parler.</a:t>
                      </a:r>
                    </a:p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2000" dirty="0" smtClean="0"/>
                        <a:t>Etre poli avec les autres.</a:t>
                      </a:r>
                    </a:p>
                    <a:p>
                      <a:pPr marL="171450" indent="-171450">
                        <a:buFont typeface="Wingdings" charset="2"/>
                        <a:buChar char="v"/>
                      </a:pPr>
                      <a:r>
                        <a:rPr lang="fr-FR" sz="2000" dirty="0" smtClean="0"/>
                        <a:t>Avoir mon matériel</a:t>
                      </a:r>
                    </a:p>
                    <a:p>
                      <a:pPr marL="171450" indent="-171450">
                        <a:buFont typeface="Wingdings" charset="2"/>
                        <a:buChar char="v"/>
                      </a:pPr>
                      <a:r>
                        <a:rPr lang="fr-FR" sz="2000" dirty="0" smtClean="0"/>
                        <a:t>Respecter mon plan de travail</a:t>
                      </a:r>
                    </a:p>
                  </a:txBody>
                  <a:tcPr marL="99060" marR="99060">
                    <a:solidFill>
                      <a:srgbClr val="FEFFC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fr-FR" sz="2000" dirty="0" smtClean="0"/>
                        <a:t>+</a:t>
                      </a:r>
                      <a:r>
                        <a:rPr lang="fr-FR" sz="2000" baseline="0" dirty="0" smtClean="0"/>
                        <a:t> </a:t>
                      </a:r>
                      <a:r>
                        <a:rPr lang="fr-FR" sz="2000" dirty="0" smtClean="0"/>
                        <a:t>Me déplacer dans la classe.</a:t>
                      </a:r>
                    </a:p>
                  </a:txBody>
                  <a:tcPr marL="99060" marR="99060">
                    <a:solidFill>
                      <a:srgbClr val="FEFFC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9147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829062"/>
              </p:ext>
            </p:extLst>
          </p:nvPr>
        </p:nvGraphicFramePr>
        <p:xfrm>
          <a:off x="391230" y="621422"/>
          <a:ext cx="9123562" cy="5669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5765"/>
                <a:gridCol w="4676609"/>
                <a:gridCol w="3041188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Orange</a:t>
                      </a:r>
                      <a:endParaRPr lang="fr-FR" sz="1600" dirty="0"/>
                    </a:p>
                  </a:txBody>
                  <a:tcPr marL="99060" marR="99060" anchor="ctr">
                    <a:solidFill>
                      <a:srgbClr val="FF8000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fr-FR" sz="2000" dirty="0" smtClean="0"/>
                        <a:t>Travailler</a:t>
                      </a:r>
                      <a:r>
                        <a:rPr lang="fr-FR" sz="2000" baseline="0" dirty="0" smtClean="0"/>
                        <a:t> dans le silence.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fr-FR" sz="2000" dirty="0" smtClean="0"/>
                        <a:t>Ne pas faire mal aux autres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fr-FR" sz="2000" dirty="0" smtClean="0"/>
                        <a:t>Respecter les décisions du conseil.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fr-FR" sz="2000" dirty="0" smtClean="0"/>
                        <a:t>Respecter les autres (ne pas se moquer)</a:t>
                      </a:r>
                    </a:p>
                    <a:p>
                      <a:pPr marL="171450" indent="-171450">
                        <a:buFont typeface="Wingdings" charset="2"/>
                        <a:buChar char="v"/>
                      </a:pPr>
                      <a:r>
                        <a:rPr lang="fr-FR" sz="2000" dirty="0" smtClean="0"/>
                        <a:t>Avoir un casier bien rangé.</a:t>
                      </a:r>
                    </a:p>
                    <a:p>
                      <a:pPr marL="171450" indent="-171450">
                        <a:buFont typeface="Wingdings" charset="2"/>
                        <a:buChar char="v"/>
                      </a:pPr>
                      <a:r>
                        <a:rPr lang="fr-FR" sz="2000" dirty="0" smtClean="0"/>
                        <a:t>Respecter</a:t>
                      </a:r>
                      <a:r>
                        <a:rPr lang="fr-FR" sz="2000" baseline="0" dirty="0" smtClean="0"/>
                        <a:t> mon plan de travail.</a:t>
                      </a:r>
                      <a:endParaRPr lang="fr-FR" sz="2000" dirty="0" smtClean="0"/>
                    </a:p>
                  </a:txBody>
                  <a:tcPr marL="99060" marR="99060">
                    <a:solidFill>
                      <a:srgbClr val="F3BE9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+ Dessiner pendant les récréations</a:t>
                      </a:r>
                    </a:p>
                    <a:p>
                      <a:endParaRPr lang="fr-FR" sz="2000" dirty="0"/>
                    </a:p>
                  </a:txBody>
                  <a:tcPr marL="99060" marR="99060">
                    <a:solidFill>
                      <a:srgbClr val="F3BE9A"/>
                    </a:solidFill>
                  </a:tcPr>
                </a:tc>
              </a:tr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Vert</a:t>
                      </a:r>
                      <a:endParaRPr lang="fr-FR" sz="1600" dirty="0"/>
                    </a:p>
                  </a:txBody>
                  <a:tcPr marL="99060" marR="99060" anchor="ctr"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2000" dirty="0" smtClean="0"/>
                        <a:t>Travailler seul en</a:t>
                      </a:r>
                      <a:r>
                        <a:rPr lang="fr-FR" sz="2000" baseline="0" dirty="0" smtClean="0"/>
                        <a:t> étant concentré</a:t>
                      </a:r>
                      <a:r>
                        <a:rPr lang="fr-FR" sz="2000" dirty="0" smtClean="0"/>
                        <a:t>.</a:t>
                      </a:r>
                    </a:p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2000" dirty="0" smtClean="0"/>
                        <a:t>Entrer calmement en classe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fr-FR" sz="2000" dirty="0" smtClean="0"/>
                        <a:t>Faire correctement son métier.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fr-FR" sz="2000" baseline="0" dirty="0" smtClean="0"/>
                        <a:t>Ne jamais créer de problèmes en récréation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fr-FR" sz="2000" dirty="0" smtClean="0"/>
                        <a:t>Essayer</a:t>
                      </a:r>
                      <a:r>
                        <a:rPr lang="fr-FR" sz="2000" baseline="0" dirty="0" smtClean="0"/>
                        <a:t> d’a</a:t>
                      </a:r>
                      <a:r>
                        <a:rPr lang="fr-FR" sz="2000" dirty="0" smtClean="0"/>
                        <a:t>ider mes camarades.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v"/>
                        <a:tabLst/>
                        <a:defRPr/>
                      </a:pPr>
                      <a:r>
                        <a:rPr lang="fr-FR" sz="2000" dirty="0" smtClean="0"/>
                        <a:t>Avoir ma</a:t>
                      </a:r>
                      <a:r>
                        <a:rPr lang="fr-FR" sz="2000" baseline="0" dirty="0" smtClean="0"/>
                        <a:t> table toujours bien rangée.</a:t>
                      </a:r>
                      <a:endParaRPr lang="fr-FR" sz="2000" dirty="0" smtClean="0"/>
                    </a:p>
                    <a:p>
                      <a:pPr marL="171450" indent="-171450">
                        <a:buFont typeface="Wingdings" charset="2"/>
                        <a:buChar char="v"/>
                      </a:pPr>
                      <a:r>
                        <a:rPr lang="fr-FR" sz="2000" dirty="0" smtClean="0"/>
                        <a:t>Respecter</a:t>
                      </a:r>
                      <a:r>
                        <a:rPr lang="fr-FR" sz="2000" baseline="0" dirty="0" smtClean="0"/>
                        <a:t> mon contrat de travail</a:t>
                      </a:r>
                    </a:p>
                  </a:txBody>
                  <a:tcPr marL="99060" marR="99060">
                    <a:solidFill>
                      <a:srgbClr val="BEFFB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fr-FR" sz="2000" dirty="0" smtClean="0"/>
                        <a:t>+</a:t>
                      </a:r>
                      <a:r>
                        <a:rPr lang="fr-FR" sz="2000" baseline="0" dirty="0" smtClean="0"/>
                        <a:t> Avoir un métier difficile</a:t>
                      </a:r>
                      <a:endParaRPr lang="fr-FR" sz="2000" dirty="0" smtClean="0"/>
                    </a:p>
                    <a:p>
                      <a:endParaRPr lang="fr-FR" sz="2000" dirty="0"/>
                    </a:p>
                  </a:txBody>
                  <a:tcPr marL="99060" marR="99060">
                    <a:solidFill>
                      <a:srgbClr val="BEFFBB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9301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3371671"/>
              </p:ext>
            </p:extLst>
          </p:nvPr>
        </p:nvGraphicFramePr>
        <p:xfrm>
          <a:off x="377262" y="607465"/>
          <a:ext cx="9123562" cy="5669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5765"/>
                <a:gridCol w="4676609"/>
                <a:gridCol w="3041188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Bleu</a:t>
                      </a:r>
                      <a:endParaRPr lang="fr-FR" sz="1600" dirty="0"/>
                    </a:p>
                  </a:txBody>
                  <a:tcPr marL="99060" marR="99060" anchor="ctr"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2000" dirty="0" smtClean="0"/>
                        <a:t>Ne jamais gêner la classe.</a:t>
                      </a:r>
                    </a:p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2000" dirty="0" smtClean="0"/>
                        <a:t>Aider les autres sans donner la réponse</a:t>
                      </a:r>
                    </a:p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2000" dirty="0" smtClean="0"/>
                        <a:t>Essayer de résoudre</a:t>
                      </a:r>
                      <a:r>
                        <a:rPr lang="fr-FR" sz="2000" baseline="0" dirty="0" smtClean="0"/>
                        <a:t> les disputes entre mes camarades</a:t>
                      </a:r>
                      <a:endParaRPr lang="fr-FR" sz="2000" dirty="0" smtClean="0"/>
                    </a:p>
                    <a:p>
                      <a:pPr marL="171450" indent="-171450">
                        <a:buFont typeface="Wingdings" charset="2"/>
                        <a:buChar char="v"/>
                      </a:pPr>
                      <a:r>
                        <a:rPr lang="fr-FR" sz="2000" dirty="0" smtClean="0"/>
                        <a:t>Présenter</a:t>
                      </a:r>
                      <a:r>
                        <a:rPr lang="fr-FR" sz="2000" baseline="0" dirty="0" smtClean="0"/>
                        <a:t> correctement mon travail</a:t>
                      </a:r>
                    </a:p>
                    <a:p>
                      <a:pPr marL="171450" indent="-171450">
                        <a:buFont typeface="Wingdings" charset="2"/>
                        <a:buChar char="v"/>
                      </a:pPr>
                      <a:r>
                        <a:rPr lang="fr-FR" sz="2000" baseline="0" dirty="0" smtClean="0"/>
                        <a:t>Progresser de manière autonome.</a:t>
                      </a:r>
                      <a:endParaRPr lang="fr-FR" sz="2000" dirty="0" smtClean="0"/>
                    </a:p>
                  </a:txBody>
                  <a:tcPr marL="99060" marR="99060">
                    <a:solidFill>
                      <a:srgbClr val="A6C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 smtClean="0"/>
                        <a:t>+</a:t>
                      </a:r>
                      <a:r>
                        <a:rPr lang="fr-FR" sz="2000" baseline="0" dirty="0" smtClean="0"/>
                        <a:t> </a:t>
                      </a:r>
                      <a:r>
                        <a:rPr lang="fr-FR" sz="2000" dirty="0" smtClean="0"/>
                        <a:t>Participer à la décision des ceintures de comportement.</a:t>
                      </a:r>
                    </a:p>
                    <a:p>
                      <a:endParaRPr lang="fr-FR" sz="2000" dirty="0"/>
                    </a:p>
                  </a:txBody>
                  <a:tcPr marL="99060" marR="99060">
                    <a:solidFill>
                      <a:srgbClr val="A6C0FF"/>
                    </a:solidFill>
                  </a:tcPr>
                </a:tc>
              </a:tr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Marron</a:t>
                      </a:r>
                      <a:endParaRPr lang="fr-FR" sz="1600" dirty="0"/>
                    </a:p>
                  </a:txBody>
                  <a:tcPr marL="99060" marR="99060" anchor="ctr">
                    <a:solidFill>
                      <a:srgbClr val="996633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2000" dirty="0" smtClean="0"/>
                        <a:t>Ne</a:t>
                      </a:r>
                      <a:r>
                        <a:rPr lang="fr-FR" sz="2000" baseline="0" dirty="0" smtClean="0"/>
                        <a:t> jamais gêner la classe.</a:t>
                      </a:r>
                    </a:p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2000" dirty="0" smtClean="0"/>
                        <a:t>Circuler dans l’école sans incident.</a:t>
                      </a:r>
                    </a:p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2000" dirty="0" smtClean="0"/>
                        <a:t>Etre capable de rappeler les règles aux autres.</a:t>
                      </a:r>
                    </a:p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2000" dirty="0" smtClean="0"/>
                        <a:t>Etre</a:t>
                      </a:r>
                      <a:r>
                        <a:rPr lang="fr-FR" sz="2000" baseline="0" dirty="0" smtClean="0"/>
                        <a:t> capable d’aider les autres à résoudre leurs disputes</a:t>
                      </a:r>
                      <a:r>
                        <a:rPr lang="fr-FR" sz="2000" dirty="0" smtClean="0"/>
                        <a:t>.</a:t>
                      </a:r>
                    </a:p>
                    <a:p>
                      <a:pPr marL="171450" indent="-171450">
                        <a:buFont typeface="Wingdings" charset="2"/>
                        <a:buChar char="v"/>
                      </a:pPr>
                      <a:r>
                        <a:rPr lang="fr-FR" sz="2000" dirty="0" smtClean="0"/>
                        <a:t>Présenter à la classe un travail autonome.</a:t>
                      </a:r>
                    </a:p>
                    <a:p>
                      <a:pPr marL="171450" indent="-171450">
                        <a:buFont typeface="Wingdings" charset="2"/>
                        <a:buChar char="v"/>
                      </a:pPr>
                      <a:r>
                        <a:rPr lang="fr-FR" sz="2000" dirty="0" smtClean="0"/>
                        <a:t>Progresser</a:t>
                      </a:r>
                      <a:r>
                        <a:rPr lang="fr-FR" sz="2000" baseline="0" dirty="0" smtClean="0"/>
                        <a:t> de manière autonome.</a:t>
                      </a:r>
                      <a:endParaRPr lang="fr-FR" sz="2000" dirty="0" smtClean="0"/>
                    </a:p>
                  </a:txBody>
                  <a:tcPr marL="99060" marR="99060">
                    <a:solidFill>
                      <a:srgbClr val="E197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+ Etre garant de la classe en cas d’absence du maître.</a:t>
                      </a:r>
                    </a:p>
                    <a:p>
                      <a:endParaRPr lang="fr-FR" sz="2000" dirty="0"/>
                    </a:p>
                  </a:txBody>
                  <a:tcPr marL="99060" marR="99060">
                    <a:solidFill>
                      <a:srgbClr val="E1974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5660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35406"/>
              </p:ext>
            </p:extLst>
          </p:nvPr>
        </p:nvGraphicFramePr>
        <p:xfrm>
          <a:off x="488929" y="188760"/>
          <a:ext cx="9123562" cy="65191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5765"/>
                <a:gridCol w="4676609"/>
                <a:gridCol w="3041188"/>
              </a:tblGrid>
              <a:tr h="361037">
                <a:tc>
                  <a:txBody>
                    <a:bodyPr/>
                    <a:lstStyle/>
                    <a:p>
                      <a:pPr algn="ctr"/>
                      <a:endParaRPr lang="fr-FR" sz="1800" b="1" dirty="0"/>
                    </a:p>
                  </a:txBody>
                  <a:tcPr marL="99060" marR="990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/>
                        <a:t>Pour avoir cette ceinture, je dois : </a:t>
                      </a:r>
                      <a:endParaRPr lang="fr-FR" sz="1200" b="1" dirty="0"/>
                    </a:p>
                  </a:txBody>
                  <a:tcPr marL="99060" marR="990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/>
                        <a:t>Avec cette ceinture, je peux : </a:t>
                      </a:r>
                    </a:p>
                  </a:txBody>
                  <a:tcPr marL="99060" marR="990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588589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Blanche</a:t>
                      </a:r>
                      <a:endParaRPr lang="fr-FR" sz="1600" dirty="0"/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 Faire partie de la classe</a:t>
                      </a: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- Donner mon avis, voter.</a:t>
                      </a:r>
                    </a:p>
                    <a:p>
                      <a:r>
                        <a:rPr lang="fr-FR" sz="1100" dirty="0" smtClean="0"/>
                        <a:t>- Participer à la vie de la classe.</a:t>
                      </a:r>
                    </a:p>
                    <a:p>
                      <a:r>
                        <a:rPr lang="fr-FR" sz="1100" dirty="0" smtClean="0"/>
                        <a:t>- Avoir un métier facile.</a:t>
                      </a:r>
                    </a:p>
                  </a:txBody>
                  <a:tcPr marL="99060" marR="99060"/>
                </a:tc>
              </a:tr>
              <a:tr h="1086626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Jaune</a:t>
                      </a:r>
                      <a:endParaRPr lang="fr-FR" sz="1600" dirty="0"/>
                    </a:p>
                  </a:txBody>
                  <a:tcPr marL="99060" marR="9906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fr-FR" sz="1100" dirty="0" smtClean="0"/>
                        <a:t>Bien me tenir dans le rang.</a:t>
                      </a:r>
                    </a:p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Essayer de travailler sans gêner.</a:t>
                      </a:r>
                    </a:p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Lever le doigt et</a:t>
                      </a:r>
                      <a:r>
                        <a:rPr lang="fr-FR" sz="1100" baseline="0" dirty="0" smtClean="0"/>
                        <a:t> attendre </a:t>
                      </a:r>
                      <a:r>
                        <a:rPr lang="fr-FR" sz="1100" dirty="0" smtClean="0"/>
                        <a:t>pour parler.</a:t>
                      </a:r>
                    </a:p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Etre poli avec les autres.</a:t>
                      </a:r>
                    </a:p>
                    <a:p>
                      <a:pPr marL="171450" indent="-171450">
                        <a:buFont typeface="Wingdings" charset="2"/>
                        <a:buChar char="v"/>
                      </a:pPr>
                      <a:r>
                        <a:rPr lang="fr-FR" sz="1100" dirty="0" smtClean="0"/>
                        <a:t>Avoir mon matériel</a:t>
                      </a:r>
                    </a:p>
                    <a:p>
                      <a:pPr marL="171450" indent="-171450">
                        <a:buFont typeface="Wingdings" charset="2"/>
                        <a:buChar char="v"/>
                      </a:pPr>
                      <a:r>
                        <a:rPr lang="fr-FR" sz="1100" dirty="0" smtClean="0"/>
                        <a:t>Respecter mon plan de travail</a:t>
                      </a:r>
                    </a:p>
                  </a:txBody>
                  <a:tcPr marL="99060" marR="99060">
                    <a:solidFill>
                      <a:srgbClr val="FEFFC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fr-FR" sz="1100" dirty="0" smtClean="0"/>
                        <a:t>+</a:t>
                      </a:r>
                      <a:r>
                        <a:rPr lang="fr-FR" sz="1100" baseline="0" dirty="0" smtClean="0"/>
                        <a:t> </a:t>
                      </a:r>
                      <a:r>
                        <a:rPr lang="fr-FR" sz="1100" dirty="0" smtClean="0"/>
                        <a:t>Me déplacer dans la classe.</a:t>
                      </a:r>
                    </a:p>
                  </a:txBody>
                  <a:tcPr marL="99060" marR="99060">
                    <a:solidFill>
                      <a:srgbClr val="FEFFC1"/>
                    </a:solidFill>
                  </a:tcPr>
                </a:tc>
              </a:tr>
              <a:tr h="1086626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Orange</a:t>
                      </a:r>
                      <a:endParaRPr lang="fr-FR" sz="1600" dirty="0"/>
                    </a:p>
                  </a:txBody>
                  <a:tcPr marL="99060" marR="99060" anchor="ctr">
                    <a:solidFill>
                      <a:srgbClr val="FF8000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fr-FR" sz="1100" dirty="0" smtClean="0"/>
                        <a:t>Travailler</a:t>
                      </a:r>
                      <a:r>
                        <a:rPr lang="fr-FR" sz="1100" baseline="0" dirty="0" smtClean="0"/>
                        <a:t> dans le silence.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fr-FR" sz="1100" dirty="0" smtClean="0"/>
                        <a:t>Ne pas faire mal aux autres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fr-FR" sz="1100" dirty="0" smtClean="0"/>
                        <a:t>Respecter les décisions du conseil.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fr-FR" sz="1100" dirty="0" smtClean="0"/>
                        <a:t>Respecter les autres (ne pas se moquer)</a:t>
                      </a:r>
                    </a:p>
                    <a:p>
                      <a:pPr marL="171450" indent="-171450">
                        <a:buFont typeface="Wingdings" charset="2"/>
                        <a:buChar char="v"/>
                      </a:pPr>
                      <a:r>
                        <a:rPr lang="fr-FR" sz="1100" dirty="0" smtClean="0"/>
                        <a:t>Avoir un casier bien rangé.</a:t>
                      </a:r>
                    </a:p>
                    <a:p>
                      <a:pPr marL="171450" indent="-171450">
                        <a:buFont typeface="Wingdings" charset="2"/>
                        <a:buChar char="v"/>
                      </a:pPr>
                      <a:r>
                        <a:rPr lang="fr-FR" sz="1100" dirty="0" smtClean="0"/>
                        <a:t>Respecter</a:t>
                      </a:r>
                      <a:r>
                        <a:rPr lang="fr-FR" sz="1100" baseline="0" dirty="0" smtClean="0"/>
                        <a:t> mon plan de travail.</a:t>
                      </a:r>
                      <a:endParaRPr lang="fr-FR" sz="1100" dirty="0" smtClean="0"/>
                    </a:p>
                  </a:txBody>
                  <a:tcPr marL="99060" marR="99060">
                    <a:solidFill>
                      <a:srgbClr val="F3BE9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+ Dessiner pendant les récréations</a:t>
                      </a:r>
                    </a:p>
                    <a:p>
                      <a:endParaRPr lang="fr-FR" sz="1100" dirty="0"/>
                    </a:p>
                  </a:txBody>
                  <a:tcPr marL="99060" marR="99060">
                    <a:solidFill>
                      <a:srgbClr val="F3BE9A"/>
                    </a:solidFill>
                  </a:tcPr>
                </a:tc>
              </a:tr>
              <a:tr h="1252638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Vert</a:t>
                      </a:r>
                      <a:endParaRPr lang="fr-FR" sz="1600" dirty="0"/>
                    </a:p>
                  </a:txBody>
                  <a:tcPr marL="99060" marR="99060" anchor="ctr"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Travailler seul en</a:t>
                      </a:r>
                      <a:r>
                        <a:rPr lang="fr-FR" sz="1100" baseline="0" dirty="0" smtClean="0"/>
                        <a:t> étant concentré</a:t>
                      </a:r>
                      <a:r>
                        <a:rPr lang="fr-FR" sz="1100" dirty="0" smtClean="0"/>
                        <a:t>.</a:t>
                      </a:r>
                    </a:p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Entrer calmement en classe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fr-FR" sz="1100" dirty="0" smtClean="0"/>
                        <a:t>Faire correctement son métier.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fr-FR" sz="1100" baseline="0" dirty="0" smtClean="0"/>
                        <a:t>Ne jamais créer de problèmes en récréation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fr-FR" sz="1100" dirty="0" smtClean="0"/>
                        <a:t>Essayer</a:t>
                      </a:r>
                      <a:r>
                        <a:rPr lang="fr-FR" sz="1100" baseline="0" dirty="0" smtClean="0"/>
                        <a:t> d’a</a:t>
                      </a:r>
                      <a:r>
                        <a:rPr lang="fr-FR" sz="1100" dirty="0" smtClean="0"/>
                        <a:t>ider mes camarades.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v"/>
                        <a:tabLst/>
                        <a:defRPr/>
                      </a:pPr>
                      <a:r>
                        <a:rPr lang="fr-FR" sz="1100" dirty="0" smtClean="0"/>
                        <a:t>Avoir ma</a:t>
                      </a:r>
                      <a:r>
                        <a:rPr lang="fr-FR" sz="1100" baseline="0" dirty="0" smtClean="0"/>
                        <a:t> table toujours bien rangée.</a:t>
                      </a:r>
                      <a:endParaRPr lang="fr-FR" sz="1100" dirty="0" smtClean="0"/>
                    </a:p>
                    <a:p>
                      <a:pPr marL="171450" indent="-171450">
                        <a:buFont typeface="Wingdings" charset="2"/>
                        <a:buChar char="v"/>
                      </a:pPr>
                      <a:r>
                        <a:rPr lang="fr-FR" sz="1100" dirty="0" smtClean="0"/>
                        <a:t>Respecter</a:t>
                      </a:r>
                      <a:r>
                        <a:rPr lang="fr-FR" sz="1100" baseline="0" dirty="0" smtClean="0"/>
                        <a:t> mon contrat de travail</a:t>
                      </a:r>
                    </a:p>
                  </a:txBody>
                  <a:tcPr marL="99060" marR="99060">
                    <a:solidFill>
                      <a:srgbClr val="BEFFB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fr-FR" sz="1100" dirty="0" smtClean="0"/>
                        <a:t>+</a:t>
                      </a:r>
                      <a:r>
                        <a:rPr lang="fr-FR" sz="1100" baseline="0" dirty="0" smtClean="0"/>
                        <a:t> Avoir un métier difficile</a:t>
                      </a:r>
                      <a:endParaRPr lang="fr-FR" sz="1100" dirty="0" smtClean="0"/>
                    </a:p>
                    <a:p>
                      <a:endParaRPr lang="fr-FR" sz="1100" dirty="0"/>
                    </a:p>
                  </a:txBody>
                  <a:tcPr marL="99060" marR="99060">
                    <a:solidFill>
                      <a:srgbClr val="BEFFBB"/>
                    </a:solidFill>
                  </a:tcPr>
                </a:tc>
              </a:tr>
              <a:tr h="920614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Bleu</a:t>
                      </a:r>
                      <a:endParaRPr lang="fr-FR" sz="1600" dirty="0"/>
                    </a:p>
                  </a:txBody>
                  <a:tcPr marL="99060" marR="99060" anchor="ctr"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Ne jamais gêner la classe.</a:t>
                      </a:r>
                    </a:p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Aider les autres sans donner la réponse</a:t>
                      </a:r>
                    </a:p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Essayer de résoudre</a:t>
                      </a:r>
                      <a:r>
                        <a:rPr lang="fr-FR" sz="1100" baseline="0" dirty="0" smtClean="0"/>
                        <a:t> les disputes entre mes camarades</a:t>
                      </a:r>
                      <a:endParaRPr lang="fr-FR" sz="1100" dirty="0" smtClean="0"/>
                    </a:p>
                    <a:p>
                      <a:pPr marL="171450" indent="-171450">
                        <a:buFont typeface="Wingdings" charset="2"/>
                        <a:buChar char="v"/>
                      </a:pPr>
                      <a:r>
                        <a:rPr lang="fr-FR" sz="1100" dirty="0" smtClean="0"/>
                        <a:t>Présenter</a:t>
                      </a:r>
                      <a:r>
                        <a:rPr lang="fr-FR" sz="1100" baseline="0" dirty="0" smtClean="0"/>
                        <a:t> correctement mon travail</a:t>
                      </a:r>
                    </a:p>
                    <a:p>
                      <a:pPr marL="171450" indent="-171450">
                        <a:buFont typeface="Wingdings" charset="2"/>
                        <a:buChar char="v"/>
                      </a:pPr>
                      <a:r>
                        <a:rPr lang="fr-FR" sz="1100" baseline="0" dirty="0" smtClean="0"/>
                        <a:t>Progresser de manière autonome.</a:t>
                      </a:r>
                      <a:endParaRPr lang="fr-FR" sz="1100" dirty="0" smtClean="0"/>
                    </a:p>
                  </a:txBody>
                  <a:tcPr marL="99060" marR="99060">
                    <a:solidFill>
                      <a:srgbClr val="A6C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/>
                        <a:t>+</a:t>
                      </a:r>
                      <a:r>
                        <a:rPr lang="fr-FR" sz="1100" baseline="0" dirty="0" smtClean="0"/>
                        <a:t> </a:t>
                      </a:r>
                      <a:r>
                        <a:rPr lang="fr-FR" sz="1100" dirty="0" smtClean="0"/>
                        <a:t>Participer à la décision des ceintures de comportement.</a:t>
                      </a:r>
                    </a:p>
                    <a:p>
                      <a:endParaRPr lang="fr-FR" sz="1100" dirty="0"/>
                    </a:p>
                  </a:txBody>
                  <a:tcPr marL="99060" marR="99060">
                    <a:solidFill>
                      <a:srgbClr val="A6C0FF"/>
                    </a:solidFill>
                  </a:tcPr>
                </a:tc>
              </a:tr>
              <a:tr h="116991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Marron</a:t>
                      </a:r>
                      <a:endParaRPr lang="fr-FR" sz="1600" dirty="0"/>
                    </a:p>
                  </a:txBody>
                  <a:tcPr marL="99060" marR="99060" anchor="ctr">
                    <a:solidFill>
                      <a:srgbClr val="996633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Ne</a:t>
                      </a:r>
                      <a:r>
                        <a:rPr lang="fr-FR" sz="1100" baseline="0" dirty="0" smtClean="0"/>
                        <a:t> jamais gêner la classe.</a:t>
                      </a:r>
                    </a:p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Circuler dans l’école sans incident.</a:t>
                      </a:r>
                    </a:p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Etre capable de rappeler les règles aux autres.</a:t>
                      </a:r>
                    </a:p>
                    <a:p>
                      <a:pPr marL="171450" indent="-171450">
                        <a:buFont typeface="Wingdings" charset="2"/>
                        <a:buChar char="²"/>
                      </a:pPr>
                      <a:r>
                        <a:rPr lang="fr-FR" sz="1100" dirty="0" smtClean="0"/>
                        <a:t>Etre</a:t>
                      </a:r>
                      <a:r>
                        <a:rPr lang="fr-FR" sz="1100" baseline="0" dirty="0" smtClean="0"/>
                        <a:t> capable d’aider les autres à résoudre leurs disputes</a:t>
                      </a:r>
                      <a:r>
                        <a:rPr lang="fr-FR" sz="1100" dirty="0" smtClean="0"/>
                        <a:t>.</a:t>
                      </a:r>
                    </a:p>
                    <a:p>
                      <a:pPr marL="171450" indent="-171450">
                        <a:buFont typeface="Wingdings" charset="2"/>
                        <a:buChar char="v"/>
                      </a:pPr>
                      <a:r>
                        <a:rPr lang="fr-FR" sz="1100" dirty="0" smtClean="0"/>
                        <a:t>Présenter à la classe un travail autonome.</a:t>
                      </a:r>
                    </a:p>
                    <a:p>
                      <a:pPr marL="171450" indent="-171450">
                        <a:buFont typeface="Wingdings" charset="2"/>
                        <a:buChar char="v"/>
                      </a:pPr>
                      <a:r>
                        <a:rPr lang="fr-FR" sz="1100" dirty="0" smtClean="0"/>
                        <a:t>Progresser</a:t>
                      </a:r>
                      <a:r>
                        <a:rPr lang="fr-FR" sz="1100" baseline="0" dirty="0" smtClean="0"/>
                        <a:t> de manière autonome.</a:t>
                      </a:r>
                      <a:endParaRPr lang="fr-FR" sz="1100" dirty="0" smtClean="0"/>
                    </a:p>
                  </a:txBody>
                  <a:tcPr marL="99060" marR="99060">
                    <a:solidFill>
                      <a:srgbClr val="E197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+ Etre garant de la classe en cas d’absence du maître.</a:t>
                      </a:r>
                    </a:p>
                    <a:p>
                      <a:endParaRPr lang="fr-FR" sz="1100" dirty="0"/>
                    </a:p>
                  </a:txBody>
                  <a:tcPr marL="99060" marR="99060">
                    <a:solidFill>
                      <a:srgbClr val="E1974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129597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897</TotalTime>
  <Words>551</Words>
  <Application>Microsoft Macintosh PowerPoint</Application>
  <PresentationFormat>Format A4 (210 x 297 mm)</PresentationFormat>
  <Paragraphs>95</Paragraphs>
  <Slides>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6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Marie Gabriel</dc:creator>
  <cp:lastModifiedBy>Marie Gabriel</cp:lastModifiedBy>
  <cp:revision>15</cp:revision>
  <dcterms:created xsi:type="dcterms:W3CDTF">2015-07-27T08:02:02Z</dcterms:created>
  <dcterms:modified xsi:type="dcterms:W3CDTF">2016-01-08T21:16:11Z</dcterms:modified>
</cp:coreProperties>
</file>