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9" r:id="rId1"/>
  </p:sldMasterIdLst>
  <p:notesMasterIdLst>
    <p:notesMasterId r:id="rId33"/>
  </p:notesMasterIdLst>
  <p:sldIdLst>
    <p:sldId id="256" r:id="rId2"/>
    <p:sldId id="257" r:id="rId3"/>
    <p:sldId id="263" r:id="rId4"/>
    <p:sldId id="258" r:id="rId5"/>
    <p:sldId id="283" r:id="rId6"/>
    <p:sldId id="259" r:id="rId7"/>
    <p:sldId id="284" r:id="rId8"/>
    <p:sldId id="260" r:id="rId9"/>
    <p:sldId id="261" r:id="rId10"/>
    <p:sldId id="262" r:id="rId11"/>
    <p:sldId id="264" r:id="rId12"/>
    <p:sldId id="265" r:id="rId13"/>
    <p:sldId id="267" r:id="rId14"/>
    <p:sldId id="268" r:id="rId15"/>
    <p:sldId id="266" r:id="rId16"/>
    <p:sldId id="269" r:id="rId17"/>
    <p:sldId id="270" r:id="rId18"/>
    <p:sldId id="271" r:id="rId19"/>
    <p:sldId id="285" r:id="rId20"/>
    <p:sldId id="272" r:id="rId21"/>
    <p:sldId id="273" r:id="rId22"/>
    <p:sldId id="277" r:id="rId23"/>
    <p:sldId id="276" r:id="rId24"/>
    <p:sldId id="275" r:id="rId25"/>
    <p:sldId id="278" r:id="rId26"/>
    <p:sldId id="279" r:id="rId27"/>
    <p:sldId id="281" r:id="rId28"/>
    <p:sldId id="280" r:id="rId29"/>
    <p:sldId id="274" r:id="rId30"/>
    <p:sldId id="282" r:id="rId31"/>
    <p:sldId id="286" r:id="rId32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5" d="100"/>
          <a:sy n="85" d="100"/>
        </p:scale>
        <p:origin x="-49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FE550-2989-5148-A031-62676BDB6E88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087691-7C3D-0349-8F04-7A8EE42ADA0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0277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Construction du répertoire</a:t>
            </a:r>
          </a:p>
          <a:p>
            <a:pPr marL="228600" indent="-228600">
              <a:buAutoNum type="arabicPeriod"/>
            </a:pPr>
            <a:r>
              <a:rPr lang="fr-FR" dirty="0" smtClean="0"/>
              <a:t>Appropriation</a:t>
            </a:r>
            <a:r>
              <a:rPr lang="fr-FR" baseline="0" dirty="0" smtClean="0"/>
              <a:t> du répertoire : lire collectivement, individuellement, demander </a:t>
            </a:r>
            <a:r>
              <a:rPr lang="fr-FR" i="1" baseline="0" dirty="0" smtClean="0"/>
              <a:t>Combien font.. ? Qu’est-ce qui fait</a:t>
            </a:r>
            <a:r>
              <a:rPr lang="is-IS" i="1" baseline="0" dirty="0" smtClean="0"/>
              <a:t>… ?</a:t>
            </a:r>
          </a:p>
          <a:p>
            <a:pPr marL="228600" indent="-228600">
              <a:buAutoNum type="arabicPeriod"/>
            </a:pPr>
            <a:r>
              <a:rPr lang="is-IS" i="0" baseline="0" dirty="0" smtClean="0"/>
              <a:t>Mémorisation dans l’ordre</a:t>
            </a:r>
          </a:p>
          <a:p>
            <a:pPr marL="228600" indent="-228600">
              <a:buAutoNum type="arabicPeriod"/>
            </a:pPr>
            <a:r>
              <a:rPr lang="is-IS" i="0" baseline="0" dirty="0" smtClean="0"/>
              <a:t>Restitution orale et écrite (ardoise) dans l’ordre</a:t>
            </a:r>
            <a:endParaRPr lang="fr-FR" i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87691-7C3D-0349-8F04-7A8EE42ADA02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14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Révision du répertoire jusqu’à 5 x 5</a:t>
            </a:r>
          </a:p>
          <a:p>
            <a:pPr marL="228600" indent="-228600">
              <a:buAutoNum type="arabicPeriod"/>
            </a:pPr>
            <a:r>
              <a:rPr lang="fr-FR" dirty="0" smtClean="0"/>
              <a:t>Construction du répertoire</a:t>
            </a:r>
          </a:p>
          <a:p>
            <a:pPr marL="228600" indent="-228600">
              <a:buAutoNum type="arabicPeriod"/>
            </a:pPr>
            <a:r>
              <a:rPr lang="fr-FR" dirty="0" smtClean="0"/>
              <a:t>Appropriation</a:t>
            </a:r>
            <a:r>
              <a:rPr lang="fr-FR" baseline="0" dirty="0" smtClean="0"/>
              <a:t> du répertoire : lire collectivement, individuellement, demander </a:t>
            </a:r>
            <a:r>
              <a:rPr lang="fr-FR" i="1" baseline="0" dirty="0" smtClean="0"/>
              <a:t>Combien font.. ? Qu’est-ce qui fait</a:t>
            </a:r>
            <a:r>
              <a:rPr lang="is-IS" i="1" baseline="0" dirty="0" smtClean="0"/>
              <a:t>… ?</a:t>
            </a:r>
          </a:p>
          <a:p>
            <a:pPr marL="228600" indent="-228600">
              <a:buAutoNum type="arabicPeriod"/>
            </a:pPr>
            <a:r>
              <a:rPr lang="is-IS" i="0" baseline="0" dirty="0" smtClean="0"/>
              <a:t>Mémorisation dans l’ordre</a:t>
            </a:r>
          </a:p>
          <a:p>
            <a:pPr marL="228600" indent="-228600">
              <a:buAutoNum type="arabicPeriod"/>
            </a:pPr>
            <a:r>
              <a:rPr lang="is-IS" i="0" baseline="0" dirty="0" smtClean="0"/>
              <a:t>Restitution orale et écrite (ardoise) dans l’ordre</a:t>
            </a:r>
            <a:endParaRPr lang="fr-FR" i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87691-7C3D-0349-8F04-7A8EE42ADA02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14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Révision du répertoire jusqu’à 7 x 5</a:t>
            </a:r>
          </a:p>
          <a:p>
            <a:pPr marL="228600" indent="-228600">
              <a:buAutoNum type="arabicPeriod"/>
            </a:pPr>
            <a:r>
              <a:rPr lang="fr-FR" dirty="0" smtClean="0"/>
              <a:t>Construction du répertoire</a:t>
            </a:r>
          </a:p>
          <a:p>
            <a:pPr marL="228600" indent="-228600">
              <a:buAutoNum type="arabicPeriod"/>
            </a:pPr>
            <a:r>
              <a:rPr lang="fr-FR" dirty="0" smtClean="0"/>
              <a:t>Appropriation</a:t>
            </a:r>
            <a:r>
              <a:rPr lang="fr-FR" baseline="0" dirty="0" smtClean="0"/>
              <a:t> du répertoire : lire collectivement, individuellement, demander </a:t>
            </a:r>
            <a:r>
              <a:rPr lang="fr-FR" i="1" baseline="0" dirty="0" smtClean="0"/>
              <a:t>Combien font.. ? Qu’est-ce qui fait</a:t>
            </a:r>
            <a:r>
              <a:rPr lang="is-IS" i="1" baseline="0" dirty="0" smtClean="0"/>
              <a:t>… ?</a:t>
            </a:r>
          </a:p>
          <a:p>
            <a:pPr marL="228600" indent="-228600">
              <a:buAutoNum type="arabicPeriod"/>
            </a:pPr>
            <a:r>
              <a:rPr lang="is-IS" i="0" baseline="0" dirty="0" smtClean="0"/>
              <a:t>Mémorisation dans l’ordre</a:t>
            </a:r>
          </a:p>
          <a:p>
            <a:pPr marL="228600" indent="-228600">
              <a:buAutoNum type="arabicPeriod"/>
            </a:pPr>
            <a:r>
              <a:rPr lang="is-IS" i="0" baseline="0" dirty="0" smtClean="0"/>
              <a:t>Restitution orale et écrite (ardoise) dans l’ordre</a:t>
            </a:r>
            <a:endParaRPr lang="fr-FR" i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87691-7C3D-0349-8F04-7A8EE42ADA02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149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Révision du répertoire</a:t>
            </a:r>
            <a:endParaRPr lang="fr-FR" i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87691-7C3D-0349-8F04-7A8EE42ADA02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149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2. Lire les égalités</a:t>
            </a:r>
            <a:r>
              <a:rPr lang="fr-FR" baseline="0" dirty="0" smtClean="0"/>
              <a:t> dans un ordre aléatoire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87691-7C3D-0349-8F04-7A8EE42ADA02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77980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3. Ecrire les égalités en entier sur</a:t>
            </a:r>
            <a:r>
              <a:rPr lang="fr-FR" baseline="0" dirty="0" smtClean="0"/>
              <a:t> l’ardoise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87691-7C3D-0349-8F04-7A8EE42ADA02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42855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 smtClean="0"/>
              <a:t>Révision du répertoire</a:t>
            </a:r>
            <a:endParaRPr lang="fr-FR" i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87691-7C3D-0349-8F04-7A8EE42ADA02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149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2. Lire les égalités</a:t>
            </a:r>
            <a:r>
              <a:rPr lang="fr-FR" baseline="0" dirty="0" smtClean="0"/>
              <a:t> dans un ordre aléatoire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87691-7C3D-0349-8F04-7A8EE42ADA02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7798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8" name="Rectangle 7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>
              <a:spLocks/>
            </p:cNvSpPr>
            <p:nvPr/>
          </p:nvSpPr>
          <p:spPr>
            <a:xfrm>
              <a:off x="562843" y="475488"/>
              <a:ext cx="7982712" cy="5888736"/>
            </a:xfrm>
            <a:prstGeom prst="rect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562842" y="6133646"/>
              <a:ext cx="7982712" cy="1472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562843" y="457200"/>
              <a:ext cx="7982712" cy="25786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3950"/>
            <a:ext cx="7342188" cy="1924050"/>
          </a:xfrm>
        </p:spPr>
        <p:txBody>
          <a:bodyPr anchor="b" anchorCtr="0">
            <a:noAutofit/>
          </a:bodyPr>
          <a:lstStyle>
            <a:lvl1pPr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429000"/>
            <a:ext cx="7342188" cy="1752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3741" y="6122894"/>
            <a:ext cx="2133600" cy="259317"/>
          </a:xfrm>
        </p:spPr>
        <p:txBody>
          <a:bodyPr/>
          <a:lstStyle/>
          <a:p>
            <a:fld id="{200EFB77-D1E9-6D4C-B803-12C3116FFCB5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2894"/>
            <a:ext cx="2895600" cy="25781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91000" y="6122894"/>
            <a:ext cx="762000" cy="271463"/>
          </a:xfrm>
        </p:spPr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9" name="Rectangle 18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" name="Rectangle 20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12" name="Rectangle 11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11"/>
            <p:cNvGrpSpPr/>
            <p:nvPr/>
          </p:nvGrpSpPr>
          <p:grpSpPr>
            <a:xfrm>
              <a:off x="562842" y="475488"/>
              <a:ext cx="7982713" cy="5888736"/>
              <a:chOff x="562842" y="475488"/>
              <a:chExt cx="7982713" cy="5888736"/>
            </a:xfrm>
          </p:grpSpPr>
          <p:sp>
            <p:nvSpPr>
              <p:cNvPr id="8" name="Rectangle 7"/>
              <p:cNvSpPr>
                <a:spLocks/>
              </p:cNvSpPr>
              <p:nvPr/>
            </p:nvSpPr>
            <p:spPr>
              <a:xfrm>
                <a:off x="562843" y="475488"/>
                <a:ext cx="7982712" cy="5888736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>
                <a:off x="562842" y="6133646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62842" y="3427528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0113" y="3442447"/>
            <a:ext cx="7345362" cy="1532965"/>
          </a:xfrm>
        </p:spPr>
        <p:txBody>
          <a:bodyPr anchor="b" anchorCtr="0">
            <a:normAutofit/>
          </a:bodyPr>
          <a:lstStyle>
            <a:lvl1pPr>
              <a:defRPr sz="540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029200"/>
            <a:ext cx="7345362" cy="9906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9259" y="6122894"/>
            <a:ext cx="2133600" cy="259317"/>
          </a:xfrm>
        </p:spPr>
        <p:txBody>
          <a:bodyPr/>
          <a:lstStyle/>
          <a:p>
            <a:fld id="{200EFB77-D1E9-6D4C-B803-12C3116FFCB5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4401"/>
            <a:ext cx="2895600" cy="257810"/>
          </a:xfrm>
        </p:spPr>
        <p:txBody>
          <a:bodyPr/>
          <a:lstStyle/>
          <a:p>
            <a:endParaRPr lang="fr-FR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636493" y="533400"/>
            <a:ext cx="7836408" cy="2828925"/>
          </a:xfrm>
        </p:spPr>
        <p:txBody>
          <a:bodyPr>
            <a:normAutofit/>
          </a:bodyPr>
          <a:lstStyle>
            <a:lvl1pPr>
              <a:buNone/>
              <a:defRPr sz="2000"/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2" name="Rectangle 11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7" name="Rectangle 26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1371600"/>
            <a:ext cx="7345362" cy="1676400"/>
          </a:xfrm>
        </p:spPr>
        <p:txBody>
          <a:bodyPr anchor="b" anchorCtr="0">
            <a:noAutofit/>
          </a:bodyPr>
          <a:lstStyle>
            <a:lvl1pPr algn="ctr">
              <a:defRPr sz="5400" b="0" i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3" y="3134566"/>
            <a:ext cx="7345362" cy="1500187"/>
          </a:xfrm>
        </p:spPr>
        <p:txBody>
          <a:bodyPr anchor="t" anchorCtr="0"/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21" name="Rectangle 2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3" name="Rectangle 2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5" name="Rectangle 24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0111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9" name="Rectangle 2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32" name="Rectangle 31"/>
                <p:cNvSpPr/>
                <p:nvPr/>
              </p:nvSpPr>
              <p:spPr>
                <a:xfrm>
                  <a:off x="247157" y="1612392"/>
                  <a:ext cx="8622792" cy="64008"/>
                </a:xfrm>
                <a:prstGeom prst="rect">
                  <a:avLst/>
                </a:prstGeom>
                <a:solidFill>
                  <a:schemeClr val="bg2">
                    <a:lumMod val="40000"/>
                    <a:lumOff val="60000"/>
                  </a:schemeClr>
                </a:solidFill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23" name="Straight Connector 22"/>
            <p:cNvCxnSpPr/>
            <p:nvPr/>
          </p:nvCxnSpPr>
          <p:spPr>
            <a:xfrm rot="16200000" flipH="1">
              <a:off x="2217480" y="4026438"/>
              <a:ext cx="4711326" cy="2286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01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301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45539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45539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5" name="Rectangle 14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" name="Rectangle 16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1" name="Rectangle 1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3" name="Rectangle 1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9" name="Rectangle 1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33" name="Rectangle 32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169892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 smtClean="0"/>
              <a:t>Cliquez et modifiez le titre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147888"/>
            <a:ext cx="3008313" cy="326231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, imag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182880" y="173699"/>
                <a:ext cx="8778240" cy="6510602"/>
                <a:chOff x="182880" y="173699"/>
                <a:chExt cx="8778240" cy="6510602"/>
              </a:xfrm>
            </p:grpSpPr>
            <p:sp>
              <p:nvSpPr>
                <p:cNvPr id="29" name="Rectangle 28"/>
                <p:cNvSpPr/>
                <p:nvPr/>
              </p:nvSpPr>
              <p:spPr>
                <a:xfrm>
                  <a:off x="182880" y="173699"/>
                  <a:ext cx="8778240" cy="651060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</a:ln>
                <a:effectLst>
                  <a:outerShdw blurRad="63500" sx="101000" sy="101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perspectiveFront" fov="4800000"/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0" name="Group 10"/>
                <p:cNvGrpSpPr/>
                <p:nvPr/>
              </p:nvGrpSpPr>
              <p:grpSpPr>
                <a:xfrm>
                  <a:off x="256032" y="237744"/>
                  <a:ext cx="8622792" cy="6364224"/>
                  <a:chOff x="247157" y="247430"/>
                  <a:chExt cx="8622792" cy="6364224"/>
                </a:xfrm>
              </p:grpSpPr>
              <p:sp>
                <p:nvSpPr>
                  <p:cNvPr id="31" name="Rectangle 30"/>
                  <p:cNvSpPr>
                    <a:spLocks/>
                  </p:cNvSpPr>
                  <p:nvPr/>
                </p:nvSpPr>
                <p:spPr>
                  <a:xfrm>
                    <a:off x="247157" y="247430"/>
                    <a:ext cx="8622792" cy="6364224"/>
                  </a:xfrm>
                  <a:prstGeom prst="rect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/>
                  </a:p>
                </p:txBody>
              </p:sp>
              <p:cxnSp>
                <p:nvCxnSpPr>
                  <p:cNvPr id="32" name="Straight Connector 31"/>
                  <p:cNvCxnSpPr/>
                  <p:nvPr/>
                </p:nvCxnSpPr>
                <p:spPr>
                  <a:xfrm>
                    <a:off x="247157" y="6389024"/>
                    <a:ext cx="8622792" cy="158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28" name="Rectangle 27"/>
              <p:cNvSpPr/>
              <p:nvPr/>
            </p:nvSpPr>
            <p:spPr>
              <a:xfrm rot="5400000">
                <a:off x="801086" y="3274090"/>
                <a:ext cx="6135624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  <p:sp>
          <p:nvSpPr>
            <p:cNvPr id="25" name="Rectangle 24"/>
            <p:cNvSpPr/>
            <p:nvPr/>
          </p:nvSpPr>
          <p:spPr>
            <a:xfrm rot="10800000">
              <a:off x="258763" y="1594462"/>
              <a:ext cx="357530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694329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 smtClean="0"/>
              <a:t>Cliquez et modifiez le titre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672323"/>
            <a:ext cx="3008313" cy="340304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352892" y="310123"/>
            <a:ext cx="3398837" cy="1204912"/>
          </a:xfrm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0" name="Rectangle 19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7" name="Rectangle 16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691640"/>
            <a:ext cx="3008376" cy="914400"/>
          </a:xfrm>
        </p:spPr>
        <p:txBody>
          <a:bodyPr anchor="b">
            <a:noAutofit/>
          </a:bodyPr>
          <a:lstStyle>
            <a:lvl1pPr algn="l">
              <a:defRPr sz="2800" b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38559" y="612775"/>
            <a:ext cx="4114800" cy="546811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2670048"/>
            <a:ext cx="3008376" cy="340156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u-dessus de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7" name="Group 16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1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2" name="Rectangle 21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3" name="Straight Connector 22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20" name="Rectangle 19"/>
            <p:cNvSpPr/>
            <p:nvPr/>
          </p:nvSpPr>
          <p:spPr>
            <a:xfrm>
              <a:off x="256032" y="4203192"/>
              <a:ext cx="8622792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1" y="4287819"/>
            <a:ext cx="8021977" cy="916193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fr-FR" smtClean="0"/>
              <a:t>Cliquez et modifiez le titre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6347" y="331694"/>
            <a:ext cx="8421624" cy="378310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1" y="5271247"/>
            <a:ext cx="8021977" cy="101301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4" name="Rectangle 13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6" name="Rectangle 15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8" name="Rectangle 17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4" name="Group 13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7" name="Rectangle 16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8" name="Rectangle 17"/>
            <p:cNvSpPr/>
            <p:nvPr/>
          </p:nvSpPr>
          <p:spPr>
            <a:xfrm rot="5400000">
              <a:off x="4242277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399" y="609600"/>
            <a:ext cx="1416423" cy="5516563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2" y="609600"/>
            <a:ext cx="6279777" cy="55165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FB77-D1E9-6D4C-B803-12C3116FFCB5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0113" y="244158"/>
            <a:ext cx="7345362" cy="133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2" y="2133601"/>
            <a:ext cx="7345363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3840" y="6371591"/>
            <a:ext cx="2133600" cy="259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</a:defRPr>
            </a:lvl1pPr>
          </a:lstStyle>
          <a:p>
            <a:fld id="{200EFB77-D1E9-6D4C-B803-12C3116FFCB5}" type="datetimeFigureOut">
              <a:rPr lang="fr-FR" smtClean="0"/>
              <a:t>07/12/15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  <a:ea typeface="+mn-ea"/>
                <a:cs typeface="+mn-cs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00" y="6356350"/>
            <a:ext cx="762000" cy="271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651E9252-01AB-EA44-9074-1A2BB797FFE1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94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80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366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652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85900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712913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947863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74875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4" Type="http://schemas.openxmlformats.org/officeDocument/2006/relationships/slide" Target="slide6.xml"/><Relationship Id="rId5" Type="http://schemas.openxmlformats.org/officeDocument/2006/relationships/slide" Target="slide8.xml"/><Relationship Id="rId6" Type="http://schemas.openxmlformats.org/officeDocument/2006/relationships/slide" Target="slide20.xml"/><Relationship Id="rId1" Type="http://schemas.openxmlformats.org/officeDocument/2006/relationships/slideLayout" Target="../slideLayouts/slideLayout1.xml"/><Relationship Id="rId2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Multiplier par 2</a:t>
            </a:r>
            <a:endParaRPr lang="fr-FR" dirty="0"/>
          </a:p>
        </p:txBody>
      </p:sp>
      <p:sp>
        <p:nvSpPr>
          <p:cNvPr id="4" name="Bouton d'action : Personnalisé 3">
            <a:hlinkClick r:id="rId2" action="ppaction://hlinksldjump" highlightClick="1"/>
          </p:cNvPr>
          <p:cNvSpPr/>
          <p:nvPr/>
        </p:nvSpPr>
        <p:spPr>
          <a:xfrm>
            <a:off x="1490927" y="3429000"/>
            <a:ext cx="216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Script Ecole 2"/>
                <a:cs typeface="Script Ecole 2"/>
              </a:rPr>
              <a:t>Mémorisation jusqu’à 5 x </a:t>
            </a:r>
            <a:r>
              <a:rPr lang="fr-FR" dirty="0" smtClean="0">
                <a:latin typeface="Script Ecole 2"/>
                <a:cs typeface="Script Ecole 2"/>
              </a:rPr>
              <a:t>2</a:t>
            </a:r>
            <a:endParaRPr lang="fr-FR" dirty="0">
              <a:latin typeface="Script Ecole 2"/>
              <a:cs typeface="Script Ecole 2"/>
            </a:endParaRPr>
          </a:p>
        </p:txBody>
      </p:sp>
      <p:sp>
        <p:nvSpPr>
          <p:cNvPr id="5" name="Bouton d'action : Personnalisé 4">
            <a:hlinkClick r:id="rId3" action="ppaction://hlinksldjump" highlightClick="1"/>
          </p:cNvPr>
          <p:cNvSpPr/>
          <p:nvPr/>
        </p:nvSpPr>
        <p:spPr>
          <a:xfrm>
            <a:off x="1490927" y="4420424"/>
            <a:ext cx="216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Script Ecole 2"/>
                <a:cs typeface="Script Ecole 2"/>
              </a:rPr>
              <a:t>Mémorisation jusqu’à 7 x </a:t>
            </a:r>
            <a:r>
              <a:rPr lang="fr-FR" dirty="0" smtClean="0">
                <a:latin typeface="Script Ecole 2"/>
                <a:cs typeface="Script Ecole 2"/>
              </a:rPr>
              <a:t>2</a:t>
            </a:r>
            <a:endParaRPr lang="fr-FR" dirty="0">
              <a:latin typeface="Script Ecole 2"/>
              <a:cs typeface="Script Ecole 2"/>
            </a:endParaRPr>
          </a:p>
        </p:txBody>
      </p:sp>
      <p:sp>
        <p:nvSpPr>
          <p:cNvPr id="6" name="Bouton d'action : Personnalisé 5">
            <a:hlinkClick r:id="rId4" action="ppaction://hlinksldjump" highlightClick="1"/>
          </p:cNvPr>
          <p:cNvSpPr/>
          <p:nvPr/>
        </p:nvSpPr>
        <p:spPr>
          <a:xfrm>
            <a:off x="1490927" y="5411848"/>
            <a:ext cx="216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Script Ecole 2"/>
                <a:cs typeface="Script Ecole 2"/>
              </a:rPr>
              <a:t>Mémorisation jusqu’à 9 x </a:t>
            </a:r>
            <a:r>
              <a:rPr lang="fr-FR" dirty="0" smtClean="0">
                <a:latin typeface="Script Ecole 2"/>
                <a:cs typeface="Script Ecole 2"/>
              </a:rPr>
              <a:t>2</a:t>
            </a:r>
            <a:endParaRPr lang="fr-FR" dirty="0">
              <a:latin typeface="Script Ecole 2"/>
              <a:cs typeface="Script Ecole 2"/>
            </a:endParaRPr>
          </a:p>
        </p:txBody>
      </p:sp>
      <p:sp>
        <p:nvSpPr>
          <p:cNvPr id="7" name="Bouton d'action : Personnalisé 6">
            <a:hlinkClick r:id="rId5" action="ppaction://hlinksldjump" highlightClick="1"/>
          </p:cNvPr>
          <p:cNvSpPr/>
          <p:nvPr/>
        </p:nvSpPr>
        <p:spPr>
          <a:xfrm>
            <a:off x="5328679" y="3789000"/>
            <a:ext cx="216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Script Ecole 2"/>
                <a:cs typeface="Script Ecole 2"/>
              </a:rPr>
              <a:t>Entrainement 1</a:t>
            </a:r>
            <a:endParaRPr lang="fr-FR" dirty="0">
              <a:latin typeface="Script Ecole 2"/>
              <a:cs typeface="Script Ecole 2"/>
            </a:endParaRPr>
          </a:p>
        </p:txBody>
      </p:sp>
      <p:sp>
        <p:nvSpPr>
          <p:cNvPr id="8" name="Bouton d'action : Personnalisé 7">
            <a:hlinkClick r:id="rId6" action="ppaction://hlinksldjump" highlightClick="1"/>
          </p:cNvPr>
          <p:cNvSpPr/>
          <p:nvPr/>
        </p:nvSpPr>
        <p:spPr>
          <a:xfrm>
            <a:off x="5328679" y="4874479"/>
            <a:ext cx="2160000" cy="720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Script Ecole 2"/>
                <a:cs typeface="Script Ecole 2"/>
              </a:rPr>
              <a:t>Entrainement 2</a:t>
            </a:r>
            <a:endParaRPr lang="fr-FR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513245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Mémorisation jusqu’à 5 x 2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9331425"/>
              </p:ext>
            </p:extLst>
          </p:nvPr>
        </p:nvGraphicFramePr>
        <p:xfrm>
          <a:off x="254048" y="2512439"/>
          <a:ext cx="5740674" cy="1537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6779"/>
                <a:gridCol w="956779"/>
                <a:gridCol w="956779"/>
                <a:gridCol w="956779"/>
                <a:gridCol w="956779"/>
                <a:gridCol w="956779"/>
              </a:tblGrid>
              <a:tr h="528594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fois 0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fois 1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fois 2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fois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fois 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fois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5042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x 2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x 2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x 2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x 2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x 2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x 2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504267"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531604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472778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2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432212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4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391259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6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4350605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8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5203942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503542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4054317" y="3001022"/>
            <a:ext cx="1035365" cy="855956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3562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Mémorisation jusqu’à 7 x 2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9239154"/>
              </p:ext>
            </p:extLst>
          </p:nvPr>
        </p:nvGraphicFramePr>
        <p:xfrm>
          <a:off x="254048" y="2512439"/>
          <a:ext cx="7625120" cy="1537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3140"/>
                <a:gridCol w="953140"/>
                <a:gridCol w="953140"/>
                <a:gridCol w="953140"/>
                <a:gridCol w="953140"/>
                <a:gridCol w="953140"/>
                <a:gridCol w="953140"/>
                <a:gridCol w="953140"/>
              </a:tblGrid>
              <a:tr h="528594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fois 0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fois 1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fois 2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fois 3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fois 4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fois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fois 6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fois 7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5042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504267"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531604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472778" y="3505112"/>
            <a:ext cx="41549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5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321773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294624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240165" y="3505112"/>
            <a:ext cx="6395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20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203942" y="3505112"/>
            <a:ext cx="6463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25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6143975" y="3505112"/>
            <a:ext cx="6395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30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074733" y="3505112"/>
            <a:ext cx="6463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35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806059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4054317" y="3001022"/>
            <a:ext cx="1035365" cy="855956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9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Mémorisation jusqu’à 9 x 5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8953150"/>
              </p:ext>
            </p:extLst>
          </p:nvPr>
        </p:nvGraphicFramePr>
        <p:xfrm>
          <a:off x="254042" y="2512439"/>
          <a:ext cx="8621970" cy="1537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</a:tblGrid>
              <a:tr h="528594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0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1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2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3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4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5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6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7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8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9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5042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504267"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531604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336228" y="3505112"/>
            <a:ext cx="41549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5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103293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966904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830515" y="3505112"/>
            <a:ext cx="6395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20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4685052" y="3505112"/>
            <a:ext cx="6463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25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543155" y="3505112"/>
            <a:ext cx="6395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30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405638" y="3505112"/>
            <a:ext cx="6463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35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7254465" y="3505112"/>
            <a:ext cx="6463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35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8128409" y="3503846"/>
            <a:ext cx="6463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4</a:t>
            </a:r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013758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4054317" y="3001022"/>
            <a:ext cx="1035365" cy="855956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9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Entrainement 1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7091198"/>
              </p:ext>
            </p:extLst>
          </p:nvPr>
        </p:nvGraphicFramePr>
        <p:xfrm>
          <a:off x="254042" y="2512439"/>
          <a:ext cx="8621970" cy="1537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</a:tblGrid>
              <a:tr h="528594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0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1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2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3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4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5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6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7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8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9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5042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504267"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531604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336228" y="3505112"/>
            <a:ext cx="41549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5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103293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966904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830515" y="3505112"/>
            <a:ext cx="6395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20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4685052" y="3505112"/>
            <a:ext cx="6463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25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543155" y="3505112"/>
            <a:ext cx="6395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30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405638" y="3505112"/>
            <a:ext cx="6463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35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7254465" y="3505112"/>
            <a:ext cx="6463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35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8128409" y="3503846"/>
            <a:ext cx="6463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4</a:t>
            </a:r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809575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324574" y="1169945"/>
            <a:ext cx="1976222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 smtClean="0">
                <a:latin typeface="Script Ecole 2"/>
                <a:cs typeface="Script Ecole 2"/>
              </a:rPr>
              <a:t>3 x 5 = 15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27639" y="2734628"/>
            <a:ext cx="1994456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>
                <a:latin typeface="Script Ecole 2"/>
                <a:cs typeface="Script Ecole 2"/>
              </a:rPr>
              <a:t>8</a:t>
            </a:r>
            <a:r>
              <a:rPr lang="fr-FR" sz="3200" dirty="0" smtClean="0">
                <a:latin typeface="Script Ecole 2"/>
                <a:cs typeface="Script Ecole 2"/>
              </a:rPr>
              <a:t> x 5 = 40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308983" y="5216093"/>
            <a:ext cx="1994456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>
                <a:latin typeface="Script Ecole 2"/>
                <a:cs typeface="Script Ecole 2"/>
              </a:rPr>
              <a:t>4</a:t>
            </a:r>
            <a:r>
              <a:rPr lang="fr-FR" sz="3200" dirty="0" smtClean="0">
                <a:latin typeface="Script Ecole 2"/>
                <a:cs typeface="Script Ecole 2"/>
              </a:rPr>
              <a:t> x 5 = 20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300796" y="3280588"/>
            <a:ext cx="2002071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>
                <a:latin typeface="Script Ecole 2"/>
                <a:cs typeface="Script Ecole 2"/>
              </a:rPr>
              <a:t>9</a:t>
            </a:r>
            <a:r>
              <a:rPr lang="fr-FR" sz="3200" dirty="0" smtClean="0">
                <a:latin typeface="Script Ecole 2"/>
                <a:cs typeface="Script Ecole 2"/>
              </a:rPr>
              <a:t> x 5 = 45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672598" y="1643443"/>
            <a:ext cx="1748796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>
                <a:latin typeface="Script Ecole 2"/>
                <a:cs typeface="Script Ecole 2"/>
              </a:rPr>
              <a:t>1</a:t>
            </a:r>
            <a:r>
              <a:rPr lang="fr-FR" sz="3200" dirty="0" smtClean="0">
                <a:latin typeface="Script Ecole 2"/>
                <a:cs typeface="Script Ecole 2"/>
              </a:rPr>
              <a:t> x 5 = 5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428993" y="3147201"/>
            <a:ext cx="1994456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>
                <a:latin typeface="Script Ecole 2"/>
                <a:cs typeface="Script Ecole 2"/>
              </a:rPr>
              <a:t>6</a:t>
            </a:r>
            <a:r>
              <a:rPr lang="fr-FR" sz="3200" dirty="0" smtClean="0">
                <a:latin typeface="Script Ecole 2"/>
                <a:cs typeface="Script Ecole 2"/>
              </a:rPr>
              <a:t> x 5 = 30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158075" y="4446583"/>
            <a:ext cx="1976222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>
                <a:latin typeface="Script Ecole 2"/>
                <a:cs typeface="Script Ecole 2"/>
              </a:rPr>
              <a:t>2</a:t>
            </a:r>
            <a:r>
              <a:rPr lang="fr-FR" sz="3200" dirty="0" smtClean="0">
                <a:latin typeface="Script Ecole 2"/>
                <a:cs typeface="Script Ecole 2"/>
              </a:rPr>
              <a:t> x 5 = 10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092269" y="1351055"/>
            <a:ext cx="1994456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>
                <a:latin typeface="Script Ecole 2"/>
                <a:cs typeface="Script Ecole 2"/>
              </a:rPr>
              <a:t>5</a:t>
            </a:r>
            <a:r>
              <a:rPr lang="fr-FR" sz="3200" dirty="0" smtClean="0">
                <a:latin typeface="Script Ecole 2"/>
                <a:cs typeface="Script Ecole 2"/>
              </a:rPr>
              <a:t> x 5 = 25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807859" y="4446583"/>
            <a:ext cx="1994456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>
                <a:latin typeface="Script Ecole 2"/>
                <a:cs typeface="Script Ecole 2"/>
              </a:rPr>
              <a:t>7</a:t>
            </a:r>
            <a:r>
              <a:rPr lang="fr-FR" sz="3200" dirty="0" smtClean="0">
                <a:latin typeface="Script Ecole 2"/>
                <a:cs typeface="Script Ecole 2"/>
              </a:rPr>
              <a:t> x 5 = 35</a:t>
            </a:r>
            <a:endParaRPr lang="fr-FR" sz="3200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510094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>
                <a:latin typeface="Script Ecole 2"/>
                <a:cs typeface="Script Ecole 2"/>
              </a:rPr>
              <a:t>5</a:t>
            </a:r>
            <a:r>
              <a:rPr lang="fr-FR" sz="7200" dirty="0" smtClean="0">
                <a:latin typeface="Script Ecole 2"/>
                <a:cs typeface="Script Ecole 2"/>
              </a:rPr>
              <a:t> x 5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208083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2</a:t>
            </a:r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5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174317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 smtClean="0">
                <a:latin typeface="Script Ecole 2"/>
                <a:cs typeface="Script Ecole 2"/>
              </a:rPr>
              <a:t>6 x 5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208083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30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525457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>
                <a:latin typeface="Script Ecole 2"/>
                <a:cs typeface="Script Ecole 2"/>
              </a:rPr>
              <a:t>2</a:t>
            </a:r>
            <a:r>
              <a:rPr lang="fr-FR" sz="7200" dirty="0" smtClean="0">
                <a:latin typeface="Script Ecole 2"/>
                <a:cs typeface="Script Ecole 2"/>
              </a:rPr>
              <a:t> x 5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167056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10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6566481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 smtClean="0">
                <a:latin typeface="Script Ecole 2"/>
                <a:cs typeface="Script Ecole 2"/>
              </a:rPr>
              <a:t>8 x 5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208083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4</a:t>
            </a:r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0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820585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15580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 smtClean="0">
                <a:latin typeface="Script Ecole 2"/>
                <a:cs typeface="Script Ecole 2"/>
              </a:rPr>
              <a:t>1 x 5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696375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2509111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>
                <a:latin typeface="Script Ecole 2"/>
                <a:cs typeface="Script Ecole 2"/>
              </a:rPr>
              <a:t>0</a:t>
            </a:r>
            <a:r>
              <a:rPr lang="fr-FR" sz="7200" dirty="0" smtClean="0">
                <a:latin typeface="Script Ecole 2"/>
                <a:cs typeface="Script Ecole 2"/>
              </a:rPr>
              <a:t> x 5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696375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643993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73739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>
                <a:latin typeface="Script Ecole 2"/>
                <a:cs typeface="Script Ecole 2"/>
              </a:rPr>
              <a:t>9</a:t>
            </a:r>
            <a:r>
              <a:rPr lang="fr-FR" sz="7200" dirty="0" smtClean="0">
                <a:latin typeface="Script Ecole 2"/>
                <a:cs typeface="Script Ecole 2"/>
              </a:rPr>
              <a:t> x 5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208083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4</a:t>
            </a:r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5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318315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>
                <a:latin typeface="Script Ecole 2"/>
                <a:cs typeface="Script Ecole 2"/>
              </a:rPr>
              <a:t>4</a:t>
            </a:r>
            <a:r>
              <a:rPr lang="fr-FR" sz="7200" dirty="0" smtClean="0">
                <a:latin typeface="Script Ecole 2"/>
                <a:cs typeface="Script Ecole 2"/>
              </a:rPr>
              <a:t> x 5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208083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20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441922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 smtClean="0">
                <a:latin typeface="Script Ecole 2"/>
                <a:cs typeface="Script Ecole 2"/>
              </a:rPr>
              <a:t>3 x 5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167056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15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4281184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4054317" y="3001022"/>
            <a:ext cx="1035365" cy="855956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9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Entrainement 2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2507113"/>
              </p:ext>
            </p:extLst>
          </p:nvPr>
        </p:nvGraphicFramePr>
        <p:xfrm>
          <a:off x="254042" y="2512439"/>
          <a:ext cx="8621970" cy="1537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  <a:gridCol w="862197"/>
              </a:tblGrid>
              <a:tr h="528594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0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1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2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3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4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5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6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7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8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Script Ecole 2"/>
                          <a:cs typeface="Script Ecole 2"/>
                        </a:rPr>
                        <a:t>5 fois 9</a:t>
                      </a:r>
                      <a:endParaRPr lang="fr-FR" sz="1600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50426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0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1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2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3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4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5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6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7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8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Script Ecole 2"/>
                          <a:cs typeface="Script Ecole 2"/>
                        </a:rPr>
                        <a:t>9 x 5</a:t>
                      </a:r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  <a:tr h="504267"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cript Ecole 2"/>
                        <a:cs typeface="Script Ecole 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531604" y="3505112"/>
            <a:ext cx="4120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336228" y="3505112"/>
            <a:ext cx="41549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5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103293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966904" y="3505112"/>
            <a:ext cx="621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15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830515" y="3505112"/>
            <a:ext cx="6395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20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4685052" y="3505112"/>
            <a:ext cx="6463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25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543155" y="3505112"/>
            <a:ext cx="6395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30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405638" y="3505112"/>
            <a:ext cx="6463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35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7254465" y="3505112"/>
            <a:ext cx="6463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35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8128409" y="3503846"/>
            <a:ext cx="6463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4</a:t>
            </a:r>
            <a:r>
              <a:rPr lang="fr-FR" sz="3200" b="1" dirty="0" smtClean="0">
                <a:solidFill>
                  <a:schemeClr val="accent2">
                    <a:lumMod val="50000"/>
                  </a:schemeClr>
                </a:solidFill>
                <a:latin typeface="Script Ecole 2"/>
                <a:cs typeface="Script Ecole 2"/>
              </a:rPr>
              <a:t>5</a:t>
            </a:r>
            <a:endParaRPr lang="fr-FR" sz="3200" b="1" dirty="0">
              <a:solidFill>
                <a:schemeClr val="accent2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0056623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324574" y="1169945"/>
            <a:ext cx="1976222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>
                <a:latin typeface="Script Ecole 2"/>
                <a:cs typeface="Script Ecole 2"/>
              </a:rPr>
              <a:t>5</a:t>
            </a:r>
            <a:r>
              <a:rPr lang="fr-FR" sz="3200" dirty="0" smtClean="0">
                <a:latin typeface="Script Ecole 2"/>
                <a:cs typeface="Script Ecole 2"/>
              </a:rPr>
              <a:t> x 5 = 15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27639" y="2734628"/>
            <a:ext cx="1994456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 smtClean="0">
                <a:latin typeface="Script Ecole 2"/>
                <a:cs typeface="Script Ecole 2"/>
              </a:rPr>
              <a:t>7 x 5 = 40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308983" y="5216093"/>
            <a:ext cx="1994456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>
                <a:latin typeface="Script Ecole 2"/>
                <a:cs typeface="Script Ecole 2"/>
              </a:rPr>
              <a:t>4</a:t>
            </a:r>
            <a:r>
              <a:rPr lang="fr-FR" sz="3200" dirty="0" smtClean="0">
                <a:latin typeface="Script Ecole 2"/>
                <a:cs typeface="Script Ecole 2"/>
              </a:rPr>
              <a:t> x 5 = 20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300796" y="3280588"/>
            <a:ext cx="1994456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 smtClean="0">
                <a:latin typeface="Script Ecole 2"/>
                <a:cs typeface="Script Ecole 2"/>
              </a:rPr>
              <a:t>6 x 5 = 45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672598" y="1643443"/>
            <a:ext cx="1767030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 smtClean="0">
                <a:latin typeface="Script Ecole 2"/>
                <a:cs typeface="Script Ecole 2"/>
              </a:rPr>
              <a:t>2 x 5 = 5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428993" y="3147201"/>
            <a:ext cx="2002071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 smtClean="0">
                <a:latin typeface="Script Ecole 2"/>
                <a:cs typeface="Script Ecole 2"/>
              </a:rPr>
              <a:t>9 x 5 = 30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158075" y="4446583"/>
            <a:ext cx="1957988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 smtClean="0">
                <a:latin typeface="Script Ecole 2"/>
                <a:cs typeface="Script Ecole 2"/>
              </a:rPr>
              <a:t>1 x 5 = 10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092269" y="1351055"/>
            <a:ext cx="1994456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 smtClean="0">
                <a:latin typeface="Script Ecole 2"/>
                <a:cs typeface="Script Ecole 2"/>
              </a:rPr>
              <a:t>3 x 5 = 25</a:t>
            </a:r>
            <a:endParaRPr lang="fr-FR" sz="3200" dirty="0">
              <a:latin typeface="Script Ecole 2"/>
              <a:cs typeface="Script Ecole 2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807859" y="4446583"/>
            <a:ext cx="1994456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dirty="0" smtClean="0">
                <a:latin typeface="Script Ecole 2"/>
                <a:cs typeface="Script Ecole 2"/>
              </a:rPr>
              <a:t>8 x 5 = 35</a:t>
            </a:r>
            <a:endParaRPr lang="fr-FR" sz="3200" dirty="0"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546852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 smtClean="0">
                <a:latin typeface="Script Ecole 2"/>
                <a:cs typeface="Script Ecole 2"/>
              </a:rPr>
              <a:t>8 x 5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208083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4</a:t>
            </a:r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0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591529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>
                <a:latin typeface="Script Ecole 2"/>
                <a:cs typeface="Script Ecole 2"/>
              </a:rPr>
              <a:t>2</a:t>
            </a:r>
            <a:r>
              <a:rPr lang="fr-FR" sz="7200" dirty="0" smtClean="0">
                <a:latin typeface="Script Ecole 2"/>
                <a:cs typeface="Script Ecole 2"/>
              </a:rPr>
              <a:t> x 5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167056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10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038652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 smtClean="0">
                <a:latin typeface="Script Ecole 2"/>
                <a:cs typeface="Script Ecole 2"/>
              </a:rPr>
              <a:t>6 x 5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208083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30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919597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15580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 smtClean="0">
                <a:latin typeface="Script Ecole 2"/>
                <a:cs typeface="Script Ecole 2"/>
              </a:rPr>
              <a:t>1 x 5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696375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334652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 smtClean="0">
                <a:latin typeface="Script Ecole 2"/>
                <a:cs typeface="Script Ecole 2"/>
              </a:rPr>
              <a:t>7 x 5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208083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35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647784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>
                <a:latin typeface="Script Ecole 2"/>
                <a:cs typeface="Script Ecole 2"/>
              </a:rPr>
              <a:t>4</a:t>
            </a:r>
            <a:r>
              <a:rPr lang="fr-FR" sz="7200" dirty="0" smtClean="0">
                <a:latin typeface="Script Ecole 2"/>
                <a:cs typeface="Script Ecole 2"/>
              </a:rPr>
              <a:t> x 5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208083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20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3350447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73739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>
                <a:latin typeface="Script Ecole 2"/>
                <a:cs typeface="Script Ecole 2"/>
              </a:rPr>
              <a:t>9</a:t>
            </a:r>
            <a:r>
              <a:rPr lang="fr-FR" sz="7200" dirty="0" smtClean="0">
                <a:latin typeface="Script Ecole 2"/>
                <a:cs typeface="Script Ecole 2"/>
              </a:rPr>
              <a:t> x 5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208083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4</a:t>
            </a:r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5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2003091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>
                <a:latin typeface="Script Ecole 2"/>
                <a:cs typeface="Script Ecole 2"/>
              </a:rPr>
              <a:t>5</a:t>
            </a:r>
            <a:r>
              <a:rPr lang="fr-FR" sz="7200" dirty="0" smtClean="0">
                <a:latin typeface="Script Ecole 2"/>
                <a:cs typeface="Script Ecole 2"/>
              </a:rPr>
              <a:t> x 5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208083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2</a:t>
            </a:r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5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608611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1209" y="2699255"/>
            <a:ext cx="4156607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dirty="0" smtClean="0">
                <a:latin typeface="Script Ecole 2"/>
                <a:cs typeface="Script Ecole 2"/>
              </a:rPr>
              <a:t>3 x 5 = </a:t>
            </a:r>
            <a:r>
              <a:rPr lang="is-IS" sz="7200" dirty="0" smtClean="0">
                <a:latin typeface="Script Ecole 2"/>
                <a:cs typeface="Script Ecole 2"/>
              </a:rPr>
              <a:t>…</a:t>
            </a:r>
            <a:endParaRPr lang="fr-FR" sz="7200" dirty="0">
              <a:latin typeface="Script Ecole 2"/>
              <a:cs typeface="Script Ecole 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3450" y="2689731"/>
            <a:ext cx="1167056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cript Ecole 2"/>
                <a:cs typeface="Script Ecole 2"/>
              </a:rPr>
              <a:t>15</a:t>
            </a:r>
            <a:endParaRPr lang="fr-FR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18098346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/>
          <p:nvPr/>
        </p:nvSpPr>
        <p:spPr>
          <a:xfrm>
            <a:off x="4054317" y="3001022"/>
            <a:ext cx="1035365" cy="855956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9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Capital">
  <a:themeElements>
    <a:clrScheme name="Encrier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Capital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Capita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atMod val="150000"/>
                <a:lumMod val="50000"/>
              </a:schemeClr>
              <a:schemeClr val="phClr">
                <a:satMod val="300000"/>
                <a:lumMod val="125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atMod val="135000"/>
                <a:lumMod val="80000"/>
              </a:schemeClr>
              <a:schemeClr val="phClr">
                <a:satMod val="250000"/>
                <a:lumMod val="15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44450" cap="flat" cmpd="sng" algn="ctr">
          <a:solidFill>
            <a:schemeClr val="phClr">
              <a:shade val="85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sx="101000" sy="101000" algn="ctr" rotWithShape="0">
              <a:srgbClr val="000000">
                <a:alpha val="40000"/>
              </a:srgbClr>
            </a:outerShdw>
          </a:effectLst>
          <a:scene3d>
            <a:camera prst="perspectiveFront" fov="3000000"/>
            <a:lightRig rig="threePt" dir="tl"/>
          </a:scene3d>
          <a:sp3d>
            <a:bevelT w="0" h="0"/>
          </a:sp3d>
        </a:effectStyle>
        <a:effectStyle>
          <a:effectLst>
            <a:innerShdw blurRad="190500">
              <a:srgbClr val="000000">
                <a:alpha val="50000"/>
              </a:srgbClr>
            </a:innerShdw>
          </a:effectLst>
          <a:scene3d>
            <a:camera prst="perspectiveFront" fov="4800000"/>
            <a:lightRig rig="twoPt" dir="t">
              <a:rot lat="0" lon="0" rev="48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atMod val="150000"/>
                <a:lumMod val="50000"/>
              </a:schemeClr>
              <a:schemeClr val="phClr">
                <a:satMod val="400000"/>
                <a:lumMod val="16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Capital.thmx</Template>
  <TotalTime>51</TotalTime>
  <Words>713</Words>
  <Application>Microsoft Macintosh PowerPoint</Application>
  <PresentationFormat>Présentation à l'écran (4:3)</PresentationFormat>
  <Paragraphs>224</Paragraphs>
  <Slides>31</Slides>
  <Notes>8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32" baseType="lpstr">
      <vt:lpstr>Capital</vt:lpstr>
      <vt:lpstr>Multiplier par 2</vt:lpstr>
      <vt:lpstr>Mémorisation jusqu’à 5 x 2</vt:lpstr>
      <vt:lpstr>Présentation PowerPoint</vt:lpstr>
      <vt:lpstr>Mémorisation jusqu’à 7 x 2</vt:lpstr>
      <vt:lpstr>Présentation PowerPoint</vt:lpstr>
      <vt:lpstr>Mémorisation jusqu’à 9 x 5</vt:lpstr>
      <vt:lpstr>Présentation PowerPoint</vt:lpstr>
      <vt:lpstr>Entrainement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Entrainement 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Multiplier par 2</dc:title>
  <dc:creator>Marie Gabriel</dc:creator>
  <cp:lastModifiedBy>Marie Gabriel</cp:lastModifiedBy>
  <cp:revision>10</cp:revision>
  <dcterms:created xsi:type="dcterms:W3CDTF">2015-12-07T21:20:02Z</dcterms:created>
  <dcterms:modified xsi:type="dcterms:W3CDTF">2015-12-07T22:41:24Z</dcterms:modified>
</cp:coreProperties>
</file>