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88" r:id="rId1"/>
  </p:sldMasterIdLst>
  <p:notesMasterIdLst>
    <p:notesMasterId r:id="rId20"/>
  </p:notesMasterIdLst>
  <p:sldIdLst>
    <p:sldId id="256" r:id="rId2"/>
    <p:sldId id="258" r:id="rId3"/>
    <p:sldId id="271" r:id="rId4"/>
    <p:sldId id="259" r:id="rId5"/>
    <p:sldId id="272" r:id="rId6"/>
    <p:sldId id="260" r:id="rId7"/>
    <p:sldId id="273" r:id="rId8"/>
    <p:sldId id="261" r:id="rId9"/>
    <p:sldId id="257" r:id="rId10"/>
    <p:sldId id="265" r:id="rId11"/>
    <p:sldId id="262" r:id="rId12"/>
    <p:sldId id="264" r:id="rId13"/>
    <p:sldId id="269" r:id="rId14"/>
    <p:sldId id="268" r:id="rId15"/>
    <p:sldId id="267" r:id="rId16"/>
    <p:sldId id="270" r:id="rId17"/>
    <p:sldId id="266" r:id="rId18"/>
    <p:sldId id="274" r:id="rId19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85" autoAdjust="0"/>
  </p:normalViewPr>
  <p:slideViewPr>
    <p:cSldViewPr snapToGrid="0" snapToObjects="1" showGuides="1">
      <p:cViewPr varScale="1">
        <p:scale>
          <a:sx n="83" d="100"/>
          <a:sy n="83" d="100"/>
        </p:scale>
        <p:origin x="-9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ADC335-1E8E-C143-A7A4-EAB81FA6C485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84582-85F5-A549-9C46-B37475E386E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9968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Construction collective de la table (afficher les réponses après recherche)</a:t>
            </a:r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baseline="0" dirty="0" smtClean="0"/>
              <a:t>Mise en évidence de la commutativité. Mémoriser un calcul pour en restituer 2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Lecture collective puis individuelle (sous forme de furet) 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: combien font </a:t>
            </a:r>
            <a:r>
              <a:rPr lang="is-IS" baseline="0" dirty="0" smtClean="0"/>
              <a:t>….. ? Quel calcul a pour résultat ... ?</a:t>
            </a:r>
          </a:p>
          <a:p>
            <a:pPr marL="228600" indent="-228600">
              <a:buAutoNum type="arabicPeriod"/>
            </a:pPr>
            <a:r>
              <a:rPr lang="is-IS" baseline="0" dirty="0" smtClean="0"/>
              <a:t>Mémorisation dans l’ordre : chanter, créer une image mentale, écrire dans l’espace.</a:t>
            </a:r>
          </a:p>
          <a:p>
            <a:pPr marL="228600" indent="-228600">
              <a:buAutoNum type="arabicPeriod"/>
            </a:pPr>
            <a:r>
              <a:rPr lang="fr-FR" dirty="0" smtClean="0"/>
              <a:t>Restitution collective à l’oral</a:t>
            </a:r>
            <a:r>
              <a:rPr lang="fr-FR" baseline="0" dirty="0" smtClean="0"/>
              <a:t> puis à l’écrit sur l’ardoise. </a:t>
            </a:r>
          </a:p>
          <a:p>
            <a:pPr marL="228600" indent="-228600">
              <a:buAutoNum type="arabicPeriod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670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Révision de la table</a:t>
            </a:r>
            <a:r>
              <a:rPr lang="fr-FR" baseline="0" dirty="0" smtClean="0"/>
              <a:t> : lire silencieusement en individuel, puis en collectif. </a:t>
            </a:r>
            <a:endParaRPr lang="fr-FR" dirty="0" smtClean="0"/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Construction collective de la table jusqu’à 7 (afficher les réponses après recherche)</a:t>
            </a:r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baseline="0" dirty="0" smtClean="0"/>
              <a:t>Mise en évidence de la commutativité. Mémoriser un calcul pour en restituer 2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Lecture collective puis individuelle (sous forme de furet) 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: combien font </a:t>
            </a:r>
            <a:r>
              <a:rPr lang="is-IS" baseline="0" dirty="0" smtClean="0"/>
              <a:t>….. ? Quel calcul a pour résultat ... ?</a:t>
            </a:r>
          </a:p>
          <a:p>
            <a:pPr marL="228600" indent="-228600">
              <a:buAutoNum type="arabicPeriod"/>
            </a:pPr>
            <a:r>
              <a:rPr lang="is-IS" baseline="0" dirty="0" smtClean="0"/>
              <a:t>Mémorisation dans l’ordre : chanter, créer une image mentale, écrire dans l’espace.</a:t>
            </a:r>
          </a:p>
          <a:p>
            <a:pPr marL="228600" indent="-228600">
              <a:buAutoNum type="arabicPeriod"/>
            </a:pPr>
            <a:r>
              <a:rPr lang="fr-FR" dirty="0" smtClean="0"/>
              <a:t>Restitution collective à l’oral</a:t>
            </a:r>
            <a:r>
              <a:rPr lang="fr-FR" baseline="0" dirty="0" smtClean="0"/>
              <a:t> puis à l’écrit sur l’ardoise. </a:t>
            </a:r>
          </a:p>
          <a:p>
            <a:pPr marL="228600" indent="-228600">
              <a:buAutoNum type="arabicPeriod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670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Révision de la table</a:t>
            </a:r>
            <a:r>
              <a:rPr lang="fr-FR" baseline="0" dirty="0" smtClean="0"/>
              <a:t> : lire silencieusement en individuel, puis en collectif. </a:t>
            </a:r>
            <a:endParaRPr lang="fr-FR" dirty="0" smtClean="0"/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Construction collective de la table jusqu’à 7 (afficher les réponses après recherche)</a:t>
            </a:r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baseline="0" dirty="0" smtClean="0"/>
              <a:t>Distribution du répertoire individuel.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Lecture collective puis individuelle (sous forme de furet) 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: combien font </a:t>
            </a:r>
            <a:r>
              <a:rPr lang="is-IS" baseline="0" dirty="0" smtClean="0"/>
              <a:t>….. ? Quel calcul a pour résultat ... ?</a:t>
            </a:r>
          </a:p>
          <a:p>
            <a:pPr marL="228600" indent="-228600">
              <a:buAutoNum type="arabicPeriod"/>
            </a:pPr>
            <a:r>
              <a:rPr lang="is-IS" baseline="0" dirty="0" smtClean="0"/>
              <a:t>Mémorisation dans l’ordre : chanter, créer une image mentale, écrire dans l’espace.</a:t>
            </a:r>
          </a:p>
          <a:p>
            <a:pPr marL="228600" indent="-228600">
              <a:buAutoNum type="arabicPeriod"/>
            </a:pPr>
            <a:r>
              <a:rPr lang="fr-FR" dirty="0" smtClean="0"/>
              <a:t>Restitution collective à l’oral</a:t>
            </a:r>
            <a:r>
              <a:rPr lang="fr-FR" baseline="0" dirty="0" smtClean="0"/>
              <a:t> puis à l’écrit sur l’ardoise. </a:t>
            </a:r>
          </a:p>
          <a:p>
            <a:pPr marL="228600" indent="-228600">
              <a:buAutoNum type="arabicPeriod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670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Révision de la table</a:t>
            </a:r>
            <a:r>
              <a:rPr lang="fr-FR" baseline="0" dirty="0" smtClean="0"/>
              <a:t> : lire silencieusement en individuel, puis en collectif. </a:t>
            </a:r>
            <a:endParaRPr lang="fr-FR" dirty="0" smtClean="0"/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chant dans l’ordre</a:t>
            </a:r>
            <a:endParaRPr lang="fr-FR" baseline="0" dirty="0" smtClean="0"/>
          </a:p>
          <a:p>
            <a:pPr marL="228600" indent="-228600">
              <a:buAutoNum type="arabicPeriod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670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Déstructuration du répertoire</a:t>
            </a:r>
            <a:r>
              <a:rPr lang="fr-FR" baseline="0" dirty="0" smtClean="0"/>
              <a:t> : réviser en lisant les affichettes dans un ordre aléatoire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0084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Faire écrire l’égalité en entier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160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05/12/15</a:t>
            </a:fld>
            <a:endParaRPr lang="en-US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05/12/15</a:t>
            </a:fld>
            <a:endParaRPr lang="en-US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cteur droit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Faire glisser l'image vers l'espace réservé ou cliquer sur l'icône pour l'ajouter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4" Type="http://schemas.openxmlformats.org/officeDocument/2006/relationships/slide" Target="slide6.xml"/><Relationship Id="rId5" Type="http://schemas.openxmlformats.org/officeDocument/2006/relationships/slide" Target="slide8.xml"/><Relationship Id="rId1" Type="http://schemas.openxmlformats.org/officeDocument/2006/relationships/slideLayout" Target="../slideLayouts/slideLayout1.xml"/><Relationship Id="rId2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La table de </a:t>
            </a:r>
            <a:r>
              <a:rPr lang="fr-FR" dirty="0" smtClean="0"/>
              <a:t>9</a:t>
            </a:r>
            <a:endParaRPr lang="fr-FR" dirty="0"/>
          </a:p>
        </p:txBody>
      </p:sp>
      <p:sp>
        <p:nvSpPr>
          <p:cNvPr id="4" name="Bouton d'action : Personnalisé 3">
            <a:hlinkClick r:id="rId2" action="ppaction://hlinksldjump" highlightClick="1"/>
          </p:cNvPr>
          <p:cNvSpPr/>
          <p:nvPr/>
        </p:nvSpPr>
        <p:spPr>
          <a:xfrm>
            <a:off x="1661931" y="4052992"/>
            <a:ext cx="252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1. Mémorisation jusqu’à 5 + </a:t>
            </a:r>
            <a:r>
              <a:rPr lang="fr-FR" dirty="0"/>
              <a:t>9</a:t>
            </a:r>
            <a:endParaRPr lang="fr-FR" dirty="0"/>
          </a:p>
        </p:txBody>
      </p:sp>
      <p:sp>
        <p:nvSpPr>
          <p:cNvPr id="5" name="Bouton d'action : Personnalisé 4">
            <a:hlinkClick r:id="rId3" action="ppaction://hlinksldjump" highlightClick="1"/>
          </p:cNvPr>
          <p:cNvSpPr/>
          <p:nvPr/>
        </p:nvSpPr>
        <p:spPr>
          <a:xfrm>
            <a:off x="1661931" y="5233127"/>
            <a:ext cx="252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  <a:r>
              <a:rPr lang="fr-FR" dirty="0" smtClean="0"/>
              <a:t>. Mémorisation jusqu’à 7 + </a:t>
            </a:r>
            <a:r>
              <a:rPr lang="fr-FR" dirty="0" smtClean="0"/>
              <a:t>9</a:t>
            </a:r>
            <a:endParaRPr lang="fr-FR" dirty="0"/>
          </a:p>
        </p:txBody>
      </p:sp>
      <p:sp>
        <p:nvSpPr>
          <p:cNvPr id="6" name="Bouton d'action : Personnalisé 5">
            <a:hlinkClick r:id="rId4" action="ppaction://hlinksldjump" highlightClick="1"/>
          </p:cNvPr>
          <p:cNvSpPr/>
          <p:nvPr/>
        </p:nvSpPr>
        <p:spPr>
          <a:xfrm>
            <a:off x="4918235" y="4052992"/>
            <a:ext cx="252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  <a:r>
              <a:rPr lang="fr-FR" dirty="0" smtClean="0"/>
              <a:t>. Mémorisation jusqu’à 9 + </a:t>
            </a:r>
            <a:r>
              <a:rPr lang="fr-FR" dirty="0" smtClean="0"/>
              <a:t>9</a:t>
            </a:r>
            <a:endParaRPr lang="fr-FR" dirty="0"/>
          </a:p>
        </p:txBody>
      </p:sp>
      <p:sp>
        <p:nvSpPr>
          <p:cNvPr id="7" name="Bouton d'action : Personnalisé 6">
            <a:hlinkClick r:id="rId5" action="ppaction://hlinksldjump" highlightClick="1"/>
          </p:cNvPr>
          <p:cNvSpPr/>
          <p:nvPr/>
        </p:nvSpPr>
        <p:spPr>
          <a:xfrm>
            <a:off x="4918235" y="5233127"/>
            <a:ext cx="252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4</a:t>
            </a:r>
            <a:r>
              <a:rPr lang="fr-FR" dirty="0" smtClean="0"/>
              <a:t>. Restitution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623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1. Mémorisation jusqu’à 5 </a:t>
            </a:r>
            <a:r>
              <a:rPr lang="fr-FR" dirty="0" smtClean="0"/>
              <a:t>+ </a:t>
            </a:r>
            <a:r>
              <a:rPr lang="fr-FR" dirty="0" smtClean="0"/>
              <a:t>9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3789"/>
              </p:ext>
            </p:extLst>
          </p:nvPr>
        </p:nvGraphicFramePr>
        <p:xfrm>
          <a:off x="1524000" y="1790700"/>
          <a:ext cx="609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Table d’addition de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Egalités associées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+ 0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+ 1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+ 2 =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5 = 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3456342" y="21590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498432" y="21590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456342" y="252833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498432" y="252833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456342" y="2897664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498432" y="2897664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456342" y="326699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498432" y="326699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456342" y="3651627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498432" y="402087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456342" y="401753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498432" y="365154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28440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891351" y="2823584"/>
            <a:ext cx="1391699" cy="1242918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29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</a:t>
            </a:r>
            <a:r>
              <a:rPr lang="fr-FR" dirty="0" smtClean="0"/>
              <a:t>. </a:t>
            </a:r>
            <a:r>
              <a:rPr lang="fr-FR" dirty="0" smtClean="0"/>
              <a:t>Mémorisation jusqu’à </a:t>
            </a:r>
            <a:r>
              <a:rPr lang="fr-FR" dirty="0" smtClean="0"/>
              <a:t>7 + </a:t>
            </a:r>
            <a:r>
              <a:rPr lang="fr-FR" dirty="0" smtClean="0"/>
              <a:t>9</a:t>
            </a:r>
            <a:endParaRPr lang="fr-FR" dirty="0"/>
          </a:p>
        </p:txBody>
      </p:sp>
      <p:graphicFrame>
        <p:nvGraphicFramePr>
          <p:cNvPr id="85" name="Tableau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778069"/>
              </p:ext>
            </p:extLst>
          </p:nvPr>
        </p:nvGraphicFramePr>
        <p:xfrm>
          <a:off x="1524000" y="1790700"/>
          <a:ext cx="6096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Table d’addition de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Egalités associées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+ 0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+ 1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+ 2 =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5 = 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+ 9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+ 6 =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+ 9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+ 7 =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6" name="ZoneTexte 85"/>
          <p:cNvSpPr txBox="1"/>
          <p:nvPr/>
        </p:nvSpPr>
        <p:spPr>
          <a:xfrm>
            <a:off x="3456342" y="21590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87" name="ZoneTexte 86"/>
          <p:cNvSpPr txBox="1"/>
          <p:nvPr/>
        </p:nvSpPr>
        <p:spPr>
          <a:xfrm>
            <a:off x="6498432" y="21590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88" name="ZoneTexte 87"/>
          <p:cNvSpPr txBox="1"/>
          <p:nvPr/>
        </p:nvSpPr>
        <p:spPr>
          <a:xfrm>
            <a:off x="3456342" y="252833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89" name="ZoneTexte 88"/>
          <p:cNvSpPr txBox="1"/>
          <p:nvPr/>
        </p:nvSpPr>
        <p:spPr>
          <a:xfrm>
            <a:off x="6498432" y="252833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0" name="ZoneTexte 89"/>
          <p:cNvSpPr txBox="1"/>
          <p:nvPr/>
        </p:nvSpPr>
        <p:spPr>
          <a:xfrm>
            <a:off x="3456342" y="2897664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1" name="ZoneTexte 90"/>
          <p:cNvSpPr txBox="1"/>
          <p:nvPr/>
        </p:nvSpPr>
        <p:spPr>
          <a:xfrm>
            <a:off x="6498432" y="2897664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2" name="ZoneTexte 91"/>
          <p:cNvSpPr txBox="1"/>
          <p:nvPr/>
        </p:nvSpPr>
        <p:spPr>
          <a:xfrm>
            <a:off x="3456342" y="326699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3" name="ZoneTexte 92"/>
          <p:cNvSpPr txBox="1"/>
          <p:nvPr/>
        </p:nvSpPr>
        <p:spPr>
          <a:xfrm>
            <a:off x="6498432" y="326699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4" name="ZoneTexte 93"/>
          <p:cNvSpPr txBox="1"/>
          <p:nvPr/>
        </p:nvSpPr>
        <p:spPr>
          <a:xfrm>
            <a:off x="3456342" y="3651627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6498432" y="402087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6" name="ZoneTexte 95"/>
          <p:cNvSpPr txBox="1"/>
          <p:nvPr/>
        </p:nvSpPr>
        <p:spPr>
          <a:xfrm>
            <a:off x="3456342" y="401753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6498432" y="365154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8" name="ZoneTexte 97"/>
          <p:cNvSpPr txBox="1"/>
          <p:nvPr/>
        </p:nvSpPr>
        <p:spPr>
          <a:xfrm>
            <a:off x="3456342" y="4390210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9" name="ZoneTexte 98"/>
          <p:cNvSpPr txBox="1"/>
          <p:nvPr/>
        </p:nvSpPr>
        <p:spPr>
          <a:xfrm>
            <a:off x="6498432" y="4385200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00" name="ZoneTexte 99"/>
          <p:cNvSpPr txBox="1"/>
          <p:nvPr/>
        </p:nvSpPr>
        <p:spPr>
          <a:xfrm>
            <a:off x="3456342" y="475954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01" name="ZoneTexte 100"/>
          <p:cNvSpPr txBox="1"/>
          <p:nvPr/>
        </p:nvSpPr>
        <p:spPr>
          <a:xfrm>
            <a:off x="6502851" y="475453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16</a:t>
            </a:r>
            <a:endParaRPr lang="fr-FR" b="1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4813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891351" y="2823584"/>
            <a:ext cx="1391699" cy="1242918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3248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3. Mémorisation jusqu’à </a:t>
            </a:r>
            <a:r>
              <a:rPr lang="fr-FR" dirty="0" smtClean="0"/>
              <a:t>9 + </a:t>
            </a:r>
            <a:r>
              <a:rPr lang="fr-FR" dirty="0" smtClean="0"/>
              <a:t>9</a:t>
            </a:r>
            <a:endParaRPr lang="fr-FR" dirty="0"/>
          </a:p>
        </p:txBody>
      </p:sp>
      <p:graphicFrame>
        <p:nvGraphicFramePr>
          <p:cNvPr id="105" name="Tableau 1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581760"/>
              </p:ext>
            </p:extLst>
          </p:nvPr>
        </p:nvGraphicFramePr>
        <p:xfrm>
          <a:off x="1524000" y="1790700"/>
          <a:ext cx="60960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Table d’addition de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Egalités associées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+ 0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+ 1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+ 2 =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5 = 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+ 9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+ 6 =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+ 9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+ 7 =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+ 9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+ 8 =</a:t>
                      </a: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+ 9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6" name="ZoneTexte 105"/>
          <p:cNvSpPr txBox="1"/>
          <p:nvPr/>
        </p:nvSpPr>
        <p:spPr>
          <a:xfrm>
            <a:off x="3456342" y="21590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07" name="ZoneTexte 106"/>
          <p:cNvSpPr txBox="1"/>
          <p:nvPr/>
        </p:nvSpPr>
        <p:spPr>
          <a:xfrm>
            <a:off x="6498432" y="21590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08" name="ZoneTexte 107"/>
          <p:cNvSpPr txBox="1"/>
          <p:nvPr/>
        </p:nvSpPr>
        <p:spPr>
          <a:xfrm>
            <a:off x="3456342" y="252833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09" name="ZoneTexte 108"/>
          <p:cNvSpPr txBox="1"/>
          <p:nvPr/>
        </p:nvSpPr>
        <p:spPr>
          <a:xfrm>
            <a:off x="6498432" y="252833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0" name="ZoneTexte 109"/>
          <p:cNvSpPr txBox="1"/>
          <p:nvPr/>
        </p:nvSpPr>
        <p:spPr>
          <a:xfrm>
            <a:off x="3456342" y="2897664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1" name="ZoneTexte 110"/>
          <p:cNvSpPr txBox="1"/>
          <p:nvPr/>
        </p:nvSpPr>
        <p:spPr>
          <a:xfrm>
            <a:off x="6498432" y="2897664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2" name="ZoneTexte 111"/>
          <p:cNvSpPr txBox="1"/>
          <p:nvPr/>
        </p:nvSpPr>
        <p:spPr>
          <a:xfrm>
            <a:off x="3456342" y="326699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3" name="ZoneTexte 112"/>
          <p:cNvSpPr txBox="1"/>
          <p:nvPr/>
        </p:nvSpPr>
        <p:spPr>
          <a:xfrm>
            <a:off x="6498432" y="326699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4" name="ZoneTexte 113"/>
          <p:cNvSpPr txBox="1"/>
          <p:nvPr/>
        </p:nvSpPr>
        <p:spPr>
          <a:xfrm>
            <a:off x="3456342" y="3651627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5" name="ZoneTexte 114"/>
          <p:cNvSpPr txBox="1"/>
          <p:nvPr/>
        </p:nvSpPr>
        <p:spPr>
          <a:xfrm>
            <a:off x="6498432" y="402087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6" name="ZoneTexte 115"/>
          <p:cNvSpPr txBox="1"/>
          <p:nvPr/>
        </p:nvSpPr>
        <p:spPr>
          <a:xfrm>
            <a:off x="3456342" y="401753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7" name="ZoneTexte 116"/>
          <p:cNvSpPr txBox="1"/>
          <p:nvPr/>
        </p:nvSpPr>
        <p:spPr>
          <a:xfrm>
            <a:off x="6498432" y="365154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8" name="ZoneTexte 117"/>
          <p:cNvSpPr txBox="1"/>
          <p:nvPr/>
        </p:nvSpPr>
        <p:spPr>
          <a:xfrm>
            <a:off x="3456342" y="4390210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9" name="ZoneTexte 118"/>
          <p:cNvSpPr txBox="1"/>
          <p:nvPr/>
        </p:nvSpPr>
        <p:spPr>
          <a:xfrm>
            <a:off x="6498432" y="4385200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20" name="ZoneTexte 119"/>
          <p:cNvSpPr txBox="1"/>
          <p:nvPr/>
        </p:nvSpPr>
        <p:spPr>
          <a:xfrm>
            <a:off x="3471643" y="475954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21" name="ZoneTexte 120"/>
          <p:cNvSpPr txBox="1"/>
          <p:nvPr/>
        </p:nvSpPr>
        <p:spPr>
          <a:xfrm>
            <a:off x="6502851" y="475453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22" name="ZoneTexte 121"/>
          <p:cNvSpPr txBox="1"/>
          <p:nvPr/>
        </p:nvSpPr>
        <p:spPr>
          <a:xfrm>
            <a:off x="3471643" y="5139163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23" name="ZoneTexte 122"/>
          <p:cNvSpPr txBox="1"/>
          <p:nvPr/>
        </p:nvSpPr>
        <p:spPr>
          <a:xfrm>
            <a:off x="6498432" y="5123864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24" name="ZoneTexte 123"/>
          <p:cNvSpPr txBox="1"/>
          <p:nvPr/>
        </p:nvSpPr>
        <p:spPr>
          <a:xfrm>
            <a:off x="5001094" y="5508495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18</a:t>
            </a:r>
            <a:endParaRPr lang="fr-FR" b="1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75383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891351" y="2823584"/>
            <a:ext cx="1391699" cy="1242918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3868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4</a:t>
            </a:r>
            <a:r>
              <a:rPr lang="fr-FR" dirty="0" smtClean="0"/>
              <a:t>. Mémorisation dans un ordre aléatoire</a:t>
            </a:r>
            <a:endParaRPr lang="fr-FR" dirty="0"/>
          </a:p>
        </p:txBody>
      </p:sp>
      <p:graphicFrame>
        <p:nvGraphicFramePr>
          <p:cNvPr id="104" name="Tableau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34703"/>
              </p:ext>
            </p:extLst>
          </p:nvPr>
        </p:nvGraphicFramePr>
        <p:xfrm>
          <a:off x="1524000" y="1790700"/>
          <a:ext cx="60960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Table d’addition de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Egalités associées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+ 0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+ 1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+ 2 =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5 = 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+ 9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+ 6 =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+ 9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+ 7 =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+ 9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+ 8 =</a:t>
                      </a: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+ 9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5" name="ZoneTexte 104"/>
          <p:cNvSpPr txBox="1"/>
          <p:nvPr/>
        </p:nvSpPr>
        <p:spPr>
          <a:xfrm>
            <a:off x="3456342" y="21590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06" name="ZoneTexte 105"/>
          <p:cNvSpPr txBox="1"/>
          <p:nvPr/>
        </p:nvSpPr>
        <p:spPr>
          <a:xfrm>
            <a:off x="6498432" y="21590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07" name="ZoneTexte 106"/>
          <p:cNvSpPr txBox="1"/>
          <p:nvPr/>
        </p:nvSpPr>
        <p:spPr>
          <a:xfrm>
            <a:off x="3456342" y="252833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08" name="ZoneTexte 107"/>
          <p:cNvSpPr txBox="1"/>
          <p:nvPr/>
        </p:nvSpPr>
        <p:spPr>
          <a:xfrm>
            <a:off x="6498432" y="252833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09" name="ZoneTexte 108"/>
          <p:cNvSpPr txBox="1"/>
          <p:nvPr/>
        </p:nvSpPr>
        <p:spPr>
          <a:xfrm>
            <a:off x="3456342" y="2897664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0" name="ZoneTexte 109"/>
          <p:cNvSpPr txBox="1"/>
          <p:nvPr/>
        </p:nvSpPr>
        <p:spPr>
          <a:xfrm>
            <a:off x="6498432" y="2897664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1" name="ZoneTexte 110"/>
          <p:cNvSpPr txBox="1"/>
          <p:nvPr/>
        </p:nvSpPr>
        <p:spPr>
          <a:xfrm>
            <a:off x="3456342" y="326699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2" name="ZoneTexte 111"/>
          <p:cNvSpPr txBox="1"/>
          <p:nvPr/>
        </p:nvSpPr>
        <p:spPr>
          <a:xfrm>
            <a:off x="6498432" y="326699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3" name="ZoneTexte 112"/>
          <p:cNvSpPr txBox="1"/>
          <p:nvPr/>
        </p:nvSpPr>
        <p:spPr>
          <a:xfrm>
            <a:off x="3456342" y="3651627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4" name="ZoneTexte 113"/>
          <p:cNvSpPr txBox="1"/>
          <p:nvPr/>
        </p:nvSpPr>
        <p:spPr>
          <a:xfrm>
            <a:off x="6498432" y="402087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5" name="ZoneTexte 114"/>
          <p:cNvSpPr txBox="1"/>
          <p:nvPr/>
        </p:nvSpPr>
        <p:spPr>
          <a:xfrm>
            <a:off x="3456342" y="401753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6" name="ZoneTexte 115"/>
          <p:cNvSpPr txBox="1"/>
          <p:nvPr/>
        </p:nvSpPr>
        <p:spPr>
          <a:xfrm>
            <a:off x="6498432" y="365154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7" name="ZoneTexte 116"/>
          <p:cNvSpPr txBox="1"/>
          <p:nvPr/>
        </p:nvSpPr>
        <p:spPr>
          <a:xfrm>
            <a:off x="3456342" y="4390210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8" name="ZoneTexte 117"/>
          <p:cNvSpPr txBox="1"/>
          <p:nvPr/>
        </p:nvSpPr>
        <p:spPr>
          <a:xfrm>
            <a:off x="6498432" y="4385200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9" name="ZoneTexte 118"/>
          <p:cNvSpPr txBox="1"/>
          <p:nvPr/>
        </p:nvSpPr>
        <p:spPr>
          <a:xfrm>
            <a:off x="3471643" y="475954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20" name="ZoneTexte 119"/>
          <p:cNvSpPr txBox="1"/>
          <p:nvPr/>
        </p:nvSpPr>
        <p:spPr>
          <a:xfrm>
            <a:off x="6502851" y="475453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21" name="ZoneTexte 120"/>
          <p:cNvSpPr txBox="1"/>
          <p:nvPr/>
        </p:nvSpPr>
        <p:spPr>
          <a:xfrm>
            <a:off x="3471643" y="5139163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22" name="ZoneTexte 121"/>
          <p:cNvSpPr txBox="1"/>
          <p:nvPr/>
        </p:nvSpPr>
        <p:spPr>
          <a:xfrm>
            <a:off x="6498432" y="5123864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23" name="ZoneTexte 122"/>
          <p:cNvSpPr txBox="1"/>
          <p:nvPr/>
        </p:nvSpPr>
        <p:spPr>
          <a:xfrm>
            <a:off x="5001094" y="5508495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18</a:t>
            </a:r>
            <a:endParaRPr lang="fr-FR" b="1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90149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7266" y="1161381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2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9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11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13010" y="467492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9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9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18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98588" y="2698608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5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9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14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45913" y="2407529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latin typeface="Script Ecole 2"/>
                <a:cs typeface="Script Ecole 2"/>
              </a:rPr>
              <a:t>1 + </a:t>
            </a:r>
            <a:r>
              <a:rPr lang="fr-FR" sz="2400" dirty="0" smtClean="0">
                <a:latin typeface="Script Ecole 2"/>
                <a:cs typeface="Script Ecole 2"/>
              </a:rPr>
              <a:t>9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10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31190" y="4035418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7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9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16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83363" y="5207573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3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9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12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98588" y="4625415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8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9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17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38215" y="2407529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4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9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13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83363" y="467492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6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9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15</a:t>
            </a:r>
            <a:endParaRPr lang="fr-FR" sz="24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91743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2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4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2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 animBg="1"/>
      <p:bldP spid="3" grpId="1" animBg="1"/>
      <p:bldP spid="3" grpId="2" animBg="1"/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233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6 + </a:t>
            </a:r>
            <a:r>
              <a:rPr lang="fr-FR" sz="6000" dirty="0" smtClean="0">
                <a:latin typeface="Script Ecole 2"/>
                <a:cs typeface="Script Ecole 2"/>
              </a:rPr>
              <a:t>9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5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15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721847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233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3 + </a:t>
            </a:r>
            <a:r>
              <a:rPr lang="fr-FR" sz="6000" dirty="0" smtClean="0">
                <a:latin typeface="Script Ecole 2"/>
                <a:cs typeface="Script Ecole 2"/>
              </a:rPr>
              <a:t>9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3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12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735664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233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8</a:t>
            </a:r>
            <a:r>
              <a:rPr lang="fr-FR" sz="6000" dirty="0" smtClean="0">
                <a:latin typeface="Script Ecole 2"/>
                <a:cs typeface="Script Ecole 2"/>
              </a:rPr>
              <a:t> + </a:t>
            </a:r>
            <a:r>
              <a:rPr lang="fr-FR" sz="6000" dirty="0" smtClean="0">
                <a:latin typeface="Script Ecole 2"/>
                <a:cs typeface="Script Ecole 2"/>
              </a:rPr>
              <a:t>9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4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17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133610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233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4 + </a:t>
            </a:r>
            <a:r>
              <a:rPr lang="fr-FR" sz="6000" dirty="0" smtClean="0">
                <a:latin typeface="Script Ecole 2"/>
                <a:cs typeface="Script Ecole 2"/>
              </a:rPr>
              <a:t>9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4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13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525575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376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9</a:t>
            </a:r>
            <a:r>
              <a:rPr lang="fr-FR" sz="6000" dirty="0" smtClean="0">
                <a:latin typeface="Script Ecole 2"/>
                <a:cs typeface="Script Ecole 2"/>
              </a:rPr>
              <a:t> + </a:t>
            </a:r>
            <a:r>
              <a:rPr lang="fr-FR" sz="6000" dirty="0" smtClean="0">
                <a:latin typeface="Script Ecole 2"/>
                <a:cs typeface="Script Ecole 2"/>
              </a:rPr>
              <a:t>9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4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18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829687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233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2 + </a:t>
            </a:r>
            <a:r>
              <a:rPr lang="fr-FR" sz="6000" dirty="0" smtClean="0">
                <a:latin typeface="Script Ecole 2"/>
                <a:cs typeface="Script Ecole 2"/>
              </a:rPr>
              <a:t>9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93998" y="2685585"/>
            <a:ext cx="1126029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11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4234875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233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5</a:t>
            </a:r>
            <a:r>
              <a:rPr lang="fr-FR" sz="6000" dirty="0" smtClean="0">
                <a:latin typeface="Script Ecole 2"/>
                <a:cs typeface="Script Ecole 2"/>
              </a:rPr>
              <a:t> + </a:t>
            </a:r>
            <a:r>
              <a:rPr lang="fr-FR" sz="6000" dirty="0" smtClean="0">
                <a:latin typeface="Script Ecole 2"/>
                <a:cs typeface="Script Ecole 2"/>
              </a:rPr>
              <a:t>9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4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14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639903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233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7</a:t>
            </a:r>
            <a:r>
              <a:rPr lang="fr-FR" sz="6000" dirty="0" smtClean="0">
                <a:latin typeface="Script Ecole 2"/>
                <a:cs typeface="Script Ecole 2"/>
              </a:rPr>
              <a:t> + </a:t>
            </a:r>
            <a:r>
              <a:rPr lang="fr-FR" sz="6000" dirty="0" smtClean="0">
                <a:latin typeface="Script Ecole 2"/>
                <a:cs typeface="Script Ecole 2"/>
              </a:rPr>
              <a:t>9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4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16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982810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891351" y="2823584"/>
            <a:ext cx="1391699" cy="1242918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017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que">
  <a:themeElements>
    <a:clrScheme name="Fonderie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Civique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que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Civique.thmx</Template>
  <TotalTime>633</TotalTime>
  <Words>795</Words>
  <Application>Microsoft Macintosh PowerPoint</Application>
  <PresentationFormat>Présentation à l'écran (4:3)</PresentationFormat>
  <Paragraphs>204</Paragraphs>
  <Slides>18</Slides>
  <Notes>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Civique</vt:lpstr>
      <vt:lpstr>La table de 9</vt:lpstr>
      <vt:lpstr>1. Mémorisation jusqu’à 5 + 9</vt:lpstr>
      <vt:lpstr>Présentation PowerPoint</vt:lpstr>
      <vt:lpstr>2. Mémorisation jusqu’à 7 + 9</vt:lpstr>
      <vt:lpstr>Présentation PowerPoint</vt:lpstr>
      <vt:lpstr>3. Mémorisation jusqu’à 9 + 9</vt:lpstr>
      <vt:lpstr>Présentation PowerPoint</vt:lpstr>
      <vt:lpstr>4. Mémorisation dans un ordre aléatoire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table de 5</dc:title>
  <dc:creator>Marie Gabriel</dc:creator>
  <cp:lastModifiedBy>Marie Gabriel</cp:lastModifiedBy>
  <cp:revision>25</cp:revision>
  <dcterms:created xsi:type="dcterms:W3CDTF">2015-11-30T20:21:13Z</dcterms:created>
  <dcterms:modified xsi:type="dcterms:W3CDTF">2015-12-05T21:16:56Z</dcterms:modified>
</cp:coreProperties>
</file>