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188" r:id="rId1"/>
  </p:sldMasterIdLst>
  <p:notesMasterIdLst>
    <p:notesMasterId r:id="rId20"/>
  </p:notesMasterIdLst>
  <p:sldIdLst>
    <p:sldId id="256" r:id="rId2"/>
    <p:sldId id="258" r:id="rId3"/>
    <p:sldId id="271" r:id="rId4"/>
    <p:sldId id="259" r:id="rId5"/>
    <p:sldId id="272" r:id="rId6"/>
    <p:sldId id="260" r:id="rId7"/>
    <p:sldId id="273" r:id="rId8"/>
    <p:sldId id="261" r:id="rId9"/>
    <p:sldId id="257" r:id="rId10"/>
    <p:sldId id="262" r:id="rId11"/>
    <p:sldId id="264" r:id="rId12"/>
    <p:sldId id="269" r:id="rId13"/>
    <p:sldId id="265" r:id="rId14"/>
    <p:sldId id="266" r:id="rId15"/>
    <p:sldId id="267" r:id="rId16"/>
    <p:sldId id="270" r:id="rId17"/>
    <p:sldId id="268" r:id="rId18"/>
    <p:sldId id="274" r:id="rId19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85" autoAdjust="0"/>
  </p:normalViewPr>
  <p:slideViewPr>
    <p:cSldViewPr snapToGrid="0" snapToObjects="1" showGuides="1">
      <p:cViewPr varScale="1">
        <p:scale>
          <a:sx n="94" d="100"/>
          <a:sy n="94" d="100"/>
        </p:scale>
        <p:origin x="-61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ADC335-1E8E-C143-A7A4-EAB81FA6C485}" type="datetimeFigureOut">
              <a:rPr lang="fr-FR" smtClean="0"/>
              <a:t>30/11/15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284582-85F5-A549-9C46-B37475E386E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9968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Construction collective de la table (afficher les réponses après recherche)</a:t>
            </a:r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baseline="0" dirty="0" smtClean="0"/>
              <a:t>Mise en évidence de la commutativité. Mémoriser un calcul pour en restituer 2</a:t>
            </a:r>
            <a:endParaRPr lang="fr-FR" dirty="0" smtClean="0"/>
          </a:p>
          <a:p>
            <a:pPr marL="228600" indent="-228600">
              <a:buAutoNum type="arabicPeriod"/>
            </a:pPr>
            <a:r>
              <a:rPr lang="fr-FR" dirty="0" smtClean="0"/>
              <a:t>Lecture collective puis individuelle (sous forme de furet) </a:t>
            </a:r>
          </a:p>
          <a:p>
            <a:pPr marL="228600" indent="-228600">
              <a:buAutoNum type="arabicPeriod"/>
            </a:pPr>
            <a:r>
              <a:rPr lang="fr-FR" dirty="0" smtClean="0"/>
              <a:t>Appropriation</a:t>
            </a:r>
            <a:r>
              <a:rPr lang="fr-FR" baseline="0" dirty="0" smtClean="0"/>
              <a:t> : combien font </a:t>
            </a:r>
            <a:r>
              <a:rPr lang="is-IS" baseline="0" dirty="0" smtClean="0"/>
              <a:t>….. ? Quel calcul a pour résultat ... ?</a:t>
            </a:r>
          </a:p>
          <a:p>
            <a:pPr marL="228600" indent="-228600">
              <a:buAutoNum type="arabicPeriod"/>
            </a:pPr>
            <a:r>
              <a:rPr lang="is-IS" baseline="0" dirty="0" smtClean="0"/>
              <a:t>Mémorisation dans l’ordre : chanter, créer une image mentale, écrire dans l’espace.</a:t>
            </a:r>
          </a:p>
          <a:p>
            <a:pPr marL="228600" indent="-228600">
              <a:buAutoNum type="arabicPeriod"/>
            </a:pPr>
            <a:r>
              <a:rPr lang="fr-FR" dirty="0" smtClean="0"/>
              <a:t>Restitution collective à l’oral</a:t>
            </a:r>
            <a:r>
              <a:rPr lang="fr-FR" baseline="0" dirty="0" smtClean="0"/>
              <a:t> puis à l’écrit sur l’ardoise. </a:t>
            </a:r>
          </a:p>
          <a:p>
            <a:pPr marL="228600" indent="-228600">
              <a:buAutoNum type="arabicPeriod"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670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Révision de la table</a:t>
            </a:r>
            <a:r>
              <a:rPr lang="fr-FR" baseline="0" dirty="0" smtClean="0"/>
              <a:t> : lire silencieusement en individuel, puis en collectif. </a:t>
            </a:r>
            <a:endParaRPr lang="fr-FR" dirty="0" smtClean="0"/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Construction collective de la table jusqu’à 7 (afficher les réponses après recherche)</a:t>
            </a:r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baseline="0" dirty="0" smtClean="0"/>
              <a:t>Mise en évidence de la commutativité. Mémoriser un calcul pour en restituer 2</a:t>
            </a:r>
            <a:endParaRPr lang="fr-FR" dirty="0" smtClean="0"/>
          </a:p>
          <a:p>
            <a:pPr marL="228600" indent="-228600">
              <a:buAutoNum type="arabicPeriod"/>
            </a:pPr>
            <a:r>
              <a:rPr lang="fr-FR" dirty="0" smtClean="0"/>
              <a:t>Lecture collective puis individuelle (sous forme de furet) </a:t>
            </a:r>
          </a:p>
          <a:p>
            <a:pPr marL="228600" indent="-228600">
              <a:buAutoNum type="arabicPeriod"/>
            </a:pPr>
            <a:r>
              <a:rPr lang="fr-FR" dirty="0" smtClean="0"/>
              <a:t>Appropriation</a:t>
            </a:r>
            <a:r>
              <a:rPr lang="fr-FR" baseline="0" dirty="0" smtClean="0"/>
              <a:t> : combien font </a:t>
            </a:r>
            <a:r>
              <a:rPr lang="is-IS" baseline="0" dirty="0" smtClean="0"/>
              <a:t>….. ? Quel calcul a pour résultat ... ?</a:t>
            </a:r>
          </a:p>
          <a:p>
            <a:pPr marL="228600" indent="-228600">
              <a:buAutoNum type="arabicPeriod"/>
            </a:pPr>
            <a:r>
              <a:rPr lang="is-IS" baseline="0" dirty="0" smtClean="0"/>
              <a:t>Mémorisation dans l’ordre : chanter, créer une image mentale, écrire dans l’espace.</a:t>
            </a:r>
          </a:p>
          <a:p>
            <a:pPr marL="228600" indent="-228600">
              <a:buAutoNum type="arabicPeriod"/>
            </a:pPr>
            <a:r>
              <a:rPr lang="fr-FR" dirty="0" smtClean="0"/>
              <a:t>Restitution collective à l’oral</a:t>
            </a:r>
            <a:r>
              <a:rPr lang="fr-FR" baseline="0" dirty="0" smtClean="0"/>
              <a:t> puis à l’écrit sur l’ardoise. </a:t>
            </a:r>
          </a:p>
          <a:p>
            <a:pPr marL="228600" indent="-228600">
              <a:buAutoNum type="arabicPeriod"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6706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Révision de la table</a:t>
            </a:r>
            <a:r>
              <a:rPr lang="fr-FR" baseline="0" dirty="0" smtClean="0"/>
              <a:t> : lire silencieusement en individuel, puis en collectif. </a:t>
            </a:r>
            <a:endParaRPr lang="fr-FR" dirty="0" smtClean="0"/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Construction collective de la table jusqu’à 7 (afficher les réponses après recherche)</a:t>
            </a:r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baseline="0" dirty="0" smtClean="0"/>
              <a:t>Distribution du répertoire individuel.</a:t>
            </a:r>
            <a:endParaRPr lang="fr-FR" dirty="0" smtClean="0"/>
          </a:p>
          <a:p>
            <a:pPr marL="228600" indent="-228600">
              <a:buAutoNum type="arabicPeriod"/>
            </a:pPr>
            <a:r>
              <a:rPr lang="fr-FR" dirty="0" smtClean="0"/>
              <a:t>Lecture collective puis individuelle (sous forme de furet) </a:t>
            </a:r>
          </a:p>
          <a:p>
            <a:pPr marL="228600" indent="-228600">
              <a:buAutoNum type="arabicPeriod"/>
            </a:pPr>
            <a:r>
              <a:rPr lang="fr-FR" dirty="0" smtClean="0"/>
              <a:t>Appropriation</a:t>
            </a:r>
            <a:r>
              <a:rPr lang="fr-FR" baseline="0" dirty="0" smtClean="0"/>
              <a:t> : combien font </a:t>
            </a:r>
            <a:r>
              <a:rPr lang="is-IS" baseline="0" dirty="0" smtClean="0"/>
              <a:t>….. ? Quel calcul a pour résultat ... ?</a:t>
            </a:r>
          </a:p>
          <a:p>
            <a:pPr marL="228600" indent="-228600">
              <a:buAutoNum type="arabicPeriod"/>
            </a:pPr>
            <a:r>
              <a:rPr lang="is-IS" baseline="0" dirty="0" smtClean="0"/>
              <a:t>Mémorisation dans l’ordre : chanter, créer une image mentale, écrire dans l’espace.</a:t>
            </a:r>
          </a:p>
          <a:p>
            <a:pPr marL="228600" indent="-228600">
              <a:buAutoNum type="arabicPeriod"/>
            </a:pPr>
            <a:r>
              <a:rPr lang="fr-FR" dirty="0" smtClean="0"/>
              <a:t>Restitution collective à l’oral</a:t>
            </a:r>
            <a:r>
              <a:rPr lang="fr-FR" baseline="0" dirty="0" smtClean="0"/>
              <a:t> puis à l’écrit sur l’ardoise. </a:t>
            </a:r>
          </a:p>
          <a:p>
            <a:pPr marL="228600" indent="-228600">
              <a:buAutoNum type="arabicPeriod"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670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Révision de la table</a:t>
            </a:r>
            <a:r>
              <a:rPr lang="fr-FR" baseline="0" dirty="0" smtClean="0"/>
              <a:t> : lire silencieusement en individuel, puis en collectif. </a:t>
            </a:r>
            <a:endParaRPr lang="fr-FR" dirty="0" smtClean="0"/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dirty="0" smtClean="0"/>
              <a:t>chant dans l’ordre</a:t>
            </a:r>
            <a:endParaRPr lang="fr-FR" baseline="0" dirty="0" smtClean="0"/>
          </a:p>
          <a:p>
            <a:pPr marL="228600" indent="-228600">
              <a:buAutoNum type="arabicPeriod"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6706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Déstructuration du répertoire</a:t>
            </a:r>
            <a:r>
              <a:rPr lang="fr-FR" baseline="0" dirty="0" smtClean="0"/>
              <a:t> : réviser en lisant les affichettes dans un ordre aléatoire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00849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Faire écrire l’égalité en entier sur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84582-85F5-A549-9C46-B37475E386E2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4160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30/11/15</a:t>
            </a:fld>
            <a:endParaRPr lang="en-US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lips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30/11/15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-tête de sec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30/11/15</a:t>
            </a:fld>
            <a:endParaRPr lang="en-US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C3684AB-8B33-E547-9A15-85EC21829A4D}" type="datetimeFigureOut">
              <a:rPr lang="fr-FR" smtClean="0"/>
              <a:t>30/11/15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space réservé du contenu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2" name="Espace réservé du contenu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cteur droit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30/11/15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Espace réservé du contenu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6" name="Espace réservé du contenu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5" name="Ellips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lips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23" name="Titr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30/11/15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30/11/15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Espace réservé du contenu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30/11/15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necteur droit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lips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Faire glisser l'image vers l'espace réservé ou cliquer sur l'icône pour l'ajouter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C3684AB-8B33-E547-9A15-85EC21829A4D}" type="datetimeFigureOut">
              <a:rPr lang="fr-FR" smtClean="0"/>
              <a:t>30/11/15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30/11/15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4AB-8B33-E547-9A15-85EC21829A4D}" type="datetimeFigureOut">
              <a:rPr lang="fr-FR" smtClean="0"/>
              <a:t>30/11/15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C3684AB-8B33-E547-9A15-85EC21829A4D}" type="datetimeFigureOut">
              <a:rPr lang="fr-FR" smtClean="0"/>
              <a:t>30/11/15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416FA26-8E40-5D4C-8173-CEEA9B68C3C0}" type="slidenum">
              <a:rPr lang="fr-FR" smtClean="0"/>
              <a:t>‹#›</a:t>
            </a:fld>
            <a:endParaRPr lang="fr-FR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4" Type="http://schemas.openxmlformats.org/officeDocument/2006/relationships/slide" Target="slide6.xml"/><Relationship Id="rId5" Type="http://schemas.openxmlformats.org/officeDocument/2006/relationships/slide" Target="slide8.xml"/><Relationship Id="rId1" Type="http://schemas.openxmlformats.org/officeDocument/2006/relationships/slideLayout" Target="../slideLayouts/slideLayout1.xml"/><Relationship Id="rId2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La table de 5</a:t>
            </a:r>
            <a:endParaRPr lang="fr-FR" dirty="0"/>
          </a:p>
        </p:txBody>
      </p:sp>
      <p:sp>
        <p:nvSpPr>
          <p:cNvPr id="4" name="Bouton d'action : Personnalisé 3">
            <a:hlinkClick r:id="rId2" action="ppaction://hlinksldjump" highlightClick="1"/>
          </p:cNvPr>
          <p:cNvSpPr/>
          <p:nvPr/>
        </p:nvSpPr>
        <p:spPr>
          <a:xfrm>
            <a:off x="1661931" y="4052992"/>
            <a:ext cx="252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1. Mémorisation jusqu’à 5 + 5</a:t>
            </a:r>
            <a:endParaRPr lang="fr-FR" dirty="0"/>
          </a:p>
        </p:txBody>
      </p:sp>
      <p:sp>
        <p:nvSpPr>
          <p:cNvPr id="5" name="Bouton d'action : Personnalisé 4">
            <a:hlinkClick r:id="rId3" action="ppaction://hlinksldjump" highlightClick="1"/>
          </p:cNvPr>
          <p:cNvSpPr/>
          <p:nvPr/>
        </p:nvSpPr>
        <p:spPr>
          <a:xfrm>
            <a:off x="1661931" y="5233127"/>
            <a:ext cx="252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  <a:r>
              <a:rPr lang="fr-FR" dirty="0" smtClean="0"/>
              <a:t>. Mémorisation jusqu’à 7 + 5</a:t>
            </a:r>
            <a:endParaRPr lang="fr-FR" dirty="0"/>
          </a:p>
        </p:txBody>
      </p:sp>
      <p:sp>
        <p:nvSpPr>
          <p:cNvPr id="6" name="Bouton d'action : Personnalisé 5">
            <a:hlinkClick r:id="rId4" action="ppaction://hlinksldjump" highlightClick="1"/>
          </p:cNvPr>
          <p:cNvSpPr/>
          <p:nvPr/>
        </p:nvSpPr>
        <p:spPr>
          <a:xfrm>
            <a:off x="4918235" y="4052992"/>
            <a:ext cx="252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3</a:t>
            </a:r>
            <a:r>
              <a:rPr lang="fr-FR" dirty="0" smtClean="0"/>
              <a:t>. Mémorisation jusqu’à 9 + 5</a:t>
            </a:r>
            <a:endParaRPr lang="fr-FR" dirty="0"/>
          </a:p>
        </p:txBody>
      </p:sp>
      <p:sp>
        <p:nvSpPr>
          <p:cNvPr id="7" name="Bouton d'action : Personnalisé 6">
            <a:hlinkClick r:id="rId5" action="ppaction://hlinksldjump" highlightClick="1"/>
          </p:cNvPr>
          <p:cNvSpPr/>
          <p:nvPr/>
        </p:nvSpPr>
        <p:spPr>
          <a:xfrm>
            <a:off x="4918235" y="5233127"/>
            <a:ext cx="252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4</a:t>
            </a:r>
            <a:r>
              <a:rPr lang="fr-FR" dirty="0" smtClean="0"/>
              <a:t>. Restitution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6233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1. Mémorisation jusqu’à 5 + 5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0013276"/>
              </p:ext>
            </p:extLst>
          </p:nvPr>
        </p:nvGraphicFramePr>
        <p:xfrm>
          <a:off x="1524000" y="1790700"/>
          <a:ext cx="6096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Table d’addition de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Egalités associées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+ 5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+ 0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+ 5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+ 1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+ 5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+ 2 =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+ 5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+ 3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+ 5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4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+ 5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3443518" y="2159000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489700" y="2159000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436949" y="252833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6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483131" y="252833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6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443518" y="2897664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7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489700" y="2897664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7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443361" y="326699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489543" y="326699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436949" y="363632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9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483131" y="363632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9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973493" y="401724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284405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3891351" y="2823584"/>
            <a:ext cx="1391699" cy="1242918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029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</a:t>
            </a:r>
            <a:r>
              <a:rPr lang="fr-FR" dirty="0" smtClean="0"/>
              <a:t>. Mémorisation jusqu’à 7 + 5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6054393"/>
              </p:ext>
            </p:extLst>
          </p:nvPr>
        </p:nvGraphicFramePr>
        <p:xfrm>
          <a:off x="1524000" y="1790700"/>
          <a:ext cx="60960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Table d’addition de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Egalités associées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+ 5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+ 0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+ 5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+ 1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+ 5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+ 2 =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+ 5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+ 3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+ 5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4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+ 5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+ 5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+ 6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+ 5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+ 7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3443518" y="2159000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489700" y="2159000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436949" y="252833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6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483131" y="252833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6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443518" y="2897664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7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489700" y="2897664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7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443361" y="326699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489543" y="326699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436949" y="363632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9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483131" y="363632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9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973493" y="401724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436949" y="4415794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6483131" y="4415794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3436949" y="4758928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6489700" y="4785126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48131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3891351" y="2823584"/>
            <a:ext cx="1391699" cy="1242918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3248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3. Mémorisation jusqu’à 9 + 5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792840"/>
              </p:ext>
            </p:extLst>
          </p:nvPr>
        </p:nvGraphicFramePr>
        <p:xfrm>
          <a:off x="1524000" y="1790700"/>
          <a:ext cx="60960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Table d’addition de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Egalités associées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+ 5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+ 0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+ 5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+ 1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+ 5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+ 2 =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+ 5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+ 3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+ 5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4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+ 5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+ 5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+ 6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+ 5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+ 7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+ 5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+ 8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+ 5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+ 9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3443518" y="2159000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489700" y="2159000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436949" y="252833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6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483131" y="252833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6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443518" y="2897664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7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489700" y="2897664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7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443361" y="326699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489543" y="326699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436949" y="363632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9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483131" y="363632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9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973493" y="401724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436949" y="4415794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6483131" y="4415794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3436949" y="4758928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6489700" y="4785126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3443518" y="5154458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6489700" y="5154458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3443518" y="549759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14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6496269" y="552379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14</a:t>
            </a:r>
            <a:endParaRPr lang="fr-FR" b="1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753833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3891351" y="2823584"/>
            <a:ext cx="1391699" cy="1242918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3868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4</a:t>
            </a:r>
            <a:r>
              <a:rPr lang="fr-FR" dirty="0" smtClean="0"/>
              <a:t>. Mémorisation dans un ordre aléatoire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5413656"/>
              </p:ext>
            </p:extLst>
          </p:nvPr>
        </p:nvGraphicFramePr>
        <p:xfrm>
          <a:off x="1524000" y="1790700"/>
          <a:ext cx="60960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Table d’addition de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Egalités associées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+ 5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+ 0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+ 5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+ 1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+ 5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+ 2 =</a:t>
                      </a:r>
                      <a:endParaRPr lang="fr-FR" dirty="0" smtClean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+ 5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+ 3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+ 5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4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+ 5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+ 5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+ 6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+ 5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+ 7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+ 5 =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+ 8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+ 5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+ 9 =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3443518" y="2159000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489700" y="2159000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5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436949" y="252833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6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483131" y="252833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6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443518" y="2897664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7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489700" y="2897664"/>
            <a:ext cx="3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7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443361" y="326699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489543" y="326699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Script Ecole 2"/>
                <a:cs typeface="Script Ecole 2"/>
              </a:rPr>
              <a:t>8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436949" y="363632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9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483131" y="363632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9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973493" y="401724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10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436949" y="4415794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6483131" y="4415794"/>
            <a:ext cx="4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11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3436949" y="4758928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6489700" y="4785126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12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3443518" y="5154458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6489700" y="5154458"/>
            <a:ext cx="430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13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3443518" y="549759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14</a:t>
            </a:r>
            <a:endParaRPr lang="fr-FR" b="1" dirty="0">
              <a:latin typeface="Script Ecole 2"/>
              <a:cs typeface="Script Ecole 2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6496269" y="552379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cript Ecole 2"/>
                <a:cs typeface="Script Ecole 2"/>
              </a:rPr>
              <a:t>14</a:t>
            </a:r>
            <a:endParaRPr lang="fr-FR" b="1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901496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7266" y="1161381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2</a:t>
            </a:r>
            <a:r>
              <a:rPr lang="fr-FR" sz="2400" dirty="0" smtClean="0">
                <a:latin typeface="Script Ecole 2"/>
                <a:cs typeface="Script Ecole 2"/>
              </a:rPr>
              <a:t> + 5 = 7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13010" y="467492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9</a:t>
            </a:r>
            <a:r>
              <a:rPr lang="fr-FR" sz="2400" dirty="0" smtClean="0">
                <a:latin typeface="Script Ecole 2"/>
                <a:cs typeface="Script Ecole 2"/>
              </a:rPr>
              <a:t> + 5 = 14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98588" y="2698608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5</a:t>
            </a:r>
            <a:r>
              <a:rPr lang="fr-FR" sz="2400" dirty="0" smtClean="0">
                <a:latin typeface="Script Ecole 2"/>
                <a:cs typeface="Script Ecole 2"/>
              </a:rPr>
              <a:t> + 5 = 10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45913" y="2407529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latin typeface="Script Ecole 2"/>
                <a:cs typeface="Script Ecole 2"/>
              </a:rPr>
              <a:t>1 + 5 = 6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31190" y="4035418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7</a:t>
            </a:r>
            <a:r>
              <a:rPr lang="fr-FR" sz="2400" dirty="0" smtClean="0">
                <a:latin typeface="Script Ecole 2"/>
                <a:cs typeface="Script Ecole 2"/>
              </a:rPr>
              <a:t> + 5 = 12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83363" y="5207573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3</a:t>
            </a:r>
            <a:r>
              <a:rPr lang="fr-FR" sz="2400" dirty="0" smtClean="0">
                <a:latin typeface="Script Ecole 2"/>
                <a:cs typeface="Script Ecole 2"/>
              </a:rPr>
              <a:t> + 5 = 8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98588" y="4625415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8</a:t>
            </a:r>
            <a:r>
              <a:rPr lang="fr-FR" sz="2400" dirty="0" smtClean="0">
                <a:latin typeface="Script Ecole 2"/>
                <a:cs typeface="Script Ecole 2"/>
              </a:rPr>
              <a:t> + 5 = 13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38215" y="2407529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4</a:t>
            </a:r>
            <a:r>
              <a:rPr lang="fr-FR" sz="2400" dirty="0" smtClean="0">
                <a:latin typeface="Script Ecole 2"/>
                <a:cs typeface="Script Ecole 2"/>
              </a:rPr>
              <a:t> + 5 = 9</a:t>
            </a:r>
            <a:endParaRPr lang="fr-FR" sz="2400" dirty="0">
              <a:latin typeface="Script Ecole 2"/>
              <a:cs typeface="Script Ecole 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983363" y="467492"/>
            <a:ext cx="1852173" cy="5821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Script Ecole 2"/>
                <a:cs typeface="Script Ecole 2"/>
              </a:rPr>
              <a:t>6</a:t>
            </a:r>
            <a:r>
              <a:rPr lang="fr-FR" sz="2400" dirty="0" smtClean="0">
                <a:latin typeface="Script Ecole 2"/>
                <a:cs typeface="Script Ecole 2"/>
              </a:rPr>
              <a:t> + 5 = 11</a:t>
            </a:r>
            <a:endParaRPr lang="fr-FR" sz="2400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917431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4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8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2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0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4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8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2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0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 animBg="1"/>
      <p:bldP spid="3" grpId="1" animBg="1"/>
      <p:bldP spid="3" grpId="2" animBg="1"/>
      <p:bldP spid="4" grpId="0" animBg="1"/>
      <p:bldP spid="4" grpId="1" animBg="1"/>
      <p:bldP spid="4" grpId="2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 smtClean="0">
                <a:latin typeface="Script Ecole 2"/>
                <a:cs typeface="Script Ecole 2"/>
              </a:rPr>
              <a:t>3 + 5 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08824" y="2685585"/>
            <a:ext cx="696375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Script Ecole 2"/>
                <a:cs typeface="Script Ecole 2"/>
              </a:rPr>
              <a:t>8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735664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latin typeface="Script Ecole 2"/>
                <a:cs typeface="Script Ecole 2"/>
              </a:rPr>
              <a:t>8</a:t>
            </a:r>
            <a:r>
              <a:rPr lang="fr-FR" sz="6000" dirty="0" smtClean="0">
                <a:latin typeface="Script Ecole 2"/>
                <a:cs typeface="Script Ecole 2"/>
              </a:rPr>
              <a:t> + 5 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50266" y="2685585"/>
            <a:ext cx="1213493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Script Ecole 2"/>
                <a:cs typeface="Script Ecole 2"/>
              </a:rPr>
              <a:t>13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1336103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 smtClean="0">
                <a:latin typeface="Script Ecole 2"/>
                <a:cs typeface="Script Ecole 2"/>
              </a:rPr>
              <a:t>4 + 5 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00259" y="2685585"/>
            <a:ext cx="713507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Script Ecole 2"/>
                <a:cs typeface="Script Ecole 2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525575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 smtClean="0">
                <a:latin typeface="Script Ecole 2"/>
                <a:cs typeface="Script Ecole 2"/>
              </a:rPr>
              <a:t>6 + 5 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93999" y="2685585"/>
            <a:ext cx="1126029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Script Ecole 2"/>
                <a:cs typeface="Script Ecole 2"/>
              </a:rPr>
              <a:t>11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721847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latin typeface="Script Ecole 2"/>
                <a:cs typeface="Script Ecole 2"/>
              </a:rPr>
              <a:t>7</a:t>
            </a:r>
            <a:r>
              <a:rPr lang="fr-FR" sz="6000" dirty="0" smtClean="0">
                <a:latin typeface="Script Ecole 2"/>
                <a:cs typeface="Script Ecole 2"/>
              </a:rPr>
              <a:t> + 5 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73484" y="2685585"/>
            <a:ext cx="1167056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Script Ecole 2"/>
                <a:cs typeface="Script Ecole 2"/>
              </a:rPr>
              <a:t>12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982810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 smtClean="0">
                <a:latin typeface="Script Ecole 2"/>
                <a:cs typeface="Script Ecole 2"/>
              </a:rPr>
              <a:t>2 + 5 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08825" y="2685585"/>
            <a:ext cx="696375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Script Ecole 2"/>
                <a:cs typeface="Script Ecole 2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4234875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090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latin typeface="Script Ecole 2"/>
                <a:cs typeface="Script Ecole 2"/>
              </a:rPr>
              <a:t>5</a:t>
            </a:r>
            <a:r>
              <a:rPr lang="fr-FR" sz="6000" dirty="0" smtClean="0">
                <a:latin typeface="Script Ecole 2"/>
                <a:cs typeface="Script Ecole 2"/>
              </a:rPr>
              <a:t> + 5 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73484" y="2685585"/>
            <a:ext cx="1167056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Script Ecole 2"/>
                <a:cs typeface="Script Ecole 2"/>
              </a:rPr>
              <a:t>10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639903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757" y="2787303"/>
            <a:ext cx="26233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latin typeface="Script Ecole 2"/>
                <a:cs typeface="Script Ecole 2"/>
              </a:rPr>
              <a:t>9</a:t>
            </a:r>
            <a:r>
              <a:rPr lang="fr-FR" sz="6000" dirty="0" smtClean="0">
                <a:latin typeface="Script Ecole 2"/>
                <a:cs typeface="Script Ecole 2"/>
              </a:rPr>
              <a:t> + 5 = </a:t>
            </a:r>
            <a:endParaRPr lang="fr-FR" sz="6000" dirty="0">
              <a:latin typeface="Script Ecole 2"/>
              <a:cs typeface="Script Ecole 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73484" y="2685585"/>
            <a:ext cx="1167056" cy="1200329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Script Ecole 2"/>
                <a:cs typeface="Script Ecole 2"/>
              </a:rPr>
              <a:t>14</a:t>
            </a:r>
            <a:endParaRPr lang="fr-FR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829687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3891351" y="2823584"/>
            <a:ext cx="1391699" cy="1242918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0178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ivique">
  <a:themeElements>
    <a:clrScheme name="Civique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que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que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Civique.thmx</Template>
  <TotalTime>67</TotalTime>
  <Words>785</Words>
  <Application>Microsoft Macintosh PowerPoint</Application>
  <PresentationFormat>Présentation à l'écran (4:3)</PresentationFormat>
  <Paragraphs>200</Paragraphs>
  <Slides>18</Slides>
  <Notes>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19" baseType="lpstr">
      <vt:lpstr>Civique</vt:lpstr>
      <vt:lpstr>La table de 5</vt:lpstr>
      <vt:lpstr>1. Mémorisation jusqu’à 5 + 5</vt:lpstr>
      <vt:lpstr>Présentation PowerPoint</vt:lpstr>
      <vt:lpstr>2. Mémorisation jusqu’à 7 + 5</vt:lpstr>
      <vt:lpstr>Présentation PowerPoint</vt:lpstr>
      <vt:lpstr>3. Mémorisation jusqu’à 9 + 5</vt:lpstr>
      <vt:lpstr>Présentation PowerPoint</vt:lpstr>
      <vt:lpstr>4. Mémorisation dans un ordre aléatoire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table de 5</dc:title>
  <dc:creator>Marie Gabriel</dc:creator>
  <cp:lastModifiedBy>Marie Gabriel</cp:lastModifiedBy>
  <cp:revision>8</cp:revision>
  <dcterms:created xsi:type="dcterms:W3CDTF">2015-11-30T20:21:13Z</dcterms:created>
  <dcterms:modified xsi:type="dcterms:W3CDTF">2015-11-30T21:28:51Z</dcterms:modified>
</cp:coreProperties>
</file>