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94" r:id="rId11"/>
    <p:sldId id="265" r:id="rId12"/>
    <p:sldId id="273" r:id="rId13"/>
    <p:sldId id="267" r:id="rId14"/>
    <p:sldId id="268" r:id="rId15"/>
    <p:sldId id="269" r:id="rId16"/>
    <p:sldId id="270" r:id="rId17"/>
    <p:sldId id="271" r:id="rId18"/>
    <p:sldId id="272" r:id="rId19"/>
    <p:sldId id="295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96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7" r:id="rId4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054"/>
    <a:srgbClr val="FFEF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29" autoAdjust="0"/>
  </p:normalViewPr>
  <p:slideViewPr>
    <p:cSldViewPr snapToGrid="0" snapToObjects="1" showGuides="1">
      <p:cViewPr varScale="1">
        <p:scale>
          <a:sx n="94" d="100"/>
          <a:sy n="94" d="100"/>
        </p:scale>
        <p:origin x="-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24B50F8B-5338-0E47-AB1E-E86ED9A17139}" type="datetimeFigureOut">
              <a:rPr lang="fr-FR" smtClean="0"/>
              <a:t>05/12/15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FABE852-9002-B74F-BE26-43D42E2E1BF2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4" Type="http://schemas.openxmlformats.org/officeDocument/2006/relationships/slide" Target="slide20.xml"/><Relationship Id="rId5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Ajouter ou enlever mentalement 10</a:t>
            </a:r>
            <a:endParaRPr lang="fr-FR" dirty="0"/>
          </a:p>
        </p:txBody>
      </p:sp>
      <p:sp>
        <p:nvSpPr>
          <p:cNvPr id="4" name="Bouton d'action : Personnalisé 3">
            <a:hlinkClick r:id="rId2" action="ppaction://hlinksldjump" highlightClick="1"/>
          </p:cNvPr>
          <p:cNvSpPr/>
          <p:nvPr/>
        </p:nvSpPr>
        <p:spPr>
          <a:xfrm>
            <a:off x="7098581" y="1052654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Ajouter 10</a:t>
            </a:r>
            <a:endParaRPr lang="fr-FR" dirty="0"/>
          </a:p>
        </p:txBody>
      </p:sp>
      <p:sp>
        <p:nvSpPr>
          <p:cNvPr id="5" name="Bouton d'action : Personnalisé 4">
            <a:hlinkClick r:id="rId3" action="ppaction://hlinksldjump" highlightClick="1"/>
          </p:cNvPr>
          <p:cNvSpPr/>
          <p:nvPr/>
        </p:nvSpPr>
        <p:spPr>
          <a:xfrm>
            <a:off x="7098581" y="2351634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Retirer 10</a:t>
            </a:r>
            <a:endParaRPr lang="fr-FR" dirty="0"/>
          </a:p>
        </p:txBody>
      </p:sp>
      <p:sp>
        <p:nvSpPr>
          <p:cNvPr id="6" name="Bouton d'action : Personnalisé 5">
            <a:hlinkClick r:id="rId4" action="ppaction://hlinksldjump" highlightClick="1"/>
          </p:cNvPr>
          <p:cNvSpPr/>
          <p:nvPr/>
        </p:nvSpPr>
        <p:spPr>
          <a:xfrm>
            <a:off x="7098581" y="4949595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Entrainement guidé</a:t>
            </a:r>
            <a:endParaRPr lang="fr-FR" dirty="0"/>
          </a:p>
        </p:txBody>
      </p:sp>
      <p:sp>
        <p:nvSpPr>
          <p:cNvPr id="7" name="Bouton d'action : Personnalisé 6">
            <a:hlinkClick r:id="rId5" action="ppaction://hlinksldjump" highlightClick="1"/>
          </p:cNvPr>
          <p:cNvSpPr/>
          <p:nvPr/>
        </p:nvSpPr>
        <p:spPr>
          <a:xfrm>
            <a:off x="7098581" y="3650614"/>
            <a:ext cx="1800000" cy="72000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Entrainement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026467" y="3881760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à des nombres de 1 à 99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108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Ajouter 10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313893" y="1994563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48 + 10 =</a:t>
            </a:r>
            <a:endParaRPr lang="fr-FR" sz="6000" dirty="0">
              <a:latin typeface="Script Ecole 2"/>
              <a:cs typeface="Script Ecole 2"/>
            </a:endParaRPr>
          </a:p>
        </p:txBody>
      </p:sp>
      <p:grpSp>
        <p:nvGrpSpPr>
          <p:cNvPr id="14" name="Grouper 13"/>
          <p:cNvGrpSpPr>
            <a:grpSpLocks noChangeAspect="1"/>
          </p:cNvGrpSpPr>
          <p:nvPr/>
        </p:nvGrpSpPr>
        <p:grpSpPr>
          <a:xfrm>
            <a:off x="1414200" y="2979551"/>
            <a:ext cx="179997" cy="1947208"/>
            <a:chOff x="1268154" y="2985276"/>
            <a:chExt cx="251998" cy="2726115"/>
          </a:xfrm>
        </p:grpSpPr>
        <p:sp>
          <p:nvSpPr>
            <p:cNvPr id="4" name="Ellipse 3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r 14"/>
          <p:cNvGrpSpPr>
            <a:grpSpLocks noChangeAspect="1"/>
          </p:cNvGrpSpPr>
          <p:nvPr/>
        </p:nvGrpSpPr>
        <p:grpSpPr>
          <a:xfrm>
            <a:off x="1723936" y="2979551"/>
            <a:ext cx="179997" cy="1947208"/>
            <a:chOff x="1268154" y="2985276"/>
            <a:chExt cx="251998" cy="2726115"/>
          </a:xfrm>
        </p:grpSpPr>
        <p:sp>
          <p:nvSpPr>
            <p:cNvPr id="16" name="Ellipse 15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6" name="Grouper 25"/>
          <p:cNvGrpSpPr>
            <a:grpSpLocks noChangeAspect="1"/>
          </p:cNvGrpSpPr>
          <p:nvPr/>
        </p:nvGrpSpPr>
        <p:grpSpPr>
          <a:xfrm>
            <a:off x="1104464" y="2979551"/>
            <a:ext cx="179997" cy="1947208"/>
            <a:chOff x="1268154" y="2985276"/>
            <a:chExt cx="251998" cy="2726115"/>
          </a:xfrm>
        </p:grpSpPr>
        <p:sp>
          <p:nvSpPr>
            <p:cNvPr id="27" name="Ellipse 26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er 36"/>
          <p:cNvGrpSpPr>
            <a:grpSpLocks noChangeAspect="1"/>
          </p:cNvGrpSpPr>
          <p:nvPr/>
        </p:nvGrpSpPr>
        <p:grpSpPr>
          <a:xfrm>
            <a:off x="794728" y="2979551"/>
            <a:ext cx="179997" cy="1947208"/>
            <a:chOff x="1268154" y="2985276"/>
            <a:chExt cx="251998" cy="2726115"/>
          </a:xfrm>
        </p:grpSpPr>
        <p:sp>
          <p:nvSpPr>
            <p:cNvPr id="38" name="Ellipse 37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Ellipse 41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42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Ellipse 45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8" name="Grouper 47"/>
          <p:cNvGrpSpPr>
            <a:grpSpLocks noChangeAspect="1"/>
          </p:cNvGrpSpPr>
          <p:nvPr/>
        </p:nvGrpSpPr>
        <p:grpSpPr>
          <a:xfrm>
            <a:off x="2046087" y="2979552"/>
            <a:ext cx="179997" cy="1554497"/>
            <a:chOff x="2046086" y="2979551"/>
            <a:chExt cx="251998" cy="2176314"/>
          </a:xfrm>
        </p:grpSpPr>
        <p:sp>
          <p:nvSpPr>
            <p:cNvPr id="49" name="Ellipse 48"/>
            <p:cNvSpPr/>
            <p:nvPr/>
          </p:nvSpPr>
          <p:spPr>
            <a:xfrm>
              <a:off x="2046086" y="3254453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49"/>
            <p:cNvSpPr/>
            <p:nvPr/>
          </p:nvSpPr>
          <p:spPr>
            <a:xfrm>
              <a:off x="2046086" y="2979551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50"/>
            <p:cNvSpPr/>
            <p:nvPr/>
          </p:nvSpPr>
          <p:spPr>
            <a:xfrm>
              <a:off x="2046086" y="3529355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Ellipse 51"/>
            <p:cNvSpPr/>
            <p:nvPr/>
          </p:nvSpPr>
          <p:spPr>
            <a:xfrm>
              <a:off x="2046086" y="3804257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Ellipse 52"/>
            <p:cNvSpPr/>
            <p:nvPr/>
          </p:nvSpPr>
          <p:spPr>
            <a:xfrm>
              <a:off x="2046086" y="4079159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53"/>
            <p:cNvSpPr/>
            <p:nvPr/>
          </p:nvSpPr>
          <p:spPr>
            <a:xfrm>
              <a:off x="2046086" y="4354061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Ellipse 54"/>
            <p:cNvSpPr/>
            <p:nvPr/>
          </p:nvSpPr>
          <p:spPr>
            <a:xfrm>
              <a:off x="2046086" y="4628963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Ellipse 55"/>
            <p:cNvSpPr/>
            <p:nvPr/>
          </p:nvSpPr>
          <p:spPr>
            <a:xfrm>
              <a:off x="2046086" y="4903865"/>
              <a:ext cx="251998" cy="252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9" name="Grouper 58"/>
          <p:cNvGrpSpPr>
            <a:grpSpLocks noChangeAspect="1"/>
          </p:cNvGrpSpPr>
          <p:nvPr/>
        </p:nvGrpSpPr>
        <p:grpSpPr>
          <a:xfrm>
            <a:off x="3453694" y="2979551"/>
            <a:ext cx="179997" cy="1947208"/>
            <a:chOff x="1268154" y="2985276"/>
            <a:chExt cx="251998" cy="2726115"/>
          </a:xfrm>
        </p:grpSpPr>
        <p:sp>
          <p:nvSpPr>
            <p:cNvPr id="60" name="Ellipse 59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Ellipse 60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Ellipse 61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62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Ellipse 63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Ellipse 64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Ellipse 66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Ellipse 67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Ellipse 68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097691"/>
              </p:ext>
            </p:extLst>
          </p:nvPr>
        </p:nvGraphicFramePr>
        <p:xfrm>
          <a:off x="743096" y="5975126"/>
          <a:ext cx="76578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46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47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48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49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50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51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52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53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54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55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56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57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58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59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60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61</a:t>
                      </a:r>
                      <a:endParaRPr lang="fr-FR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/>
          <p:nvPr/>
        </p:nvSpPr>
        <p:spPr>
          <a:xfrm>
            <a:off x="1724639" y="5987377"/>
            <a:ext cx="358588" cy="358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4960364" y="1963888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5</a:t>
            </a:r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8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2904347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589 0 " pathEditMode="relative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589 0 " pathEditMode="relative" ptsTypes="AA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589 0 " pathEditMode="relative" ptsTypes="AA">
                                      <p:cBhvr>
                                        <p:cTn id="4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589 0 " pathEditMode="relative" ptsTypes="AA">
                                      <p:cBhvr>
                                        <p:cTn id="5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9 1.1034E-6 L 0.31152 1.1034E-6 " pathEditMode="relative" ptsTypes="AA">
                                      <p:cBhvr>
                                        <p:cTn id="5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949E-6 -7.35832E-6 L 0.56646 -0.00417 " pathEditMode="relative" ptsTypes="AA">
                                      <p:cBhvr>
                                        <p:cTn id="5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29 -0.03701 0.01475 -0.07402 0.02481 -0.07495 C 0.03488 -0.07587 0.05189 -0.00648 0.06074 -0.00624 C 0.06959 -0.00601 0.0689 -0.07287 0.07792 -0.07287 C 0.08695 -0.07287 0.10638 -0.00393 0.11541 -0.00624 C 0.12443 -0.00856 0.12582 -0.08674 0.13259 -0.08744 C 0.13936 -0.08813 0.14856 -0.0111 0.15602 -0.01041 C 0.16348 -0.00971 0.16782 -0.08304 0.17771 -0.08327 C 0.18761 -0.08351 0.20635 -0.01157 0.2152 -0.01249 C 0.22405 -0.01342 0.22127 -0.08929 0.23082 -0.08952 C 0.24036 -0.08975 0.26241 -0.01388 0.27299 -0.01457 C 0.28358 -0.01527 0.28636 -0.09392 0.29486 -0.09368 C 0.30336 -0.09345 0.31655 -0.01249 0.32436 -0.01249 C 0.33217 -0.01249 0.33304 -0.0923 0.34154 -0.09368 C 0.35005 -0.09507 0.36688 -0.02059 0.37573 -0.02082 C 0.38493 -0.02105 0.38892 -0.09877 0.39604 -0.09577 C 0.4035 -0.09276 0.41166 -0.00231 0.41964 -0.00208 C 0.42763 -0.00185 0.43561 -0.09276 0.44463 -0.09368 C 0.45366 -0.09461 0.46615 -0.01064 0.47414 -0.00833 C 0.48212 -0.00601 0.48403 -0.0798 0.49288 -0.07911 C 0.50173 -0.07842 0.52152 -0.01665 0.52724 -0.00416 " pathEditMode="relative" ptsTypes="aaaaaaaaaaaaaaaaaaaaA">
                                      <p:cBhvr>
                                        <p:cTn id="76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58" grpId="1" animBg="1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Ajouter 10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313893" y="1994563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24 + 10 =</a:t>
            </a:r>
            <a:endParaRPr lang="fr-FR" sz="6000" dirty="0">
              <a:latin typeface="Script Ecole 2"/>
              <a:cs typeface="Script Ecole 2"/>
            </a:endParaRPr>
          </a:p>
        </p:txBody>
      </p:sp>
      <p:grpSp>
        <p:nvGrpSpPr>
          <p:cNvPr id="14" name="Grouper 13"/>
          <p:cNvGrpSpPr>
            <a:grpSpLocks noChangeAspect="1"/>
          </p:cNvGrpSpPr>
          <p:nvPr/>
        </p:nvGrpSpPr>
        <p:grpSpPr>
          <a:xfrm>
            <a:off x="1414200" y="2979551"/>
            <a:ext cx="179997" cy="1947208"/>
            <a:chOff x="1268154" y="2985276"/>
            <a:chExt cx="251998" cy="2726115"/>
          </a:xfrm>
        </p:grpSpPr>
        <p:sp>
          <p:nvSpPr>
            <p:cNvPr id="4" name="Ellipse 3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r 14"/>
          <p:cNvGrpSpPr>
            <a:grpSpLocks noChangeAspect="1"/>
          </p:cNvGrpSpPr>
          <p:nvPr/>
        </p:nvGrpSpPr>
        <p:grpSpPr>
          <a:xfrm>
            <a:off x="1723936" y="2979551"/>
            <a:ext cx="179997" cy="1947208"/>
            <a:chOff x="1268154" y="2985276"/>
            <a:chExt cx="251998" cy="2726115"/>
          </a:xfrm>
        </p:grpSpPr>
        <p:sp>
          <p:nvSpPr>
            <p:cNvPr id="16" name="Ellipse 15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1" name="Grouper 70"/>
          <p:cNvGrpSpPr/>
          <p:nvPr/>
        </p:nvGrpSpPr>
        <p:grpSpPr>
          <a:xfrm>
            <a:off x="2046087" y="2979552"/>
            <a:ext cx="179997" cy="769069"/>
            <a:chOff x="2046087" y="2979552"/>
            <a:chExt cx="179997" cy="769069"/>
          </a:xfrm>
        </p:grpSpPr>
        <p:sp>
          <p:nvSpPr>
            <p:cNvPr id="49" name="Ellipse 48"/>
            <p:cNvSpPr/>
            <p:nvPr/>
          </p:nvSpPr>
          <p:spPr>
            <a:xfrm>
              <a:off x="2046087" y="3175909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49"/>
            <p:cNvSpPr/>
            <p:nvPr/>
          </p:nvSpPr>
          <p:spPr>
            <a:xfrm>
              <a:off x="2046087" y="2979552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50"/>
            <p:cNvSpPr/>
            <p:nvPr/>
          </p:nvSpPr>
          <p:spPr>
            <a:xfrm>
              <a:off x="2046087" y="3372266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Ellipse 51"/>
            <p:cNvSpPr/>
            <p:nvPr/>
          </p:nvSpPr>
          <p:spPr>
            <a:xfrm>
              <a:off x="2046087" y="3568623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9" name="Grouper 58"/>
          <p:cNvGrpSpPr>
            <a:grpSpLocks noChangeAspect="1"/>
          </p:cNvGrpSpPr>
          <p:nvPr/>
        </p:nvGrpSpPr>
        <p:grpSpPr>
          <a:xfrm>
            <a:off x="3453694" y="2979551"/>
            <a:ext cx="179997" cy="1947208"/>
            <a:chOff x="1268154" y="2985276"/>
            <a:chExt cx="251998" cy="2726115"/>
          </a:xfrm>
        </p:grpSpPr>
        <p:sp>
          <p:nvSpPr>
            <p:cNvPr id="60" name="Ellipse 59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Ellipse 60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Ellipse 61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62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Ellipse 63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Ellipse 64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Ellipse 66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Ellipse 67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Ellipse 68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751150"/>
              </p:ext>
            </p:extLst>
          </p:nvPr>
        </p:nvGraphicFramePr>
        <p:xfrm>
          <a:off x="743096" y="5975126"/>
          <a:ext cx="76578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22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23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24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25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26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27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28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29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30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31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32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33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34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35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36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37</a:t>
                      </a:r>
                      <a:endParaRPr lang="fr-FR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/>
          <p:nvPr/>
        </p:nvSpPr>
        <p:spPr>
          <a:xfrm>
            <a:off x="1724639" y="5987377"/>
            <a:ext cx="358588" cy="358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4960364" y="1963888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34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</p:spTree>
    <p:extLst>
      <p:ext uri="{BB962C8B-B14F-4D97-AF65-F5344CB8AC3E}">
        <p14:creationId xmlns:p14="http://schemas.microsoft.com/office/powerpoint/2010/main" val="4002689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589 0 " pathEditMode="relative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589 0 " pathEditMode="relative" ptsTypes="AA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9 1.1034E-6 L 0.31152 1.1034E-6 " pathEditMode="relative" ptsTypes="AA">
                                      <p:cBhvr>
                                        <p:cTn id="4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73724E-6 3.02105E-6 L 0.56959 3.02105E-6 " pathEditMode="relative" ptsTypes="AA">
                                      <p:cBhvr>
                                        <p:cTn id="4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18 -0.03285 0.0236 -0.0657 0.03419 -0.06662 C 0.04478 -0.06755 0.05536 -0.00602 0.06387 -0.00625 C 0.07237 -0.00648 0.07636 -0.06894 0.08573 -0.06871 C 0.0951 -0.06847 0.11159 -0.00417 0.1201 -0.00417 C 0.1286 -0.00417 0.12947 -0.06847 0.13728 -0.06871 C 0.14509 -0.06894 0.15915 -0.00625 0.16695 -0.00625 C 0.17476 -0.00625 0.17494 -0.06847 0.18396 -0.06871 C 0.19299 -0.06894 0.21243 -0.00833 0.22145 -0.00833 C 0.23047 -0.00833 0.23082 -0.06662 0.23863 -0.06871 C 0.24644 -0.07079 0.2598 -0.02082 0.26831 -0.02082 C 0.27681 -0.02082 0.2808 -0.07079 0.29018 -0.06871 C 0.29955 -0.06662 0.31586 -0.00787 0.32437 -0.00833 C 0.33287 -0.00879 0.3327 -0.07079 0.34155 -0.07079 C 0.3504 -0.07079 0.36845 -0.0081 0.37747 -0.00833 C 0.3865 -0.00856 0.38771 -0.07218 0.39622 -0.07287 C 0.40472 -0.07356 0.42069 -0.01088 0.42902 -0.01249 C 0.43735 -0.01411 0.43787 -0.08397 0.4462 -0.08328 C 0.45453 -0.08258 0.46997 -0.00902 0.47883 -0.00833 C 0.48768 -0.00764 0.48959 -0.0805 0.49913 -0.07911 C 0.50868 -0.07773 0.52256 -0.03886 0.53662 0 " pathEditMode="relative" ptsTypes="aaaaaaaaaaaaaaaaaaaaA">
                                      <p:cBhvr>
                                        <p:cTn id="62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58" grpId="1" animBg="1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308" y="2176655"/>
            <a:ext cx="850538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Pour </a:t>
            </a:r>
            <a:r>
              <a:rPr lang="fr-FR" sz="3200" dirty="0">
                <a:latin typeface="Arial"/>
                <a:cs typeface="Arial"/>
              </a:rPr>
              <a:t>ajouter 10 à un nombre, il faut ajouter </a:t>
            </a:r>
            <a:r>
              <a:rPr lang="fr-FR" sz="3600" dirty="0">
                <a:solidFill>
                  <a:srgbClr val="3366FF"/>
                </a:solidFill>
                <a:latin typeface="Arial"/>
                <a:cs typeface="Arial"/>
              </a:rPr>
              <a:t>1</a:t>
            </a:r>
            <a:r>
              <a:rPr lang="fr-FR" sz="3200" dirty="0">
                <a:latin typeface="Arial"/>
                <a:cs typeface="Arial"/>
              </a:rPr>
              <a:t> à son chiffre des </a:t>
            </a:r>
            <a:r>
              <a:rPr lang="fr-FR" sz="3600" dirty="0">
                <a:solidFill>
                  <a:srgbClr val="3366FF"/>
                </a:solidFill>
                <a:latin typeface="Arial"/>
                <a:cs typeface="Arial"/>
              </a:rPr>
              <a:t>dizaines</a:t>
            </a:r>
            <a:r>
              <a:rPr lang="fr-FR" sz="3200" dirty="0" smtClean="0">
                <a:latin typeface="Arial"/>
                <a:cs typeface="Arial"/>
              </a:rPr>
              <a:t>.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Le chiffre des </a:t>
            </a:r>
            <a:r>
              <a:rPr lang="fr-FR" sz="3600" dirty="0">
                <a:solidFill>
                  <a:srgbClr val="008000"/>
                </a:solidFill>
                <a:latin typeface="Arial"/>
                <a:cs typeface="Arial"/>
              </a:rPr>
              <a:t>unités</a:t>
            </a:r>
            <a:r>
              <a:rPr lang="fr-FR" sz="3200" dirty="0">
                <a:latin typeface="Arial"/>
                <a:cs typeface="Arial"/>
              </a:rPr>
              <a:t> ne change pas</a:t>
            </a:r>
            <a:r>
              <a:rPr lang="fr-FR" sz="3200" dirty="0" smtClean="0">
                <a:latin typeface="Arial"/>
                <a:cs typeface="Arial"/>
              </a:rPr>
              <a:t>.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Exemple :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lang="fr-FR" sz="3200" dirty="0">
                <a:latin typeface="Arial"/>
                <a:cs typeface="Arial"/>
              </a:rPr>
              <a:t> +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1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lang="fr-FR" sz="3200" dirty="0">
                <a:latin typeface="Arial"/>
                <a:cs typeface="Arial"/>
              </a:rPr>
              <a:t> =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5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3" name="Rectangle 2"/>
          <p:cNvSpPr/>
          <p:nvPr/>
        </p:nvSpPr>
        <p:spPr>
          <a:xfrm>
            <a:off x="1533344" y="555887"/>
            <a:ext cx="60773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Pour ajouter 10 : </a:t>
            </a:r>
            <a:endParaRPr lang="fr-F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910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21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63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86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96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963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83527" y="2768169"/>
            <a:ext cx="3829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3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13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740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57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67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8427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64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74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5396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786850" y="2876139"/>
            <a:ext cx="1533770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4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RETIRER 10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313893" y="1994563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latin typeface="Script Ecole 2"/>
                <a:cs typeface="Script Ecole 2"/>
              </a:rPr>
              <a:t>34 </a:t>
            </a:r>
            <a:r>
              <a:rPr lang="fr-FR" sz="6000" dirty="0">
                <a:latin typeface="Script Ecole 2"/>
                <a:cs typeface="Script Ecole 2"/>
              </a:rPr>
              <a:t>-</a:t>
            </a:r>
            <a:r>
              <a:rPr lang="fr-FR" sz="6000" dirty="0" smtClean="0">
                <a:latin typeface="Script Ecole 2"/>
                <a:cs typeface="Script Ecole 2"/>
              </a:rPr>
              <a:t> 10 =</a:t>
            </a:r>
            <a:endParaRPr lang="fr-FR" sz="6000" dirty="0">
              <a:latin typeface="Script Ecole 2"/>
              <a:cs typeface="Script Ecole 2"/>
            </a:endParaRPr>
          </a:p>
        </p:txBody>
      </p:sp>
      <p:grpSp>
        <p:nvGrpSpPr>
          <p:cNvPr id="14" name="Grouper 13"/>
          <p:cNvGrpSpPr>
            <a:grpSpLocks noChangeAspect="1"/>
          </p:cNvGrpSpPr>
          <p:nvPr/>
        </p:nvGrpSpPr>
        <p:grpSpPr>
          <a:xfrm>
            <a:off x="1760544" y="3138281"/>
            <a:ext cx="179997" cy="1947208"/>
            <a:chOff x="1268154" y="2985276"/>
            <a:chExt cx="251998" cy="2726115"/>
          </a:xfrm>
        </p:grpSpPr>
        <p:sp>
          <p:nvSpPr>
            <p:cNvPr id="4" name="Ellipse 3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r 14"/>
          <p:cNvGrpSpPr>
            <a:grpSpLocks noChangeAspect="1"/>
          </p:cNvGrpSpPr>
          <p:nvPr/>
        </p:nvGrpSpPr>
        <p:grpSpPr>
          <a:xfrm>
            <a:off x="2070280" y="3138281"/>
            <a:ext cx="179997" cy="1947208"/>
            <a:chOff x="1268154" y="2985276"/>
            <a:chExt cx="251998" cy="2726115"/>
          </a:xfrm>
        </p:grpSpPr>
        <p:sp>
          <p:nvSpPr>
            <p:cNvPr id="16" name="Ellipse 15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6" name="Grouper 25"/>
          <p:cNvGrpSpPr>
            <a:grpSpLocks noChangeAspect="1"/>
          </p:cNvGrpSpPr>
          <p:nvPr/>
        </p:nvGrpSpPr>
        <p:grpSpPr>
          <a:xfrm>
            <a:off x="1450808" y="3138281"/>
            <a:ext cx="179997" cy="1947208"/>
            <a:chOff x="1268154" y="2985276"/>
            <a:chExt cx="251998" cy="2726115"/>
          </a:xfrm>
        </p:grpSpPr>
        <p:sp>
          <p:nvSpPr>
            <p:cNvPr id="27" name="Ellipse 26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879926"/>
              </p:ext>
            </p:extLst>
          </p:nvPr>
        </p:nvGraphicFramePr>
        <p:xfrm>
          <a:off x="743096" y="5975126"/>
          <a:ext cx="76578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21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22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23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24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25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26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27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28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29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30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31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32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33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34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35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36</a:t>
                      </a:r>
                      <a:endParaRPr lang="fr-FR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/>
          <p:nvPr/>
        </p:nvSpPr>
        <p:spPr>
          <a:xfrm>
            <a:off x="7035338" y="5987377"/>
            <a:ext cx="358588" cy="358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4960364" y="1963888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24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grpSp>
        <p:nvGrpSpPr>
          <p:cNvPr id="71" name="Grouper 70"/>
          <p:cNvGrpSpPr/>
          <p:nvPr/>
        </p:nvGrpSpPr>
        <p:grpSpPr>
          <a:xfrm>
            <a:off x="2565612" y="3144531"/>
            <a:ext cx="179997" cy="769069"/>
            <a:chOff x="2046087" y="2979552"/>
            <a:chExt cx="179997" cy="769069"/>
          </a:xfrm>
        </p:grpSpPr>
        <p:sp>
          <p:nvSpPr>
            <p:cNvPr id="72" name="Ellipse 71"/>
            <p:cNvSpPr/>
            <p:nvPr/>
          </p:nvSpPr>
          <p:spPr>
            <a:xfrm>
              <a:off x="2046087" y="3175909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Ellipse 72"/>
            <p:cNvSpPr/>
            <p:nvPr/>
          </p:nvSpPr>
          <p:spPr>
            <a:xfrm>
              <a:off x="2046087" y="2979552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Ellipse 73"/>
            <p:cNvSpPr/>
            <p:nvPr/>
          </p:nvSpPr>
          <p:spPr>
            <a:xfrm>
              <a:off x="2046087" y="3372266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Ellipse 74"/>
            <p:cNvSpPr/>
            <p:nvPr/>
          </p:nvSpPr>
          <p:spPr>
            <a:xfrm>
              <a:off x="2046087" y="3568623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55357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46 -0.0396 -0.01493 -0.0792 -0.0236 -0.0799 C -0.03228 -0.08059 -0.0439 -0.00463 -0.05206 -0.00417 C -0.06022 -0.00371 -0.06473 -0.07758 -0.07253 -0.07781 C -0.08034 -0.07805 -0.08971 -0.00602 -0.09943 -0.00625 C -0.10915 -0.00648 -0.12129 -0.08059 -0.13101 -0.0799 C -0.14073 -0.0792 -0.14958 -0.00278 -0.15773 -0.00208 C -0.16589 -0.00139 -0.17162 -0.07573 -0.17977 -0.07573 C -0.18793 -0.07573 -0.19747 -0.00116 -0.20667 -0.00208 C -0.21586 -0.00301 -0.22575 -0.08129 -0.23495 -0.08198 C -0.24415 -0.08268 -0.25317 -0.00787 -0.26185 -0.00625 C -0.27052 -0.00463 -0.27868 -0.07179 -0.28701 -0.07156 C -0.29534 -0.07133 -0.30314 -0.00278 -0.31234 -0.00417 C -0.32154 -0.00556 -0.33264 -0.08198 -0.34236 -0.0799 C -0.35208 -0.07781 -0.36179 0.00764 -0.37064 0.00857 C -0.37949 0.0095 -0.38834 -0.07179 -0.39598 -0.07365 C -0.40361 -0.0755 -0.4076 -0.00208 -0.41645 -0.00208 C -0.4253 -0.00208 -0.44127 -0.07365 -0.4496 -0.07365 C -0.45792 -0.07365 -0.45966 -0.00232 -0.46695 -0.00208 C -0.47424 -0.00185 -0.48482 -0.07063 -0.49367 -0.07156 C -0.50252 -0.07249 -0.51154 -0.04053 -0.52057 -0.00834 " pathEditMode="relative" ptsTypes="aaaaaaaaaaaaaaaaaaaaA">
                                      <p:cBhvr>
                                        <p:cTn id="57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1" animBg="1"/>
      <p:bldP spid="58" grpId="2" animBg="1"/>
      <p:bldP spid="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RETIRER 10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313893" y="1994563"/>
            <a:ext cx="4668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latin typeface="Script Ecole 2"/>
                <a:cs typeface="Script Ecole 2"/>
              </a:rPr>
              <a:t>1</a:t>
            </a:r>
            <a:r>
              <a:rPr lang="fr-FR" sz="6000" dirty="0" smtClean="0">
                <a:latin typeface="Script Ecole 2"/>
                <a:cs typeface="Script Ecole 2"/>
              </a:rPr>
              <a:t>4 </a:t>
            </a:r>
            <a:r>
              <a:rPr lang="fr-FR" sz="6000" dirty="0">
                <a:latin typeface="Script Ecole 2"/>
                <a:cs typeface="Script Ecole 2"/>
              </a:rPr>
              <a:t>-</a:t>
            </a:r>
            <a:r>
              <a:rPr lang="fr-FR" sz="6000" dirty="0" smtClean="0">
                <a:latin typeface="Script Ecole 2"/>
                <a:cs typeface="Script Ecole 2"/>
              </a:rPr>
              <a:t> 10 =</a:t>
            </a:r>
            <a:endParaRPr lang="fr-FR" sz="6000" dirty="0">
              <a:latin typeface="Script Ecole 2"/>
              <a:cs typeface="Script Ecole 2"/>
            </a:endParaRPr>
          </a:p>
        </p:txBody>
      </p:sp>
      <p:grpSp>
        <p:nvGrpSpPr>
          <p:cNvPr id="15" name="Grouper 14"/>
          <p:cNvGrpSpPr>
            <a:grpSpLocks noChangeAspect="1"/>
          </p:cNvGrpSpPr>
          <p:nvPr/>
        </p:nvGrpSpPr>
        <p:grpSpPr>
          <a:xfrm>
            <a:off x="2070280" y="3138281"/>
            <a:ext cx="179997" cy="1947208"/>
            <a:chOff x="1268154" y="2985276"/>
            <a:chExt cx="251998" cy="2726115"/>
          </a:xfrm>
        </p:grpSpPr>
        <p:sp>
          <p:nvSpPr>
            <p:cNvPr id="16" name="Ellipse 15"/>
            <p:cNvSpPr/>
            <p:nvPr/>
          </p:nvSpPr>
          <p:spPr>
            <a:xfrm>
              <a:off x="1268154" y="326017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/>
            <p:cNvSpPr/>
            <p:nvPr/>
          </p:nvSpPr>
          <p:spPr>
            <a:xfrm>
              <a:off x="1268154" y="298527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1268154" y="353508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>
              <a:off x="1268154" y="380998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/>
            <p:cNvSpPr/>
            <p:nvPr/>
          </p:nvSpPr>
          <p:spPr>
            <a:xfrm>
              <a:off x="1268154" y="4084884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/>
            <p:cNvSpPr/>
            <p:nvPr/>
          </p:nvSpPr>
          <p:spPr>
            <a:xfrm>
              <a:off x="1268154" y="4359786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/>
            <p:cNvSpPr/>
            <p:nvPr/>
          </p:nvSpPr>
          <p:spPr>
            <a:xfrm>
              <a:off x="1268154" y="4634688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/>
            <p:cNvSpPr/>
            <p:nvPr/>
          </p:nvSpPr>
          <p:spPr>
            <a:xfrm>
              <a:off x="1268154" y="4909590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/>
            <p:cNvSpPr/>
            <p:nvPr/>
          </p:nvSpPr>
          <p:spPr>
            <a:xfrm>
              <a:off x="1268154" y="5184492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1268154" y="5459391"/>
              <a:ext cx="251998" cy="2520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57" name="Tableau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750856"/>
              </p:ext>
            </p:extLst>
          </p:nvPr>
        </p:nvGraphicFramePr>
        <p:xfrm>
          <a:off x="743096" y="5975126"/>
          <a:ext cx="76578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  <a:gridCol w="4786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2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3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4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5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6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7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8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9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10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11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12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13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14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15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/>
                        <a:t>16</a:t>
                      </a:r>
                      <a:endParaRPr lang="fr-FR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8" name="Ellipse 57"/>
          <p:cNvSpPr/>
          <p:nvPr/>
        </p:nvSpPr>
        <p:spPr>
          <a:xfrm>
            <a:off x="7035338" y="5987377"/>
            <a:ext cx="358588" cy="35858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4960364" y="1963888"/>
            <a:ext cx="1361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accent1">
                    <a:lumMod val="50000"/>
                  </a:schemeClr>
                </a:solidFill>
                <a:latin typeface="Script Ecole 2"/>
                <a:cs typeface="Script Ecole 2"/>
              </a:rPr>
              <a:t>4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Script Ecole 2"/>
              <a:cs typeface="Script Ecole 2"/>
            </a:endParaRPr>
          </a:p>
        </p:txBody>
      </p:sp>
      <p:grpSp>
        <p:nvGrpSpPr>
          <p:cNvPr id="71" name="Grouper 70"/>
          <p:cNvGrpSpPr/>
          <p:nvPr/>
        </p:nvGrpSpPr>
        <p:grpSpPr>
          <a:xfrm>
            <a:off x="2565612" y="3144531"/>
            <a:ext cx="179997" cy="769069"/>
            <a:chOff x="2046087" y="2979552"/>
            <a:chExt cx="179997" cy="769069"/>
          </a:xfrm>
        </p:grpSpPr>
        <p:sp>
          <p:nvSpPr>
            <p:cNvPr id="72" name="Ellipse 71"/>
            <p:cNvSpPr/>
            <p:nvPr/>
          </p:nvSpPr>
          <p:spPr>
            <a:xfrm>
              <a:off x="2046087" y="3175909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Ellipse 72"/>
            <p:cNvSpPr/>
            <p:nvPr/>
          </p:nvSpPr>
          <p:spPr>
            <a:xfrm>
              <a:off x="2046087" y="2979552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Ellipse 73"/>
            <p:cNvSpPr/>
            <p:nvPr/>
          </p:nvSpPr>
          <p:spPr>
            <a:xfrm>
              <a:off x="2046087" y="3372266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Ellipse 74"/>
            <p:cNvSpPr/>
            <p:nvPr/>
          </p:nvSpPr>
          <p:spPr>
            <a:xfrm>
              <a:off x="2046087" y="3568623"/>
              <a:ext cx="179997" cy="179998"/>
            </a:xfrm>
            <a:prstGeom prst="ellipse">
              <a:avLst/>
            </a:prstGeom>
            <a:gradFill flip="none" rotWithShape="1">
              <a:gsLst>
                <a:gs pos="0">
                  <a:srgbClr val="EFE054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38744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46 -0.0396 -0.01493 -0.0792 -0.0236 -0.0799 C -0.03228 -0.08059 -0.0439 -0.00463 -0.05206 -0.00417 C -0.06022 -0.00371 -0.06473 -0.07758 -0.07253 -0.07781 C -0.08034 -0.07805 -0.08971 -0.00602 -0.09943 -0.00625 C -0.10915 -0.00648 -0.12129 -0.08059 -0.13101 -0.0799 C -0.14073 -0.0792 -0.14958 -0.00278 -0.15773 -0.00208 C -0.16589 -0.00139 -0.17162 -0.07573 -0.17977 -0.07573 C -0.18793 -0.07573 -0.19747 -0.00116 -0.20667 -0.00208 C -0.21586 -0.00301 -0.22575 -0.08129 -0.23495 -0.08198 C -0.24415 -0.08268 -0.25317 -0.00787 -0.26185 -0.00625 C -0.27052 -0.00463 -0.27868 -0.07179 -0.28701 -0.07156 C -0.29534 -0.07133 -0.30314 -0.00278 -0.31234 -0.00417 C -0.32154 -0.00556 -0.33264 -0.08198 -0.34236 -0.0799 C -0.35208 -0.07781 -0.36179 0.00764 -0.37064 0.00857 C -0.37949 0.0095 -0.38834 -0.07179 -0.39598 -0.07365 C -0.40361 -0.0755 -0.4076 -0.00208 -0.41645 -0.00208 C -0.4253 -0.00208 -0.44127 -0.07365 -0.4496 -0.07365 C -0.45792 -0.07365 -0.45966 -0.00232 -0.46695 -0.00208 C -0.47424 -0.00185 -0.48482 -0.07063 -0.49367 -0.07156 C -0.50252 -0.07249 -0.51154 -0.04053 -0.52057 -0.00834 " pathEditMode="relative" ptsTypes="aaaaaaaaaaaaaaaaaaaaA">
                                      <p:cBhvr>
                                        <p:cTn id="45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58" grpId="1" animBg="1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308" y="2176655"/>
            <a:ext cx="850538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Pour retirer </a:t>
            </a:r>
            <a:r>
              <a:rPr lang="fr-FR" sz="3200" dirty="0">
                <a:latin typeface="Arial"/>
                <a:cs typeface="Arial"/>
              </a:rPr>
              <a:t>10 à un nombre, il faut </a:t>
            </a:r>
            <a:r>
              <a:rPr lang="fr-FR" sz="3200" dirty="0" smtClean="0">
                <a:latin typeface="Arial"/>
                <a:cs typeface="Arial"/>
              </a:rPr>
              <a:t>enlever </a:t>
            </a:r>
            <a:r>
              <a:rPr lang="fr-FR" sz="3600" dirty="0">
                <a:solidFill>
                  <a:srgbClr val="3366FF"/>
                </a:solidFill>
                <a:latin typeface="Arial"/>
                <a:cs typeface="Arial"/>
              </a:rPr>
              <a:t>1</a:t>
            </a:r>
            <a:r>
              <a:rPr lang="fr-FR" sz="3200" dirty="0">
                <a:latin typeface="Arial"/>
                <a:cs typeface="Arial"/>
              </a:rPr>
              <a:t> à son chiffre des </a:t>
            </a:r>
            <a:r>
              <a:rPr lang="fr-FR" sz="3600" dirty="0">
                <a:solidFill>
                  <a:srgbClr val="3366FF"/>
                </a:solidFill>
                <a:latin typeface="Arial"/>
                <a:cs typeface="Arial"/>
              </a:rPr>
              <a:t>dizaines</a:t>
            </a:r>
            <a:r>
              <a:rPr lang="fr-FR" sz="3200" dirty="0" smtClean="0">
                <a:latin typeface="Arial"/>
                <a:cs typeface="Arial"/>
              </a:rPr>
              <a:t>.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Le chiffre des </a:t>
            </a:r>
            <a:r>
              <a:rPr lang="fr-FR" sz="3600" dirty="0">
                <a:solidFill>
                  <a:srgbClr val="008000"/>
                </a:solidFill>
                <a:latin typeface="Arial"/>
                <a:cs typeface="Arial"/>
              </a:rPr>
              <a:t>unités</a:t>
            </a:r>
            <a:r>
              <a:rPr lang="fr-FR" sz="3200" dirty="0">
                <a:latin typeface="Arial"/>
                <a:cs typeface="Arial"/>
              </a:rPr>
              <a:t> ne change pas</a:t>
            </a:r>
            <a:r>
              <a:rPr lang="fr-FR" sz="3200" dirty="0" smtClean="0">
                <a:latin typeface="Arial"/>
                <a:cs typeface="Arial"/>
              </a:rPr>
              <a:t>.</a:t>
            </a:r>
          </a:p>
          <a:p>
            <a:endParaRPr lang="fr-FR" sz="3200" dirty="0">
              <a:latin typeface="Arial"/>
              <a:cs typeface="Arial"/>
            </a:endParaRPr>
          </a:p>
          <a:p>
            <a:r>
              <a:rPr lang="fr-FR" sz="3200" dirty="0">
                <a:latin typeface="Arial"/>
                <a:cs typeface="Arial"/>
              </a:rPr>
              <a:t>Exemple :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4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lang="fr-FR" sz="3200" dirty="0" smtClean="0">
                <a:latin typeface="Arial"/>
                <a:cs typeface="Arial"/>
              </a:rPr>
              <a:t> -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1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lang="fr-FR" sz="3200" dirty="0">
                <a:latin typeface="Arial"/>
                <a:cs typeface="Arial"/>
              </a:rPr>
              <a:t> = </a:t>
            </a:r>
            <a:r>
              <a:rPr lang="fr-FR" sz="3200" dirty="0" smtClean="0">
                <a:solidFill>
                  <a:srgbClr val="3366FF"/>
                </a:solidFill>
                <a:latin typeface="Arial"/>
                <a:cs typeface="Arial"/>
              </a:rPr>
              <a:t>3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3" name="Rectangle 2"/>
          <p:cNvSpPr/>
          <p:nvPr/>
        </p:nvSpPr>
        <p:spPr>
          <a:xfrm>
            <a:off x="1576457" y="555887"/>
            <a:ext cx="59910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Pour Retirer 10 : </a:t>
            </a:r>
            <a:endParaRPr lang="fr-F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990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21 - 10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1431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097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86 - 10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7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6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025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39217" y="2768169"/>
            <a:ext cx="41115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 </a:t>
            </a:r>
            <a:r>
              <a:rPr lang="fr-FR" sz="7200" dirty="0" smtClean="0">
                <a:latin typeface="Arial"/>
                <a:cs typeface="Arial"/>
              </a:rPr>
              <a:t>13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122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57 - 10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7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38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64 - 10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54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074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044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Entrainement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4</a:t>
            </a:r>
            <a:r>
              <a:rPr lang="fr-FR" sz="7200" dirty="0" smtClean="0">
                <a:latin typeface="Arial"/>
                <a:cs typeface="Arial"/>
              </a:rPr>
              <a:t>2 </a:t>
            </a:r>
            <a:r>
              <a:rPr lang="fr-FR" sz="7200" dirty="0">
                <a:latin typeface="Arial"/>
                <a:cs typeface="Arial"/>
              </a:rPr>
              <a:t>+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</a:t>
            </a:r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" name="Rectangle 4"/>
          <p:cNvSpPr/>
          <p:nvPr/>
        </p:nvSpPr>
        <p:spPr>
          <a:xfrm>
            <a:off x="319308" y="4658439"/>
            <a:ext cx="8505383" cy="20005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 smtClean="0">
                <a:latin typeface="Arial"/>
                <a:cs typeface="Arial"/>
              </a:rPr>
              <a:t>Rappel </a:t>
            </a:r>
            <a:r>
              <a:rPr lang="fr-FR" sz="2800" dirty="0" smtClean="0">
                <a:latin typeface="Arial"/>
                <a:cs typeface="Arial"/>
              </a:rPr>
              <a:t>: </a:t>
            </a:r>
          </a:p>
          <a:p>
            <a:r>
              <a:rPr lang="fr-FR" sz="2800" dirty="0" smtClean="0">
                <a:latin typeface="Arial"/>
                <a:cs typeface="Arial"/>
              </a:rPr>
              <a:t>Pour ajouter </a:t>
            </a:r>
            <a:r>
              <a:rPr lang="fr-FR" sz="2800" dirty="0">
                <a:latin typeface="Arial"/>
                <a:cs typeface="Arial"/>
              </a:rPr>
              <a:t>10 à un nombre, il faut </a:t>
            </a:r>
            <a:r>
              <a:rPr lang="fr-FR" sz="2800" dirty="0" smtClean="0">
                <a:latin typeface="Arial"/>
                <a:cs typeface="Arial"/>
              </a:rPr>
              <a:t>ajouter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1</a:t>
            </a:r>
            <a:r>
              <a:rPr lang="fr-FR" sz="2800" dirty="0">
                <a:latin typeface="Arial"/>
                <a:cs typeface="Arial"/>
              </a:rPr>
              <a:t> à son chiffre des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dizaines</a:t>
            </a:r>
            <a:r>
              <a:rPr lang="fr-FR" sz="2800" dirty="0" smtClean="0">
                <a:latin typeface="Arial"/>
                <a:cs typeface="Arial"/>
              </a:rPr>
              <a:t>.</a:t>
            </a:r>
            <a:endParaRPr lang="fr-FR" sz="2800" dirty="0">
              <a:latin typeface="Arial"/>
              <a:cs typeface="Arial"/>
            </a:endParaRPr>
          </a:p>
          <a:p>
            <a:r>
              <a:rPr lang="fr-FR" sz="2800" dirty="0">
                <a:latin typeface="Arial"/>
                <a:cs typeface="Arial"/>
              </a:rPr>
              <a:t>Le chiffre des 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unités</a:t>
            </a:r>
            <a:r>
              <a:rPr lang="fr-FR" sz="2800" dirty="0">
                <a:latin typeface="Arial"/>
                <a:cs typeface="Arial"/>
              </a:rPr>
              <a:t> ne change pas</a:t>
            </a:r>
            <a:r>
              <a:rPr lang="fr-FR" sz="2800" dirty="0" smtClean="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554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17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27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668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68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78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030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27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7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113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71759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5</a:t>
            </a:r>
            <a:r>
              <a:rPr lang="fr-FR" sz="7200" dirty="0" smtClean="0">
                <a:latin typeface="Arial"/>
                <a:cs typeface="Arial"/>
              </a:rPr>
              <a:t>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15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131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58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308" y="4658439"/>
            <a:ext cx="8505383" cy="20005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 smtClean="0">
                <a:latin typeface="Arial"/>
                <a:cs typeface="Arial"/>
              </a:rPr>
              <a:t>Rappel </a:t>
            </a:r>
            <a:r>
              <a:rPr lang="fr-FR" sz="2800" dirty="0" smtClean="0">
                <a:latin typeface="Arial"/>
                <a:cs typeface="Arial"/>
              </a:rPr>
              <a:t>: </a:t>
            </a:r>
          </a:p>
          <a:p>
            <a:r>
              <a:rPr lang="fr-FR" sz="2800" dirty="0" smtClean="0">
                <a:latin typeface="Arial"/>
                <a:cs typeface="Arial"/>
              </a:rPr>
              <a:t>Pour retirer </a:t>
            </a:r>
            <a:r>
              <a:rPr lang="fr-FR" sz="2800" dirty="0">
                <a:latin typeface="Arial"/>
                <a:cs typeface="Arial"/>
              </a:rPr>
              <a:t>10 à un nombre, il faut </a:t>
            </a:r>
            <a:r>
              <a:rPr lang="fr-FR" sz="2800" dirty="0" smtClean="0">
                <a:latin typeface="Arial"/>
                <a:cs typeface="Arial"/>
              </a:rPr>
              <a:t>enlever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1</a:t>
            </a:r>
            <a:r>
              <a:rPr lang="fr-FR" sz="2800" dirty="0">
                <a:latin typeface="Arial"/>
                <a:cs typeface="Arial"/>
              </a:rPr>
              <a:t> à son chiffre des </a:t>
            </a:r>
            <a:r>
              <a:rPr lang="fr-FR" sz="3200" dirty="0">
                <a:solidFill>
                  <a:srgbClr val="3366FF"/>
                </a:solidFill>
                <a:latin typeface="Arial"/>
                <a:cs typeface="Arial"/>
              </a:rPr>
              <a:t>dizaines</a:t>
            </a:r>
            <a:r>
              <a:rPr lang="fr-FR" sz="2800" dirty="0" smtClean="0">
                <a:latin typeface="Arial"/>
                <a:cs typeface="Arial"/>
              </a:rPr>
              <a:t>.</a:t>
            </a:r>
            <a:endParaRPr lang="fr-FR" sz="2800" dirty="0">
              <a:latin typeface="Arial"/>
              <a:cs typeface="Arial"/>
            </a:endParaRPr>
          </a:p>
          <a:p>
            <a:r>
              <a:rPr lang="fr-FR" sz="2800" dirty="0">
                <a:latin typeface="Arial"/>
                <a:cs typeface="Arial"/>
              </a:rPr>
              <a:t>Le chiffre des </a:t>
            </a:r>
            <a:r>
              <a:rPr lang="fr-FR" sz="3200" dirty="0">
                <a:solidFill>
                  <a:srgbClr val="008000"/>
                </a:solidFill>
                <a:latin typeface="Arial"/>
                <a:cs typeface="Arial"/>
              </a:rPr>
              <a:t>unités</a:t>
            </a:r>
            <a:r>
              <a:rPr lang="fr-FR" sz="2800" dirty="0">
                <a:latin typeface="Arial"/>
                <a:cs typeface="Arial"/>
              </a:rPr>
              <a:t> ne change pas</a:t>
            </a:r>
            <a:r>
              <a:rPr lang="fr-FR" sz="2800" dirty="0" smtClean="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6347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31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21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717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16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49165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43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33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314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Arial"/>
                <a:cs typeface="Arial"/>
              </a:rPr>
              <a:t>7</a:t>
            </a:r>
            <a:r>
              <a:rPr lang="fr-FR" sz="7200" dirty="0" smtClean="0">
                <a:latin typeface="Arial"/>
                <a:cs typeface="Arial"/>
              </a:rPr>
              <a:t>9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69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0046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071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 Entrainement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45 </a:t>
            </a:r>
            <a:r>
              <a:rPr lang="fr-FR" sz="7200" dirty="0">
                <a:latin typeface="Arial"/>
                <a:cs typeface="Arial"/>
              </a:rPr>
              <a:t>+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55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9014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12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441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46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56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5426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21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50077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71759" y="2768169"/>
            <a:ext cx="3573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8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18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7055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37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27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807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29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7139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17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27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3621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4086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43 + 10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5</a:t>
            </a:r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5893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5294" y="2768169"/>
            <a:ext cx="3854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Arial"/>
                <a:cs typeface="Arial"/>
              </a:rPr>
              <a:t>89 </a:t>
            </a:r>
            <a:r>
              <a:rPr lang="fr-FR" sz="7200" dirty="0">
                <a:latin typeface="Arial"/>
                <a:cs typeface="Arial"/>
              </a:rPr>
              <a:t>-</a:t>
            </a:r>
            <a:r>
              <a:rPr lang="fr-FR" sz="7200" dirty="0" smtClean="0">
                <a:latin typeface="Arial"/>
                <a:cs typeface="Arial"/>
              </a:rPr>
              <a:t> 10 = </a:t>
            </a:r>
            <a:endParaRPr lang="fr-FR" sz="7200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03303" y="2768169"/>
            <a:ext cx="1211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79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3761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ton d'action : Accueil 1">
            <a:hlinkClick r:id="" action="ppaction://hlinkshowjump?jump=firstslide" highlightClick="1"/>
          </p:cNvPr>
          <p:cNvSpPr>
            <a:spLocks noChangeAspect="1"/>
          </p:cNvSpPr>
          <p:nvPr/>
        </p:nvSpPr>
        <p:spPr>
          <a:xfrm>
            <a:off x="3814358" y="2900487"/>
            <a:ext cx="1515283" cy="10800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268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lle">
  <a:themeElements>
    <a:clrScheme name="Grille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lle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ll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Grille.thmx</Template>
  <TotalTime>117</TotalTime>
  <Words>403</Words>
  <Application>Microsoft Macintosh PowerPoint</Application>
  <PresentationFormat>Présentation à l'écran (4:3)</PresentationFormat>
  <Paragraphs>162</Paragraphs>
  <Slides>41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2" baseType="lpstr">
      <vt:lpstr>Grille</vt:lpstr>
      <vt:lpstr>Ajouter ou enlever mentalement 10</vt:lpstr>
      <vt:lpstr>1. Ajouter 10</vt:lpstr>
      <vt:lpstr>1. Ajouter 10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2. RETIRER 10</vt:lpstr>
      <vt:lpstr>2. RETIRER 10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3. Entrainement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4. Entrainement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Ajouter ou enlever mentalement 10</dc:title>
  <dc:creator>Marie Gabriel</dc:creator>
  <cp:lastModifiedBy>Marie Gabriel</cp:lastModifiedBy>
  <cp:revision>24</cp:revision>
  <dcterms:created xsi:type="dcterms:W3CDTF">2015-11-30T21:30:31Z</dcterms:created>
  <dcterms:modified xsi:type="dcterms:W3CDTF">2015-12-05T09:46:34Z</dcterms:modified>
</cp:coreProperties>
</file>