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7" r:id="rId1"/>
  </p:sldMasterIdLst>
  <p:notesMasterIdLst>
    <p:notesMasterId r:id="rId72"/>
  </p:notesMasterIdLst>
  <p:sldIdLst>
    <p:sldId id="256" r:id="rId2"/>
    <p:sldId id="257" r:id="rId3"/>
    <p:sldId id="298" r:id="rId4"/>
    <p:sldId id="258" r:id="rId5"/>
    <p:sldId id="260" r:id="rId6"/>
    <p:sldId id="261" r:id="rId7"/>
    <p:sldId id="262" r:id="rId8"/>
    <p:sldId id="263" r:id="rId9"/>
    <p:sldId id="264" r:id="rId10"/>
    <p:sldId id="294" r:id="rId11"/>
    <p:sldId id="265" r:id="rId12"/>
    <p:sldId id="273" r:id="rId13"/>
    <p:sldId id="267" r:id="rId14"/>
    <p:sldId id="268" r:id="rId15"/>
    <p:sldId id="269" r:id="rId16"/>
    <p:sldId id="270" r:id="rId17"/>
    <p:sldId id="271" r:id="rId18"/>
    <p:sldId id="272" r:id="rId19"/>
    <p:sldId id="295" r:id="rId20"/>
    <p:sldId id="274" r:id="rId21"/>
    <p:sldId id="279" r:id="rId22"/>
    <p:sldId id="275" r:id="rId23"/>
    <p:sldId id="276" r:id="rId24"/>
    <p:sldId id="280" r:id="rId25"/>
    <p:sldId id="277" r:id="rId26"/>
    <p:sldId id="283" r:id="rId27"/>
    <p:sldId id="278" r:id="rId28"/>
    <p:sldId id="281" r:id="rId29"/>
    <p:sldId id="282" r:id="rId30"/>
    <p:sldId id="296" r:id="rId31"/>
    <p:sldId id="299" r:id="rId32"/>
    <p:sldId id="300" r:id="rId33"/>
    <p:sldId id="301" r:id="rId34"/>
    <p:sldId id="302" r:id="rId35"/>
    <p:sldId id="303" r:id="rId36"/>
    <p:sldId id="304" r:id="rId37"/>
    <p:sldId id="305" r:id="rId38"/>
    <p:sldId id="306" r:id="rId39"/>
    <p:sldId id="307" r:id="rId40"/>
    <p:sldId id="308" r:id="rId41"/>
    <p:sldId id="309" r:id="rId42"/>
    <p:sldId id="310" r:id="rId43"/>
    <p:sldId id="311" r:id="rId44"/>
    <p:sldId id="312" r:id="rId45"/>
    <p:sldId id="313" r:id="rId46"/>
    <p:sldId id="314" r:id="rId47"/>
    <p:sldId id="315" r:id="rId48"/>
    <p:sldId id="316" r:id="rId49"/>
    <p:sldId id="317" r:id="rId50"/>
    <p:sldId id="318" r:id="rId51"/>
    <p:sldId id="319" r:id="rId52"/>
    <p:sldId id="320" r:id="rId53"/>
    <p:sldId id="321" r:id="rId54"/>
    <p:sldId id="322" r:id="rId55"/>
    <p:sldId id="323" r:id="rId56"/>
    <p:sldId id="324" r:id="rId57"/>
    <p:sldId id="325" r:id="rId58"/>
    <p:sldId id="326" r:id="rId59"/>
    <p:sldId id="327" r:id="rId60"/>
    <p:sldId id="328" r:id="rId61"/>
    <p:sldId id="329" r:id="rId62"/>
    <p:sldId id="330" r:id="rId63"/>
    <p:sldId id="331" r:id="rId64"/>
    <p:sldId id="332" r:id="rId65"/>
    <p:sldId id="333" r:id="rId66"/>
    <p:sldId id="334" r:id="rId67"/>
    <p:sldId id="335" r:id="rId68"/>
    <p:sldId id="336" r:id="rId69"/>
    <p:sldId id="337" r:id="rId70"/>
    <p:sldId id="297" r:id="rId71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E054"/>
    <a:srgbClr val="FFEF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821" autoAdjust="0"/>
  </p:normalViewPr>
  <p:slideViewPr>
    <p:cSldViewPr snapToGrid="0" snapToObjects="1" showGuides="1">
      <p:cViewPr varScale="1">
        <p:scale>
          <a:sx n="94" d="100"/>
          <a:sy n="94" d="100"/>
        </p:scale>
        <p:origin x="-41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printerSettings" Target="printerSettings/printerSettings1.bin"/><Relationship Id="rId74" Type="http://schemas.openxmlformats.org/officeDocument/2006/relationships/presProps" Target="presProps.xml"/><Relationship Id="rId75" Type="http://schemas.openxmlformats.org/officeDocument/2006/relationships/viewProps" Target="viewProps.xml"/><Relationship Id="rId76" Type="http://schemas.openxmlformats.org/officeDocument/2006/relationships/theme" Target="theme/theme1.xml"/><Relationship Id="rId77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6FBA99-3CB5-FC49-BB9D-5C57E1266C16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B0F87E-A769-2549-B489-566FF92FF2E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7289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Procédure</a:t>
            </a:r>
            <a:r>
              <a:rPr lang="fr-FR" baseline="0" dirty="0" smtClean="0"/>
              <a:t> : Je dis le calcul. Vous le répétez dans votre tête, vous l’écrivez sur l’ardoise, vous calculez, vous écrivez le résultat, vous levez au signal (5 secondes).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B0F87E-A769-2549-B489-566FF92FF2E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808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Procédure</a:t>
            </a:r>
            <a:r>
              <a:rPr lang="fr-FR" baseline="0" dirty="0" smtClean="0"/>
              <a:t> : Je dis le calcul. Vous le répétez dans votre tête, vous l’écrivez sur l’ardoise, vous calculez, vous écrivez le résultat, vous levez au signal (5 secondes).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B0F87E-A769-2549-B489-566FF92FF2E4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808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4B50F8B-5338-0E47-AB1E-E86ED9A17139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fr-FR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0F8B-5338-0E47-AB1E-E86ED9A17139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BE852-9002-B74F-BE26-43D42E2E1BF2}" type="slidenum">
              <a:rPr lang="fr-FR" smtClean="0"/>
              <a:t>‹#›</a:t>
            </a:fld>
            <a:endParaRPr lang="fr-F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4B50F8B-5338-0E47-AB1E-E86ED9A17139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ABE852-9002-B74F-BE26-43D42E2E1BF2}" type="slidenum">
              <a:rPr lang="fr-FR" smtClean="0"/>
              <a:t>‹#›</a:t>
            </a:fld>
            <a:endParaRPr lang="fr-FR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0F8B-5338-0E47-AB1E-E86ED9A17139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BE852-9002-B74F-BE26-43D42E2E1BF2}" type="slidenum">
              <a:rPr lang="fr-FR" smtClean="0"/>
              <a:t>‹#›</a:t>
            </a:fld>
            <a:endParaRPr lang="fr-F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0F8B-5338-0E47-AB1E-E86ED9A17139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BE852-9002-B74F-BE26-43D42E2E1BF2}" type="slidenum">
              <a:rPr lang="fr-FR" smtClean="0"/>
              <a:t>‹#›</a:t>
            </a:fld>
            <a:endParaRPr lang="fr-F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0F8B-5338-0E47-AB1E-E86ED9A17139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BE852-9002-B74F-BE26-43D42E2E1BF2}" type="slidenum">
              <a:rPr lang="fr-FR" smtClean="0"/>
              <a:t>‹#›</a:t>
            </a:fld>
            <a:endParaRPr lang="fr-F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0F8B-5338-0E47-AB1E-E86ED9A17139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BE852-9002-B74F-BE26-43D42E2E1BF2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0F8B-5338-0E47-AB1E-E86ED9A17139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FABE852-9002-B74F-BE26-43D42E2E1BF2}" type="slidenum">
              <a:rPr lang="fr-FR" smtClean="0"/>
              <a:t>‹#›</a:t>
            </a:fld>
            <a:endParaRPr lang="fr-F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0F8B-5338-0E47-AB1E-E86ED9A17139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BE852-9002-B74F-BE26-43D42E2E1BF2}" type="slidenum">
              <a:rPr lang="fr-FR" smtClean="0"/>
              <a:t>‹#›</a:t>
            </a:fld>
            <a:endParaRPr lang="fr-F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0F8B-5338-0E47-AB1E-E86ED9A17139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BE852-9002-B74F-BE26-43D42E2E1BF2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0F8B-5338-0E47-AB1E-E86ED9A17139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ABE852-9002-B74F-BE26-43D42E2E1BF2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24B50F8B-5338-0E47-AB1E-E86ED9A17139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3FABE852-9002-B74F-BE26-43D42E2E1BF2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4" Type="http://schemas.openxmlformats.org/officeDocument/2006/relationships/slide" Target="slide20.xml"/><Relationship Id="rId5" Type="http://schemas.openxmlformats.org/officeDocument/2006/relationships/slide" Target="slide31.xml"/><Relationship Id="rId6" Type="http://schemas.openxmlformats.org/officeDocument/2006/relationships/slide" Target="slide40.xml"/><Relationship Id="rId7" Type="http://schemas.openxmlformats.org/officeDocument/2006/relationships/slide" Target="slide49.xml"/><Relationship Id="rId8" Type="http://schemas.openxmlformats.org/officeDocument/2006/relationships/slide" Target="slide60.xml"/><Relationship Id="rId1" Type="http://schemas.openxmlformats.org/officeDocument/2006/relationships/slideLayout" Target="../slideLayouts/slideLayout1.xml"/><Relationship Id="rId2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Ajouter ou enlever mentalement 1 ou 2</a:t>
            </a:r>
            <a:endParaRPr lang="fr-FR" dirty="0"/>
          </a:p>
        </p:txBody>
      </p:sp>
      <p:sp>
        <p:nvSpPr>
          <p:cNvPr id="4" name="Bouton d'action : Personnalisé 3">
            <a:hlinkClick r:id="rId2" action="ppaction://hlinksldjump" highlightClick="1"/>
          </p:cNvPr>
          <p:cNvSpPr/>
          <p:nvPr/>
        </p:nvSpPr>
        <p:spPr>
          <a:xfrm>
            <a:off x="7098581" y="251594"/>
            <a:ext cx="1800000" cy="720000"/>
          </a:xfrm>
          <a:prstGeom prst="actionButtonBlank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Ajouter </a:t>
            </a:r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5" name="Bouton d'action : Personnalisé 4">
            <a:hlinkClick r:id="rId3" action="ppaction://hlinksldjump" highlightClick="1"/>
          </p:cNvPr>
          <p:cNvSpPr/>
          <p:nvPr/>
        </p:nvSpPr>
        <p:spPr>
          <a:xfrm>
            <a:off x="7098581" y="1111747"/>
            <a:ext cx="1800000" cy="720000"/>
          </a:xfrm>
          <a:prstGeom prst="actionButtonBlank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Retirer </a:t>
            </a:r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6" name="Bouton d'action : Personnalisé 5">
            <a:hlinkClick r:id="rId4" action="ppaction://hlinksldjump" highlightClick="1"/>
          </p:cNvPr>
          <p:cNvSpPr/>
          <p:nvPr/>
        </p:nvSpPr>
        <p:spPr>
          <a:xfrm>
            <a:off x="7098581" y="3121230"/>
            <a:ext cx="1800000" cy="720000"/>
          </a:xfrm>
          <a:prstGeom prst="actionButtonBlank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Ajouter 2</a:t>
            </a:r>
            <a:endParaRPr lang="fr-FR" dirty="0"/>
          </a:p>
        </p:txBody>
      </p:sp>
      <p:sp>
        <p:nvSpPr>
          <p:cNvPr id="7" name="Bouton d'action : Personnalisé 6">
            <a:hlinkClick r:id="rId5" action="ppaction://hlinksldjump" highlightClick="1"/>
          </p:cNvPr>
          <p:cNvSpPr/>
          <p:nvPr/>
        </p:nvSpPr>
        <p:spPr>
          <a:xfrm>
            <a:off x="7098581" y="1971900"/>
            <a:ext cx="1800000" cy="720000"/>
          </a:xfrm>
          <a:prstGeom prst="actionButtonBlank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Entrainement : </a:t>
            </a:r>
          </a:p>
          <a:p>
            <a:pPr algn="ctr"/>
            <a:r>
              <a:rPr lang="fr-FR" dirty="0" smtClean="0"/>
              <a:t>+ 1 et - 1</a:t>
            </a:r>
            <a:endParaRPr lang="fr-FR" dirty="0" smtClean="0"/>
          </a:p>
        </p:txBody>
      </p:sp>
      <p:sp>
        <p:nvSpPr>
          <p:cNvPr id="3" name="Bouton d'action : Personnalisé 2">
            <a:hlinkClick r:id="rId6" action="ppaction://hlinksldjump" highlightClick="1"/>
          </p:cNvPr>
          <p:cNvSpPr/>
          <p:nvPr/>
        </p:nvSpPr>
        <p:spPr>
          <a:xfrm>
            <a:off x="7098581" y="3978900"/>
            <a:ext cx="1800000" cy="720000"/>
          </a:xfrm>
          <a:prstGeom prst="actionButtonBlank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Retirer 2</a:t>
            </a:r>
            <a:endParaRPr lang="fr-FR" dirty="0"/>
          </a:p>
        </p:txBody>
      </p:sp>
      <p:sp>
        <p:nvSpPr>
          <p:cNvPr id="8" name="Bouton d'action : Personnalisé 7">
            <a:hlinkClick r:id="rId7" action="ppaction://hlinksldjump" highlightClick="1"/>
          </p:cNvPr>
          <p:cNvSpPr/>
          <p:nvPr/>
        </p:nvSpPr>
        <p:spPr>
          <a:xfrm>
            <a:off x="7098581" y="4836570"/>
            <a:ext cx="1800000" cy="720000"/>
          </a:xfrm>
          <a:prstGeom prst="actionButtonBlank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Entrainement : </a:t>
            </a:r>
          </a:p>
          <a:p>
            <a:pPr algn="ctr"/>
            <a:r>
              <a:rPr lang="fr-FR" dirty="0" smtClean="0"/>
              <a:t>+ 2 et - 2</a:t>
            </a:r>
            <a:endParaRPr lang="fr-FR" dirty="0"/>
          </a:p>
        </p:txBody>
      </p:sp>
      <p:sp>
        <p:nvSpPr>
          <p:cNvPr id="9" name="Bouton d'action : Personnalisé 8">
            <a:hlinkClick r:id="rId8" action="ppaction://hlinksldjump" highlightClick="1"/>
          </p:cNvPr>
          <p:cNvSpPr/>
          <p:nvPr/>
        </p:nvSpPr>
        <p:spPr>
          <a:xfrm>
            <a:off x="7098581" y="5903857"/>
            <a:ext cx="1800000" cy="720000"/>
          </a:xfrm>
          <a:prstGeom prst="actionButtonBlank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Entrainement : </a:t>
            </a:r>
          </a:p>
          <a:p>
            <a:pPr algn="ctr"/>
            <a:r>
              <a:rPr lang="fr-FR" dirty="0" smtClean="0"/>
              <a:t>+ 1, + 2, - 1, - 2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4026467" y="3881760"/>
            <a:ext cx="2659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à des nombres de 1 à 59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108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1. Ajouter 1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1922966" y="2694295"/>
            <a:ext cx="46686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24 + 1 =</a:t>
            </a:r>
            <a:endParaRPr lang="fr-FR" sz="6000" dirty="0">
              <a:latin typeface="Script Ecole 2"/>
              <a:cs typeface="Script Ecole 2"/>
            </a:endParaRPr>
          </a:p>
        </p:txBody>
      </p:sp>
      <p:graphicFrame>
        <p:nvGraphicFramePr>
          <p:cNvPr id="57" name="Tableau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1855508"/>
              </p:ext>
            </p:extLst>
          </p:nvPr>
        </p:nvGraphicFramePr>
        <p:xfrm>
          <a:off x="492600" y="4549750"/>
          <a:ext cx="8158800" cy="1035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</a:tblGrid>
              <a:tr h="1035129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20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21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22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23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24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25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26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27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28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29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30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31</a:t>
                      </a:r>
                      <a:endParaRPr lang="fr-FR" sz="28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8" name="Ellipse 57"/>
          <p:cNvSpPr>
            <a:spLocks noChangeAspect="1"/>
          </p:cNvSpPr>
          <p:nvPr/>
        </p:nvSpPr>
        <p:spPr>
          <a:xfrm>
            <a:off x="3292644" y="5026279"/>
            <a:ext cx="502588" cy="502589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ZoneTexte 69"/>
          <p:cNvSpPr txBox="1"/>
          <p:nvPr/>
        </p:nvSpPr>
        <p:spPr>
          <a:xfrm>
            <a:off x="5012200" y="2663620"/>
            <a:ext cx="1361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solidFill>
                  <a:schemeClr val="accent1">
                    <a:lumMod val="50000"/>
                  </a:schemeClr>
                </a:solidFill>
                <a:latin typeface="Script Ecole 2"/>
                <a:cs typeface="Script Ecole 2"/>
              </a:rPr>
              <a:t>25</a:t>
            </a:r>
            <a:endParaRPr lang="fr-FR" sz="6000" dirty="0">
              <a:solidFill>
                <a:schemeClr val="accent1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9043474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0191E-6 0.00185 L 0.01857 0.05367 C 0.02256 0.06523 0.02846 0.07194 0.03453 0.07194 C 0.04165 0.07194 0.0472 0.06523 0.05102 0.05367 L 0.06994 0.00185 " pathEditMode="relative" rAng="0" ptsTypes="FffFF">
                                      <p:cBhvr>
                                        <p:cTn id="24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88" y="34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8" grpId="0" animBg="1"/>
      <p:bldP spid="58" grpId="1" animBg="1"/>
      <p:bldP spid="7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922966" y="2694295"/>
            <a:ext cx="46686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36 + 1 =</a:t>
            </a:r>
            <a:endParaRPr lang="fr-FR" sz="6000" dirty="0">
              <a:latin typeface="Script Ecole 2"/>
              <a:cs typeface="Script Ecole 2"/>
            </a:endParaRPr>
          </a:p>
        </p:txBody>
      </p:sp>
      <p:graphicFrame>
        <p:nvGraphicFramePr>
          <p:cNvPr id="57" name="Tableau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3345238"/>
              </p:ext>
            </p:extLst>
          </p:nvPr>
        </p:nvGraphicFramePr>
        <p:xfrm>
          <a:off x="492600" y="4549750"/>
          <a:ext cx="8158800" cy="1035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</a:tblGrid>
              <a:tr h="1035129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30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31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32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33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34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35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36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37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38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39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40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41</a:t>
                      </a:r>
                      <a:endParaRPr lang="fr-FR" sz="28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8" name="Ellipse 57"/>
          <p:cNvSpPr>
            <a:spLocks noChangeAspect="1"/>
          </p:cNvSpPr>
          <p:nvPr/>
        </p:nvSpPr>
        <p:spPr>
          <a:xfrm>
            <a:off x="4666584" y="5026279"/>
            <a:ext cx="502588" cy="502589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ZoneTexte 69"/>
          <p:cNvSpPr txBox="1"/>
          <p:nvPr/>
        </p:nvSpPr>
        <p:spPr>
          <a:xfrm>
            <a:off x="5012200" y="2663620"/>
            <a:ext cx="1361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solidFill>
                  <a:schemeClr val="accent1">
                    <a:lumMod val="50000"/>
                  </a:schemeClr>
                </a:solidFill>
                <a:latin typeface="Script Ecole 2"/>
                <a:cs typeface="Script Ecole 2"/>
              </a:rPr>
              <a:t>37</a:t>
            </a:r>
            <a:endParaRPr lang="fr-FR" sz="6000" dirty="0">
              <a:solidFill>
                <a:schemeClr val="accent1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927476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0191E-6 0.00185 L 0.01857 0.05367 C 0.02256 0.06523 0.02846 0.07194 0.03453 0.07194 C 0.04165 0.07194 0.0472 0.06523 0.05102 0.05367 L 0.06994 0.00185 " pathEditMode="relative" rAng="0" ptsTypes="FffFF">
                                      <p:cBhvr>
                                        <p:cTn id="24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88" y="34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8" grpId="0" animBg="1"/>
      <p:bldP spid="58" grpId="1" animBg="1"/>
      <p:bldP spid="7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9308" y="1905506"/>
            <a:ext cx="850538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latin typeface="Arial"/>
                <a:cs typeface="Arial"/>
              </a:rPr>
              <a:t>Quand on ajoute 1, c’est une </a:t>
            </a:r>
            <a:r>
              <a:rPr lang="fr-FR" sz="3200" dirty="0" smtClean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unité</a:t>
            </a:r>
            <a:r>
              <a:rPr lang="fr-FR" sz="3200" dirty="0" smtClean="0">
                <a:latin typeface="Arial"/>
                <a:cs typeface="Arial"/>
              </a:rPr>
              <a:t> : c’est comme si on demande </a:t>
            </a:r>
            <a:r>
              <a:rPr lang="fr-FR" sz="3200" b="1" dirty="0" smtClean="0">
                <a:latin typeface="Arial"/>
                <a:cs typeface="Arial"/>
              </a:rPr>
              <a:t>le nombre suivant</a:t>
            </a:r>
            <a:r>
              <a:rPr lang="fr-FR" sz="3200" dirty="0" smtClean="0">
                <a:latin typeface="Arial"/>
                <a:cs typeface="Arial"/>
              </a:rPr>
              <a:t>, ou si on avance d’une case sur la frise numérique : </a:t>
            </a:r>
          </a:p>
          <a:p>
            <a:endParaRPr lang="fr-FR" sz="3200" dirty="0">
              <a:latin typeface="Arial"/>
              <a:cs typeface="Arial"/>
            </a:endParaRPr>
          </a:p>
          <a:p>
            <a:r>
              <a:rPr lang="fr-FR" sz="3200" dirty="0">
                <a:latin typeface="Arial"/>
                <a:cs typeface="Arial"/>
              </a:rPr>
              <a:t>Exemple : </a:t>
            </a:r>
            <a:r>
              <a:rPr lang="fr-FR" sz="3200" dirty="0">
                <a:solidFill>
                  <a:srgbClr val="3366FF"/>
                </a:solidFill>
                <a:latin typeface="Arial"/>
                <a:cs typeface="Arial"/>
              </a:rPr>
              <a:t>4</a:t>
            </a:r>
            <a:r>
              <a:rPr lang="fr-FR" sz="3200" dirty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r>
              <a:rPr lang="fr-FR" sz="3200" dirty="0">
                <a:latin typeface="Arial"/>
                <a:cs typeface="Arial"/>
              </a:rPr>
              <a:t> + </a:t>
            </a:r>
            <a:r>
              <a:rPr lang="fr-FR" sz="320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r>
              <a:rPr lang="fr-FR" sz="3200" dirty="0" smtClean="0">
                <a:latin typeface="Arial"/>
                <a:cs typeface="Arial"/>
              </a:rPr>
              <a:t> </a:t>
            </a:r>
            <a:r>
              <a:rPr lang="fr-FR" sz="3200" dirty="0">
                <a:latin typeface="Arial"/>
                <a:cs typeface="Arial"/>
              </a:rPr>
              <a:t>= </a:t>
            </a:r>
            <a:r>
              <a:rPr lang="fr-FR" sz="3200" dirty="0" smtClean="0">
                <a:solidFill>
                  <a:srgbClr val="3366FF"/>
                </a:solidFill>
                <a:latin typeface="Arial"/>
                <a:cs typeface="Arial"/>
              </a:rPr>
              <a:t>4</a:t>
            </a:r>
            <a:r>
              <a:rPr lang="fr-FR" sz="3200" dirty="0">
                <a:solidFill>
                  <a:srgbClr val="008000"/>
                </a:solidFill>
                <a:latin typeface="Arial"/>
                <a:cs typeface="Arial"/>
              </a:rPr>
              <a:t>9</a:t>
            </a:r>
          </a:p>
        </p:txBody>
      </p:sp>
      <p:sp>
        <p:nvSpPr>
          <p:cNvPr id="3" name="Rectangle 2"/>
          <p:cNvSpPr/>
          <p:nvPr/>
        </p:nvSpPr>
        <p:spPr>
          <a:xfrm>
            <a:off x="1733011" y="555887"/>
            <a:ext cx="56779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Pour ajouter 1 : </a:t>
            </a:r>
            <a:endParaRPr lang="fr-FR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825836"/>
              </p:ext>
            </p:extLst>
          </p:nvPr>
        </p:nvGraphicFramePr>
        <p:xfrm>
          <a:off x="492600" y="5446668"/>
          <a:ext cx="8158800" cy="1035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</a:tblGrid>
              <a:tr h="1035129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45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46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47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48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49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50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51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52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53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54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55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56</a:t>
                      </a:r>
                      <a:endParaRPr lang="fr-FR" sz="28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Ellipse 4"/>
          <p:cNvSpPr>
            <a:spLocks noChangeAspect="1"/>
          </p:cNvSpPr>
          <p:nvPr/>
        </p:nvSpPr>
        <p:spPr>
          <a:xfrm>
            <a:off x="2639838" y="5923197"/>
            <a:ext cx="502588" cy="502589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9109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0191E-6 0.00185 L 0.01857 0.05367 C 0.02256 0.06523 0.02846 0.07194 0.03453 0.07194 C 0.04165 0.07194 0.0472 0.06523 0.05102 0.05367 L 0.06994 0.00185 " pathEditMode="relative" rAng="0" ptsTypes="FffFF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88" y="34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573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21 + 1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638649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22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063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573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latin typeface="Arial"/>
                <a:cs typeface="Arial"/>
              </a:rPr>
              <a:t>3</a:t>
            </a:r>
            <a:r>
              <a:rPr lang="fr-FR" sz="7200" dirty="0" smtClean="0">
                <a:latin typeface="Arial"/>
                <a:cs typeface="Arial"/>
              </a:rPr>
              <a:t>6 + 1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48378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37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3963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083527" y="2768169"/>
            <a:ext cx="38297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latin typeface="Arial"/>
                <a:cs typeface="Arial"/>
              </a:rPr>
              <a:t> </a:t>
            </a:r>
            <a:r>
              <a:rPr lang="fr-FR" sz="7200" dirty="0" smtClean="0">
                <a:latin typeface="Arial"/>
                <a:cs typeface="Arial"/>
              </a:rPr>
              <a:t>20 + 1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21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7400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573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13 + 1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497458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14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58427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573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49 + 1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497458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50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5396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>
            <a:spLocks noChangeAspect="1"/>
          </p:cNvSpPr>
          <p:nvPr/>
        </p:nvSpPr>
        <p:spPr>
          <a:xfrm>
            <a:off x="3786850" y="2876139"/>
            <a:ext cx="1533770" cy="1080000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4040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re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</p:spPr>
        <p:txBody>
          <a:bodyPr/>
          <a:lstStyle/>
          <a:p>
            <a:r>
              <a:rPr lang="fr-FR" dirty="0"/>
              <a:t>2</a:t>
            </a:r>
            <a:r>
              <a:rPr lang="fr-FR" dirty="0" smtClean="0"/>
              <a:t>. Retirer 1</a:t>
            </a:r>
            <a:endParaRPr lang="fr-FR" dirty="0"/>
          </a:p>
        </p:txBody>
      </p:sp>
      <p:sp>
        <p:nvSpPr>
          <p:cNvPr id="47" name="ZoneTexte 46"/>
          <p:cNvSpPr txBox="1"/>
          <p:nvPr/>
        </p:nvSpPr>
        <p:spPr>
          <a:xfrm>
            <a:off x="1922966" y="2694295"/>
            <a:ext cx="46686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24 - 1 =</a:t>
            </a:r>
            <a:endParaRPr lang="fr-FR" sz="6000" dirty="0">
              <a:latin typeface="Script Ecole 2"/>
              <a:cs typeface="Script Ecole 2"/>
            </a:endParaRPr>
          </a:p>
        </p:txBody>
      </p:sp>
      <p:graphicFrame>
        <p:nvGraphicFramePr>
          <p:cNvPr id="48" name="Tableau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832853"/>
              </p:ext>
            </p:extLst>
          </p:nvPr>
        </p:nvGraphicFramePr>
        <p:xfrm>
          <a:off x="492600" y="4549750"/>
          <a:ext cx="8158800" cy="1035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</a:tblGrid>
              <a:tr h="1035129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20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21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22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23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24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25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26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27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28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29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30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31</a:t>
                      </a:r>
                      <a:endParaRPr lang="fr-FR" sz="28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9" name="Ellipse 48"/>
          <p:cNvSpPr>
            <a:spLocks noChangeAspect="1"/>
          </p:cNvSpPr>
          <p:nvPr/>
        </p:nvSpPr>
        <p:spPr>
          <a:xfrm>
            <a:off x="3292644" y="5026279"/>
            <a:ext cx="502588" cy="502589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ZoneTexte 49"/>
          <p:cNvSpPr txBox="1"/>
          <p:nvPr/>
        </p:nvSpPr>
        <p:spPr>
          <a:xfrm>
            <a:off x="5012200" y="2663620"/>
            <a:ext cx="1361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solidFill>
                  <a:schemeClr val="accent1">
                    <a:lumMod val="50000"/>
                  </a:schemeClr>
                </a:solidFill>
                <a:latin typeface="Script Ecole 2"/>
                <a:cs typeface="Script Ecole 2"/>
              </a:rPr>
              <a:t>23</a:t>
            </a:r>
            <a:endParaRPr lang="fr-FR" sz="6000" dirty="0">
              <a:solidFill>
                <a:schemeClr val="accent1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555357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0191E-6 -2.18367E-6 L -0.02031 0.03979 C -0.02465 0.04881 -0.03107 0.05413 -0.03767 0.05413 C -0.04547 0.05413 -0.05155 0.04881 -0.05571 0.03979 L -0.07619 -2.18367E-6 " pathEditMode="relative" rAng="0" ptsTypes="FffFF">
                                      <p:cBhvr>
                                        <p:cTn id="2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18" y="27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 animBg="1"/>
      <p:bldP spid="49" grpId="1" animBg="1"/>
      <p:bldP spid="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/>
          <p:cNvSpPr txBox="1"/>
          <p:nvPr/>
        </p:nvSpPr>
        <p:spPr>
          <a:xfrm>
            <a:off x="1922966" y="2694295"/>
            <a:ext cx="46686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30 </a:t>
            </a:r>
            <a:r>
              <a:rPr lang="fr-FR" sz="6000" dirty="0">
                <a:latin typeface="Script Ecole 2"/>
                <a:cs typeface="Script Ecole 2"/>
              </a:rPr>
              <a:t>-</a:t>
            </a:r>
            <a:r>
              <a:rPr lang="fr-FR" sz="6000" dirty="0" smtClean="0">
                <a:latin typeface="Script Ecole 2"/>
                <a:cs typeface="Script Ecole 2"/>
              </a:rPr>
              <a:t> 1 =</a:t>
            </a:r>
            <a:endParaRPr lang="fr-FR" sz="6000" dirty="0">
              <a:latin typeface="Script Ecole 2"/>
              <a:cs typeface="Script Ecole 2"/>
            </a:endParaRPr>
          </a:p>
        </p:txBody>
      </p:sp>
      <p:graphicFrame>
        <p:nvGraphicFramePr>
          <p:cNvPr id="28" name="Tableau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832853"/>
              </p:ext>
            </p:extLst>
          </p:nvPr>
        </p:nvGraphicFramePr>
        <p:xfrm>
          <a:off x="492600" y="4549750"/>
          <a:ext cx="8158800" cy="1035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</a:tblGrid>
              <a:tr h="1035129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20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21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22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23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24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25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26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27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28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29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30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31</a:t>
                      </a:r>
                      <a:endParaRPr lang="fr-FR" sz="28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9" name="Ellipse 28"/>
          <p:cNvSpPr>
            <a:spLocks noChangeAspect="1"/>
          </p:cNvSpPr>
          <p:nvPr/>
        </p:nvSpPr>
        <p:spPr>
          <a:xfrm>
            <a:off x="7373158" y="5026279"/>
            <a:ext cx="502588" cy="502589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/>
          <p:cNvSpPr txBox="1"/>
          <p:nvPr/>
        </p:nvSpPr>
        <p:spPr>
          <a:xfrm>
            <a:off x="5012200" y="2663620"/>
            <a:ext cx="1361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solidFill>
                  <a:schemeClr val="accent1">
                    <a:lumMod val="50000"/>
                  </a:schemeClr>
                </a:solidFill>
                <a:latin typeface="Script Ecole 2"/>
                <a:cs typeface="Script Ecole 2"/>
              </a:rPr>
              <a:t>29</a:t>
            </a:r>
            <a:endParaRPr lang="fr-FR" sz="6000" dirty="0">
              <a:solidFill>
                <a:schemeClr val="accent1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338744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3447E-6 -4.78834E-7 L -0.01909 0.05297 C -0.02325 0.065 -0.02933 0.07194 -0.03557 0.07194 C -0.04286 0.07194 -0.04859 0.065 -0.05258 0.05297 L -0.07185 -4.78834E-7 " pathEditMode="relative" rAng="0" ptsTypes="FffFF">
                                      <p:cBhvr>
                                        <p:cTn id="2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93" y="35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 animBg="1"/>
      <p:bldP spid="29" grpId="1" animBg="1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9308" y="1905506"/>
            <a:ext cx="850538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latin typeface="Arial"/>
                <a:cs typeface="Arial"/>
              </a:rPr>
              <a:t>Quand on enlève 1, c’est une </a:t>
            </a:r>
            <a:r>
              <a:rPr lang="fr-FR" sz="3200" dirty="0" smtClean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unité</a:t>
            </a:r>
            <a:r>
              <a:rPr lang="fr-FR" sz="3200" dirty="0" smtClean="0">
                <a:latin typeface="Arial"/>
                <a:cs typeface="Arial"/>
              </a:rPr>
              <a:t> : c’est comme si on demande </a:t>
            </a:r>
            <a:r>
              <a:rPr lang="fr-FR" sz="3200" b="1" dirty="0" smtClean="0">
                <a:latin typeface="Arial"/>
                <a:cs typeface="Arial"/>
              </a:rPr>
              <a:t>le nombre précédent</a:t>
            </a:r>
            <a:r>
              <a:rPr lang="fr-FR" sz="3200" dirty="0" smtClean="0">
                <a:latin typeface="Arial"/>
                <a:cs typeface="Arial"/>
              </a:rPr>
              <a:t>, ou si on recule d’une case sur la frise numérique : </a:t>
            </a:r>
          </a:p>
          <a:p>
            <a:endParaRPr lang="fr-FR" sz="3200" dirty="0">
              <a:latin typeface="Arial"/>
              <a:cs typeface="Arial"/>
            </a:endParaRPr>
          </a:p>
          <a:p>
            <a:r>
              <a:rPr lang="fr-FR" sz="3200" dirty="0">
                <a:latin typeface="Arial"/>
                <a:cs typeface="Arial"/>
              </a:rPr>
              <a:t>Exemple : </a:t>
            </a:r>
            <a:r>
              <a:rPr lang="fr-FR" sz="3200" dirty="0">
                <a:solidFill>
                  <a:srgbClr val="3366FF"/>
                </a:solidFill>
                <a:latin typeface="Arial"/>
                <a:cs typeface="Arial"/>
              </a:rPr>
              <a:t>4</a:t>
            </a:r>
            <a:r>
              <a:rPr lang="fr-FR" sz="3200" dirty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r>
              <a:rPr lang="fr-FR" sz="3200" dirty="0">
                <a:latin typeface="Arial"/>
                <a:cs typeface="Arial"/>
              </a:rPr>
              <a:t> </a:t>
            </a:r>
            <a:r>
              <a:rPr lang="fr-FR" sz="3200" dirty="0" smtClean="0">
                <a:latin typeface="Arial"/>
                <a:cs typeface="Arial"/>
              </a:rPr>
              <a:t>- </a:t>
            </a:r>
            <a:r>
              <a:rPr lang="fr-FR" sz="320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r>
              <a:rPr lang="fr-FR" sz="3200" dirty="0" smtClean="0">
                <a:latin typeface="Arial"/>
                <a:cs typeface="Arial"/>
              </a:rPr>
              <a:t> </a:t>
            </a:r>
            <a:r>
              <a:rPr lang="fr-FR" sz="3200" dirty="0">
                <a:latin typeface="Arial"/>
                <a:cs typeface="Arial"/>
              </a:rPr>
              <a:t>= </a:t>
            </a:r>
            <a:r>
              <a:rPr lang="fr-FR" sz="3200" dirty="0" smtClean="0">
                <a:solidFill>
                  <a:srgbClr val="3366FF"/>
                </a:solidFill>
                <a:latin typeface="Arial"/>
                <a:cs typeface="Arial"/>
              </a:rPr>
              <a:t>4</a:t>
            </a:r>
            <a:r>
              <a:rPr lang="fr-FR" sz="3200" dirty="0">
                <a:solidFill>
                  <a:srgbClr val="008000"/>
                </a:solidFill>
                <a:latin typeface="Arial"/>
                <a:cs typeface="Arial"/>
              </a:rPr>
              <a:t>7</a:t>
            </a:r>
          </a:p>
        </p:txBody>
      </p:sp>
      <p:sp>
        <p:nvSpPr>
          <p:cNvPr id="5" name="Rectangle 4"/>
          <p:cNvSpPr/>
          <p:nvPr/>
        </p:nvSpPr>
        <p:spPr>
          <a:xfrm>
            <a:off x="1776123" y="555887"/>
            <a:ext cx="55917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Pour retirer 1 : </a:t>
            </a:r>
            <a:endParaRPr lang="fr-FR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5797230"/>
              </p:ext>
            </p:extLst>
          </p:nvPr>
        </p:nvGraphicFramePr>
        <p:xfrm>
          <a:off x="492600" y="5446668"/>
          <a:ext cx="8158800" cy="1035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</a:tblGrid>
              <a:tr h="1035129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45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46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47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48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49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50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51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52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53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54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55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56</a:t>
                      </a:r>
                      <a:endParaRPr lang="fr-FR" sz="28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Ellipse 6"/>
          <p:cNvSpPr>
            <a:spLocks noChangeAspect="1"/>
          </p:cNvSpPr>
          <p:nvPr/>
        </p:nvSpPr>
        <p:spPr>
          <a:xfrm>
            <a:off x="2639838" y="5923197"/>
            <a:ext cx="502588" cy="502589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990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0142E-6 2.6787E-6 L -0.01996 0.05181 C -0.0243 0.06338 -0.03055 0.07009 -0.03697 0.07009 C -0.04461 0.07009 -0.05051 0.06338 -0.05467 0.05181 L -0.0748 2.6787E-6 " pathEditMode="relative" rAng="0" ptsTypes="FffFF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49" y="34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3414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21 - 1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373675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20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0976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3414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latin typeface="Arial"/>
                <a:cs typeface="Arial"/>
              </a:rPr>
              <a:t>4</a:t>
            </a:r>
            <a:r>
              <a:rPr lang="fr-FR" sz="7200" dirty="0" smtClean="0">
                <a:latin typeface="Arial"/>
                <a:cs typeface="Arial"/>
              </a:rPr>
              <a:t>7 </a:t>
            </a:r>
            <a:r>
              <a:rPr lang="fr-FR" sz="7200" dirty="0" smtClean="0">
                <a:latin typeface="Arial"/>
                <a:cs typeface="Arial"/>
              </a:rPr>
              <a:t>- 1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497458" y="2766794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4</a:t>
            </a:r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6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0253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939217" y="2768169"/>
            <a:ext cx="35980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latin typeface="Arial"/>
                <a:cs typeface="Arial"/>
              </a:rPr>
              <a:t> </a:t>
            </a:r>
            <a:r>
              <a:rPr lang="fr-FR" sz="7200" dirty="0" smtClean="0">
                <a:latin typeface="Arial"/>
                <a:cs typeface="Arial"/>
              </a:rPr>
              <a:t>13 </a:t>
            </a:r>
            <a:r>
              <a:rPr lang="fr-FR" sz="7200" dirty="0">
                <a:latin typeface="Arial"/>
                <a:cs typeface="Arial"/>
              </a:rPr>
              <a:t>-</a:t>
            </a:r>
            <a:r>
              <a:rPr lang="fr-FR" sz="7200" dirty="0" smtClean="0">
                <a:latin typeface="Arial"/>
                <a:cs typeface="Arial"/>
              </a:rPr>
              <a:t> 1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631808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12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1225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3414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57 - 1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387187" y="2753284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56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1383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3414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50 - 1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319628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49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074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>
            <a:spLocks noChangeAspect="1"/>
          </p:cNvSpPr>
          <p:nvPr/>
        </p:nvSpPr>
        <p:spPr>
          <a:xfrm>
            <a:off x="3814358" y="2900487"/>
            <a:ext cx="1515283" cy="1080000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3044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3. Entrainement : + 1 et - 1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1755294" y="2768169"/>
            <a:ext cx="3573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latin typeface="Arial"/>
                <a:cs typeface="Arial"/>
              </a:rPr>
              <a:t>4</a:t>
            </a:r>
            <a:r>
              <a:rPr lang="fr-FR" sz="7200" dirty="0" smtClean="0">
                <a:latin typeface="Arial"/>
                <a:cs typeface="Arial"/>
              </a:rPr>
              <a:t>2 </a:t>
            </a:r>
            <a:r>
              <a:rPr lang="fr-FR" sz="7200" dirty="0">
                <a:latin typeface="Arial"/>
                <a:cs typeface="Arial"/>
              </a:rPr>
              <a:t>+</a:t>
            </a:r>
            <a:r>
              <a:rPr lang="fr-FR" sz="7200" dirty="0" smtClean="0">
                <a:latin typeface="Arial"/>
                <a:cs typeface="Arial"/>
              </a:rPr>
              <a:t> 1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630396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43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9308" y="4658439"/>
            <a:ext cx="8505383" cy="18158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2800" b="1" dirty="0" smtClean="0">
                <a:latin typeface="Arial"/>
                <a:cs typeface="Arial"/>
              </a:rPr>
              <a:t>Rappel </a:t>
            </a:r>
            <a:r>
              <a:rPr lang="fr-FR" sz="2800" dirty="0" smtClean="0">
                <a:latin typeface="Arial"/>
                <a:cs typeface="Arial"/>
              </a:rPr>
              <a:t>: </a:t>
            </a:r>
          </a:p>
          <a:p>
            <a:r>
              <a:rPr lang="fr-FR" sz="2800" dirty="0" smtClean="0">
                <a:latin typeface="Arial"/>
                <a:cs typeface="Arial"/>
              </a:rPr>
              <a:t>Pour ajouter 1 </a:t>
            </a:r>
            <a:r>
              <a:rPr lang="fr-FR" sz="2800" dirty="0">
                <a:latin typeface="Arial"/>
                <a:cs typeface="Arial"/>
              </a:rPr>
              <a:t>à un nombre, il faut </a:t>
            </a:r>
            <a:r>
              <a:rPr lang="fr-FR" sz="2800" dirty="0" smtClean="0">
                <a:latin typeface="Arial"/>
                <a:cs typeface="Arial"/>
              </a:rPr>
              <a:t>trouver </a:t>
            </a:r>
            <a:r>
              <a:rPr lang="fr-FR" sz="2800" b="1" dirty="0" smtClean="0">
                <a:latin typeface="Arial"/>
                <a:cs typeface="Arial"/>
              </a:rPr>
              <a:t>le nombre suivant </a:t>
            </a:r>
            <a:r>
              <a:rPr lang="fr-FR" sz="2800" dirty="0" smtClean="0">
                <a:latin typeface="Arial"/>
                <a:cs typeface="Arial"/>
              </a:rPr>
              <a:t>(par exemple sur la droite numérique). </a:t>
            </a:r>
          </a:p>
        </p:txBody>
      </p:sp>
    </p:spTree>
    <p:extLst>
      <p:ext uri="{BB962C8B-B14F-4D97-AF65-F5344CB8AC3E}">
        <p14:creationId xmlns:p14="http://schemas.microsoft.com/office/powerpoint/2010/main" val="3760554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3414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latin typeface="Arial"/>
                <a:cs typeface="Arial"/>
              </a:rPr>
              <a:t>4</a:t>
            </a:r>
            <a:r>
              <a:rPr lang="fr-FR" sz="7200" dirty="0" smtClean="0">
                <a:latin typeface="Arial"/>
                <a:cs typeface="Arial"/>
              </a:rPr>
              <a:t>8 </a:t>
            </a:r>
            <a:r>
              <a:rPr lang="fr-FR" sz="7200" dirty="0">
                <a:latin typeface="Arial"/>
                <a:cs typeface="Arial"/>
              </a:rPr>
              <a:t>-</a:t>
            </a:r>
            <a:r>
              <a:rPr lang="fr-FR" sz="7200" dirty="0" smtClean="0">
                <a:latin typeface="Arial"/>
                <a:cs typeface="Arial"/>
              </a:rPr>
              <a:t> 1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292605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49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9308" y="4658439"/>
            <a:ext cx="8505383" cy="1384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2800" b="1" dirty="0" smtClean="0">
                <a:latin typeface="Arial"/>
                <a:cs typeface="Arial"/>
              </a:rPr>
              <a:t>Rappel </a:t>
            </a:r>
            <a:r>
              <a:rPr lang="fr-FR" sz="2800" dirty="0" smtClean="0">
                <a:latin typeface="Arial"/>
                <a:cs typeface="Arial"/>
              </a:rPr>
              <a:t>: </a:t>
            </a:r>
          </a:p>
          <a:p>
            <a:r>
              <a:rPr lang="fr-FR" sz="2800" dirty="0" smtClean="0">
                <a:latin typeface="Arial"/>
                <a:cs typeface="Arial"/>
              </a:rPr>
              <a:t>Pour retirer </a:t>
            </a:r>
            <a:r>
              <a:rPr lang="fr-FR" sz="2800" dirty="0">
                <a:latin typeface="Arial"/>
                <a:cs typeface="Arial"/>
              </a:rPr>
              <a:t>1</a:t>
            </a:r>
            <a:r>
              <a:rPr lang="fr-FR" sz="2800" dirty="0" smtClean="0">
                <a:latin typeface="Arial"/>
                <a:cs typeface="Arial"/>
              </a:rPr>
              <a:t> </a:t>
            </a:r>
            <a:r>
              <a:rPr lang="fr-FR" sz="2800" dirty="0">
                <a:latin typeface="Arial"/>
                <a:cs typeface="Arial"/>
              </a:rPr>
              <a:t>à un nombre, il faut </a:t>
            </a:r>
            <a:r>
              <a:rPr lang="fr-FR" sz="2800" dirty="0" smtClean="0">
                <a:latin typeface="Arial"/>
                <a:cs typeface="Arial"/>
              </a:rPr>
              <a:t>trouver </a:t>
            </a:r>
            <a:r>
              <a:rPr lang="fr-FR" sz="2800" b="1" dirty="0" smtClean="0">
                <a:latin typeface="Arial"/>
                <a:cs typeface="Arial"/>
              </a:rPr>
              <a:t>le nombre précédent </a:t>
            </a:r>
            <a:r>
              <a:rPr lang="fr-FR" sz="2800" dirty="0" smtClean="0">
                <a:latin typeface="Arial"/>
                <a:cs typeface="Arial"/>
              </a:rPr>
              <a:t>(par exemple sur la droite numérique).</a:t>
            </a:r>
          </a:p>
        </p:txBody>
      </p:sp>
    </p:spTree>
    <p:extLst>
      <p:ext uri="{BB962C8B-B14F-4D97-AF65-F5344CB8AC3E}">
        <p14:creationId xmlns:p14="http://schemas.microsoft.com/office/powerpoint/2010/main" val="2566347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573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17 + 1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616885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18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6688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573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latin typeface="Arial"/>
                <a:cs typeface="Arial"/>
              </a:rPr>
              <a:t>5</a:t>
            </a:r>
            <a:r>
              <a:rPr lang="fr-FR" sz="7200" dirty="0" smtClean="0">
                <a:latin typeface="Arial"/>
                <a:cs typeface="Arial"/>
              </a:rPr>
              <a:t>8 </a:t>
            </a:r>
            <a:r>
              <a:rPr lang="fr-FR" sz="7200" dirty="0" smtClean="0">
                <a:latin typeface="Arial"/>
                <a:cs typeface="Arial"/>
              </a:rPr>
              <a:t>+ 1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497458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5</a:t>
            </a:r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9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7030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3414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31 </a:t>
            </a:r>
            <a:r>
              <a:rPr lang="fr-FR" sz="7200" dirty="0">
                <a:latin typeface="Arial"/>
                <a:cs typeface="Arial"/>
              </a:rPr>
              <a:t>-</a:t>
            </a:r>
            <a:r>
              <a:rPr lang="fr-FR" sz="7200" dirty="0" smtClean="0">
                <a:latin typeface="Arial"/>
                <a:cs typeface="Arial"/>
              </a:rPr>
              <a:t> 1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400698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30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717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573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27 + 1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497458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28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1135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3414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20 </a:t>
            </a:r>
            <a:r>
              <a:rPr lang="fr-FR" sz="7200" dirty="0">
                <a:latin typeface="Arial"/>
                <a:cs typeface="Arial"/>
              </a:rPr>
              <a:t>-</a:t>
            </a:r>
            <a:r>
              <a:rPr lang="fr-FR" sz="7200" dirty="0" smtClean="0">
                <a:latin typeface="Arial"/>
                <a:cs typeface="Arial"/>
              </a:rPr>
              <a:t> 1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252070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1</a:t>
            </a:r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9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0046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971759" y="2768169"/>
            <a:ext cx="3573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39 + 1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941159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40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1311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3414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16 </a:t>
            </a:r>
            <a:r>
              <a:rPr lang="fr-FR" sz="7200" dirty="0">
                <a:latin typeface="Arial"/>
                <a:cs typeface="Arial"/>
              </a:rPr>
              <a:t>-</a:t>
            </a:r>
            <a:r>
              <a:rPr lang="fr-FR" sz="7200" dirty="0" smtClean="0">
                <a:latin typeface="Arial"/>
                <a:cs typeface="Arial"/>
              </a:rPr>
              <a:t> 1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497458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15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9165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3414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43 </a:t>
            </a:r>
            <a:r>
              <a:rPr lang="fr-FR" sz="7200" dirty="0">
                <a:latin typeface="Arial"/>
                <a:cs typeface="Arial"/>
              </a:rPr>
              <a:t>-</a:t>
            </a:r>
            <a:r>
              <a:rPr lang="fr-FR" sz="7200" dirty="0" smtClean="0">
                <a:latin typeface="Arial"/>
                <a:cs typeface="Arial"/>
              </a:rPr>
              <a:t> 1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29478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42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33143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>
            <a:spLocks noChangeAspect="1"/>
          </p:cNvSpPr>
          <p:nvPr/>
        </p:nvSpPr>
        <p:spPr>
          <a:xfrm>
            <a:off x="3814358" y="2900487"/>
            <a:ext cx="1515283" cy="1080000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4071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4</a:t>
            </a:r>
            <a:r>
              <a:rPr lang="fr-FR" dirty="0" smtClean="0"/>
              <a:t>. Ajouter 2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1922966" y="2694295"/>
            <a:ext cx="46686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24 + 2 =</a:t>
            </a:r>
            <a:endParaRPr lang="fr-FR" sz="6000" dirty="0">
              <a:latin typeface="Script Ecole 2"/>
              <a:cs typeface="Script Ecole 2"/>
            </a:endParaRPr>
          </a:p>
        </p:txBody>
      </p:sp>
      <p:graphicFrame>
        <p:nvGraphicFramePr>
          <p:cNvPr id="57" name="Tableau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452101"/>
              </p:ext>
            </p:extLst>
          </p:nvPr>
        </p:nvGraphicFramePr>
        <p:xfrm>
          <a:off x="492600" y="4549750"/>
          <a:ext cx="8158800" cy="1035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</a:tblGrid>
              <a:tr h="1035129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20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21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22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23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24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25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26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27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28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29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30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31</a:t>
                      </a:r>
                      <a:endParaRPr lang="fr-FR" sz="28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8" name="Ellipse 57"/>
          <p:cNvSpPr>
            <a:spLocks noChangeAspect="1"/>
          </p:cNvSpPr>
          <p:nvPr/>
        </p:nvSpPr>
        <p:spPr>
          <a:xfrm>
            <a:off x="3292644" y="5026279"/>
            <a:ext cx="502588" cy="502589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ZoneTexte 69"/>
          <p:cNvSpPr txBox="1"/>
          <p:nvPr/>
        </p:nvSpPr>
        <p:spPr>
          <a:xfrm>
            <a:off x="5012200" y="2663620"/>
            <a:ext cx="1361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solidFill>
                  <a:schemeClr val="accent1">
                    <a:lumMod val="50000"/>
                  </a:schemeClr>
                </a:solidFill>
                <a:latin typeface="Script Ecole 2"/>
                <a:cs typeface="Script Ecole 2"/>
              </a:rPr>
              <a:t>26</a:t>
            </a:r>
            <a:endParaRPr lang="fr-FR" sz="6000" dirty="0">
              <a:solidFill>
                <a:schemeClr val="accent1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451461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0191E-6 1.59149E-6 L 0.03696 0.04302 C 0.04495 0.05251 0.05657 0.05829 0.06872 0.05829 C 0.08295 0.05829 0.09389 0.05251 0.10152 0.04302 L 0.13936 1.59149E-6 " pathEditMode="relative" rAng="0" ptsTypes="FffFF">
                                      <p:cBhvr>
                                        <p:cTn id="24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59" y="29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8" grpId="0" animBg="1"/>
      <p:bldP spid="58" grpId="1" animBg="1"/>
      <p:bldP spid="7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922966" y="2694295"/>
            <a:ext cx="46686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36 + 2 =</a:t>
            </a:r>
            <a:endParaRPr lang="fr-FR" sz="6000" dirty="0">
              <a:latin typeface="Script Ecole 2"/>
              <a:cs typeface="Script Ecole 2"/>
            </a:endParaRPr>
          </a:p>
        </p:txBody>
      </p:sp>
      <p:graphicFrame>
        <p:nvGraphicFramePr>
          <p:cNvPr id="57" name="Tableau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090016"/>
              </p:ext>
            </p:extLst>
          </p:nvPr>
        </p:nvGraphicFramePr>
        <p:xfrm>
          <a:off x="492600" y="4549750"/>
          <a:ext cx="8158800" cy="1035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</a:tblGrid>
              <a:tr h="1035129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30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31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32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33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34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35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36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37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38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39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40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41</a:t>
                      </a:r>
                      <a:endParaRPr lang="fr-FR" sz="28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8" name="Ellipse 57"/>
          <p:cNvSpPr>
            <a:spLocks noChangeAspect="1"/>
          </p:cNvSpPr>
          <p:nvPr/>
        </p:nvSpPr>
        <p:spPr>
          <a:xfrm>
            <a:off x="4666584" y="5026279"/>
            <a:ext cx="502588" cy="502589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ZoneTexte 69"/>
          <p:cNvSpPr txBox="1"/>
          <p:nvPr/>
        </p:nvSpPr>
        <p:spPr>
          <a:xfrm>
            <a:off x="5012200" y="2663620"/>
            <a:ext cx="1361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solidFill>
                  <a:schemeClr val="accent1">
                    <a:lumMod val="50000"/>
                  </a:schemeClr>
                </a:solidFill>
                <a:latin typeface="Script Ecole 2"/>
                <a:cs typeface="Script Ecole 2"/>
              </a:rPr>
              <a:t>38</a:t>
            </a:r>
            <a:endParaRPr lang="fr-FR" sz="6000" dirty="0">
              <a:solidFill>
                <a:schemeClr val="accent1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43919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34537E-7 8.42008E-7 L 0.03888 0.0532 C 0.04721 0.06523 0.0597 0.07217 0.07237 0.07217 C 0.0873 0.07217 0.09892 0.06523 0.10708 0.0532 L 0.14682 8.42008E-7 " pathEditMode="relative" rAng="0" ptsTypes="FffFF">
                                      <p:cBhvr>
                                        <p:cTn id="24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41" y="36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8" grpId="0" animBg="1"/>
      <p:bldP spid="58" grpId="1" animBg="1"/>
      <p:bldP spid="7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9308" y="1905506"/>
            <a:ext cx="850538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latin typeface="Arial"/>
                <a:cs typeface="Arial"/>
              </a:rPr>
              <a:t>Quand on ajoute </a:t>
            </a:r>
            <a:r>
              <a:rPr lang="fr-FR" sz="3200" dirty="0">
                <a:latin typeface="Arial"/>
                <a:cs typeface="Arial"/>
              </a:rPr>
              <a:t>2</a:t>
            </a:r>
            <a:r>
              <a:rPr lang="fr-FR" sz="3200" dirty="0" smtClean="0">
                <a:latin typeface="Arial"/>
                <a:cs typeface="Arial"/>
              </a:rPr>
              <a:t>, c’est </a:t>
            </a:r>
            <a:r>
              <a:rPr lang="fr-FR" sz="3200" dirty="0">
                <a:latin typeface="Arial"/>
                <a:cs typeface="Arial"/>
              </a:rPr>
              <a:t>2</a:t>
            </a:r>
            <a:r>
              <a:rPr lang="fr-FR" sz="3200" dirty="0" smtClean="0">
                <a:latin typeface="Arial"/>
                <a:cs typeface="Arial"/>
              </a:rPr>
              <a:t> </a:t>
            </a:r>
            <a:r>
              <a:rPr lang="fr-FR" sz="3200" dirty="0" smtClean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unités</a:t>
            </a:r>
            <a:r>
              <a:rPr lang="fr-FR" sz="3200" dirty="0" smtClean="0">
                <a:latin typeface="Arial"/>
                <a:cs typeface="Arial"/>
              </a:rPr>
              <a:t> : </a:t>
            </a:r>
          </a:p>
          <a:p>
            <a:r>
              <a:rPr lang="fr-FR" sz="3200" dirty="0" smtClean="0">
                <a:latin typeface="Arial"/>
                <a:cs typeface="Arial"/>
              </a:rPr>
              <a:t>on avance de 2 cases sur la frise numérique. </a:t>
            </a:r>
          </a:p>
          <a:p>
            <a:endParaRPr lang="fr-FR" sz="3200" dirty="0">
              <a:latin typeface="Arial"/>
              <a:cs typeface="Arial"/>
            </a:endParaRPr>
          </a:p>
          <a:p>
            <a:r>
              <a:rPr lang="fr-FR" sz="3200" dirty="0">
                <a:latin typeface="Arial"/>
                <a:cs typeface="Arial"/>
              </a:rPr>
              <a:t>Exemple : </a:t>
            </a:r>
            <a:r>
              <a:rPr lang="fr-FR" sz="3200" dirty="0" smtClean="0">
                <a:solidFill>
                  <a:srgbClr val="3366FF"/>
                </a:solidFill>
                <a:latin typeface="Arial"/>
                <a:cs typeface="Arial"/>
              </a:rPr>
              <a:t>4</a:t>
            </a:r>
            <a:r>
              <a:rPr lang="fr-FR" sz="3200" dirty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r>
              <a:rPr lang="fr-FR" sz="3200" dirty="0" smtClean="0">
                <a:latin typeface="Arial"/>
                <a:cs typeface="Arial"/>
              </a:rPr>
              <a:t> </a:t>
            </a:r>
            <a:r>
              <a:rPr lang="fr-FR" sz="3200" dirty="0">
                <a:latin typeface="Arial"/>
                <a:cs typeface="Arial"/>
              </a:rPr>
              <a:t>+ </a:t>
            </a:r>
            <a:r>
              <a:rPr lang="fr-FR" sz="3200" dirty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r>
              <a:rPr lang="fr-FR" sz="3200" dirty="0" smtClean="0">
                <a:latin typeface="Arial"/>
                <a:cs typeface="Arial"/>
              </a:rPr>
              <a:t> </a:t>
            </a:r>
            <a:r>
              <a:rPr lang="fr-FR" sz="3200" dirty="0">
                <a:latin typeface="Arial"/>
                <a:cs typeface="Arial"/>
              </a:rPr>
              <a:t>= </a:t>
            </a:r>
            <a:r>
              <a:rPr lang="fr-FR" sz="3200" dirty="0" smtClean="0">
                <a:solidFill>
                  <a:srgbClr val="3366FF"/>
                </a:solidFill>
                <a:latin typeface="Arial"/>
                <a:cs typeface="Arial"/>
              </a:rPr>
              <a:t>4</a:t>
            </a:r>
            <a:r>
              <a:rPr lang="fr-FR" sz="3200" dirty="0">
                <a:solidFill>
                  <a:srgbClr val="008000"/>
                </a:solidFill>
                <a:latin typeface="Arial"/>
                <a:cs typeface="Arial"/>
              </a:rPr>
              <a:t>9</a:t>
            </a:r>
          </a:p>
        </p:txBody>
      </p:sp>
      <p:sp>
        <p:nvSpPr>
          <p:cNvPr id="3" name="Rectangle 2"/>
          <p:cNvSpPr/>
          <p:nvPr/>
        </p:nvSpPr>
        <p:spPr>
          <a:xfrm>
            <a:off x="1733011" y="555887"/>
            <a:ext cx="56779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Pour ajouter 2 : </a:t>
            </a:r>
            <a:endParaRPr lang="fr-FR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047320"/>
              </p:ext>
            </p:extLst>
          </p:nvPr>
        </p:nvGraphicFramePr>
        <p:xfrm>
          <a:off x="492600" y="5446668"/>
          <a:ext cx="8158800" cy="1035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</a:tblGrid>
              <a:tr h="1035129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45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46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47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48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49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50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51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52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53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54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55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56</a:t>
                      </a:r>
                      <a:endParaRPr lang="fr-FR" sz="28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Ellipse 4"/>
          <p:cNvSpPr>
            <a:spLocks noChangeAspect="1"/>
          </p:cNvSpPr>
          <p:nvPr/>
        </p:nvSpPr>
        <p:spPr>
          <a:xfrm>
            <a:off x="1937233" y="5923197"/>
            <a:ext cx="502588" cy="502589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785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0142E-6 2.6787E-6 L 0.03818 0.05181 C 0.04633 0.06338 0.05848 0.07009 0.07098 0.07009 C 0.08556 0.07009 0.09701 0.06338 0.10482 0.05181 L 0.14387 2.6787E-6 " pathEditMode="relative" rAng="0" ptsTypes="FffFF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5" y="34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573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21 + 2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638649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23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464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573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latin typeface="Arial"/>
                <a:cs typeface="Arial"/>
              </a:rPr>
              <a:t>3</a:t>
            </a:r>
            <a:r>
              <a:rPr lang="fr-FR" sz="7200" dirty="0" smtClean="0">
                <a:latin typeface="Arial"/>
                <a:cs typeface="Arial"/>
              </a:rPr>
              <a:t>6 + 2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48378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38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91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083527" y="2768169"/>
            <a:ext cx="38297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latin typeface="Arial"/>
                <a:cs typeface="Arial"/>
              </a:rPr>
              <a:t> </a:t>
            </a:r>
            <a:r>
              <a:rPr lang="fr-FR" sz="7200" dirty="0" smtClean="0">
                <a:latin typeface="Arial"/>
                <a:cs typeface="Arial"/>
              </a:rPr>
              <a:t>20 + 2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22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8179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573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14 + 2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497458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16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3925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573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48 + 2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497458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50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30562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>
            <a:spLocks noChangeAspect="1"/>
          </p:cNvSpPr>
          <p:nvPr/>
        </p:nvSpPr>
        <p:spPr>
          <a:xfrm>
            <a:off x="3786850" y="2876139"/>
            <a:ext cx="1533770" cy="1080000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337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re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</p:spPr>
        <p:txBody>
          <a:bodyPr/>
          <a:lstStyle/>
          <a:p>
            <a:r>
              <a:rPr lang="fr-FR" dirty="0" smtClean="0"/>
              <a:t>5. Retirer </a:t>
            </a:r>
            <a:r>
              <a:rPr lang="fr-FR" dirty="0"/>
              <a:t>2</a:t>
            </a:r>
          </a:p>
        </p:txBody>
      </p:sp>
      <p:sp>
        <p:nvSpPr>
          <p:cNvPr id="47" name="ZoneTexte 46"/>
          <p:cNvSpPr txBox="1"/>
          <p:nvPr/>
        </p:nvSpPr>
        <p:spPr>
          <a:xfrm>
            <a:off x="1922966" y="2694295"/>
            <a:ext cx="46686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25 - </a:t>
            </a:r>
            <a:r>
              <a:rPr lang="fr-FR" sz="6000" dirty="0" smtClean="0">
                <a:latin typeface="Script Ecole 2"/>
                <a:cs typeface="Script Ecole 2"/>
              </a:rPr>
              <a:t>2 </a:t>
            </a:r>
            <a:r>
              <a:rPr lang="fr-FR" sz="6000" dirty="0" smtClean="0">
                <a:latin typeface="Script Ecole 2"/>
                <a:cs typeface="Script Ecole 2"/>
              </a:rPr>
              <a:t>=</a:t>
            </a:r>
            <a:endParaRPr lang="fr-FR" sz="6000" dirty="0">
              <a:latin typeface="Script Ecole 2"/>
              <a:cs typeface="Script Ecole 2"/>
            </a:endParaRPr>
          </a:p>
        </p:txBody>
      </p:sp>
      <p:graphicFrame>
        <p:nvGraphicFramePr>
          <p:cNvPr id="48" name="Tableau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536800"/>
              </p:ext>
            </p:extLst>
          </p:nvPr>
        </p:nvGraphicFramePr>
        <p:xfrm>
          <a:off x="492600" y="4549750"/>
          <a:ext cx="8158800" cy="1035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</a:tblGrid>
              <a:tr h="1035129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20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21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22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23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24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25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26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27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28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29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30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31</a:t>
                      </a:r>
                      <a:endParaRPr lang="fr-FR" sz="28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9" name="Ellipse 48"/>
          <p:cNvSpPr>
            <a:spLocks noChangeAspect="1"/>
          </p:cNvSpPr>
          <p:nvPr/>
        </p:nvSpPr>
        <p:spPr>
          <a:xfrm>
            <a:off x="3968226" y="5026279"/>
            <a:ext cx="502588" cy="502589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ZoneTexte 49"/>
          <p:cNvSpPr txBox="1"/>
          <p:nvPr/>
        </p:nvSpPr>
        <p:spPr>
          <a:xfrm>
            <a:off x="5012200" y="2663620"/>
            <a:ext cx="1361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solidFill>
                  <a:schemeClr val="accent1">
                    <a:lumMod val="50000"/>
                  </a:schemeClr>
                </a:solidFill>
                <a:latin typeface="Script Ecole 2"/>
                <a:cs typeface="Script Ecole 2"/>
              </a:rPr>
              <a:t>23</a:t>
            </a:r>
            <a:endParaRPr lang="fr-FR" sz="6000" dirty="0">
              <a:solidFill>
                <a:schemeClr val="accent1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34243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3964E-6 -4.78834E-7 L -0.04009 0.03979 C -0.0486 0.04881 -0.06127 0.05413 -0.07428 0.05413 C -0.08973 0.05413 -0.1017 0.04881 -0.10986 0.03979 L -0.15012 -4.78834E-7 " pathEditMode="relative" rAng="0" ptsTypes="FffFF">
                                      <p:cBhvr>
                                        <p:cTn id="2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15" y="27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 animBg="1"/>
      <p:bldP spid="49" grpId="1" animBg="1"/>
      <p:bldP spid="5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/>
          <p:cNvSpPr txBox="1"/>
          <p:nvPr/>
        </p:nvSpPr>
        <p:spPr>
          <a:xfrm>
            <a:off x="1922966" y="2694295"/>
            <a:ext cx="46686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30 </a:t>
            </a:r>
            <a:r>
              <a:rPr lang="fr-FR" sz="6000" dirty="0">
                <a:latin typeface="Script Ecole 2"/>
                <a:cs typeface="Script Ecole 2"/>
              </a:rPr>
              <a:t>-</a:t>
            </a:r>
            <a:r>
              <a:rPr lang="fr-FR" sz="6000" dirty="0" smtClean="0">
                <a:latin typeface="Script Ecole 2"/>
                <a:cs typeface="Script Ecole 2"/>
              </a:rPr>
              <a:t> </a:t>
            </a:r>
            <a:r>
              <a:rPr lang="fr-FR" sz="6000" dirty="0">
                <a:latin typeface="Script Ecole 2"/>
                <a:cs typeface="Script Ecole 2"/>
              </a:rPr>
              <a:t>2</a:t>
            </a:r>
            <a:r>
              <a:rPr lang="fr-FR" sz="6000" dirty="0" smtClean="0">
                <a:latin typeface="Script Ecole 2"/>
                <a:cs typeface="Script Ecole 2"/>
              </a:rPr>
              <a:t> =</a:t>
            </a:r>
            <a:endParaRPr lang="fr-FR" sz="6000" dirty="0">
              <a:latin typeface="Script Ecole 2"/>
              <a:cs typeface="Script Ecole 2"/>
            </a:endParaRPr>
          </a:p>
        </p:txBody>
      </p:sp>
      <p:graphicFrame>
        <p:nvGraphicFramePr>
          <p:cNvPr id="28" name="Tableau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476659"/>
              </p:ext>
            </p:extLst>
          </p:nvPr>
        </p:nvGraphicFramePr>
        <p:xfrm>
          <a:off x="492600" y="4549750"/>
          <a:ext cx="8158800" cy="1035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</a:tblGrid>
              <a:tr h="1035129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20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21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22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23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24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25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26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27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28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29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30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31</a:t>
                      </a:r>
                      <a:endParaRPr lang="fr-FR" sz="28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9" name="Ellipse 28"/>
          <p:cNvSpPr>
            <a:spLocks noChangeAspect="1"/>
          </p:cNvSpPr>
          <p:nvPr/>
        </p:nvSpPr>
        <p:spPr>
          <a:xfrm>
            <a:off x="7373158" y="5026279"/>
            <a:ext cx="502588" cy="502589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/>
          <p:cNvSpPr txBox="1"/>
          <p:nvPr/>
        </p:nvSpPr>
        <p:spPr>
          <a:xfrm>
            <a:off x="5012200" y="2663620"/>
            <a:ext cx="1361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solidFill>
                  <a:schemeClr val="accent1">
                    <a:lumMod val="50000"/>
                  </a:schemeClr>
                </a:solidFill>
                <a:latin typeface="Script Ecole 2"/>
                <a:cs typeface="Script Ecole 2"/>
              </a:rPr>
              <a:t>28</a:t>
            </a:r>
            <a:endParaRPr lang="fr-FR" sz="6000" dirty="0">
              <a:solidFill>
                <a:schemeClr val="accent1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253174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3447E-6 0.00416 L -0.03714 0.0539 C -0.04529 0.06523 -0.05709 0.07194 -0.06924 0.07194 C -0.08347 0.07194 -0.09458 0.06523 -0.10239 0.0539 L -0.1397 0.00416 " pathEditMode="relative" rAng="0" ptsTypes="FffFF">
                                      <p:cBhvr>
                                        <p:cTn id="2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94" y="33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 animBg="1"/>
      <p:bldP spid="29" grpId="1" animBg="1"/>
      <p:bldP spid="3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9308" y="1905506"/>
            <a:ext cx="850538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latin typeface="Arial"/>
                <a:cs typeface="Arial"/>
              </a:rPr>
              <a:t>Quand on enlève </a:t>
            </a:r>
            <a:r>
              <a:rPr lang="fr-FR" sz="3200" dirty="0">
                <a:latin typeface="Arial"/>
                <a:cs typeface="Arial"/>
              </a:rPr>
              <a:t>2</a:t>
            </a:r>
            <a:r>
              <a:rPr lang="fr-FR" sz="3200" dirty="0" smtClean="0">
                <a:latin typeface="Arial"/>
                <a:cs typeface="Arial"/>
              </a:rPr>
              <a:t>, c’est </a:t>
            </a:r>
            <a:r>
              <a:rPr lang="fr-FR" sz="3200" dirty="0">
                <a:latin typeface="Arial"/>
                <a:cs typeface="Arial"/>
              </a:rPr>
              <a:t>2</a:t>
            </a:r>
            <a:r>
              <a:rPr lang="fr-FR" sz="3200" dirty="0" smtClean="0">
                <a:latin typeface="Arial"/>
                <a:cs typeface="Arial"/>
              </a:rPr>
              <a:t> </a:t>
            </a:r>
            <a:r>
              <a:rPr lang="fr-FR" sz="3200" dirty="0" smtClean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unités</a:t>
            </a:r>
            <a:r>
              <a:rPr lang="fr-FR" sz="3200" dirty="0" smtClean="0">
                <a:latin typeface="Arial"/>
                <a:cs typeface="Arial"/>
              </a:rPr>
              <a:t> : </a:t>
            </a:r>
          </a:p>
          <a:p>
            <a:r>
              <a:rPr lang="fr-FR" sz="3200" dirty="0" smtClean="0">
                <a:latin typeface="Arial"/>
                <a:cs typeface="Arial"/>
              </a:rPr>
              <a:t>on recule de 2 cases sur la frise numérique : </a:t>
            </a:r>
          </a:p>
          <a:p>
            <a:endParaRPr lang="fr-FR" sz="3200" dirty="0">
              <a:latin typeface="Arial"/>
              <a:cs typeface="Arial"/>
            </a:endParaRPr>
          </a:p>
          <a:p>
            <a:r>
              <a:rPr lang="fr-FR" sz="3200" dirty="0">
                <a:latin typeface="Arial"/>
                <a:cs typeface="Arial"/>
              </a:rPr>
              <a:t>Exemple : </a:t>
            </a:r>
            <a:r>
              <a:rPr lang="fr-FR" sz="3200" dirty="0" smtClean="0">
                <a:solidFill>
                  <a:srgbClr val="3366FF"/>
                </a:solidFill>
                <a:latin typeface="Arial"/>
                <a:cs typeface="Arial"/>
              </a:rPr>
              <a:t>4</a:t>
            </a:r>
            <a:r>
              <a:rPr lang="fr-FR" sz="3200" dirty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r>
              <a:rPr lang="fr-FR" sz="3200" dirty="0" smtClean="0">
                <a:latin typeface="Arial"/>
                <a:cs typeface="Arial"/>
              </a:rPr>
              <a:t> - </a:t>
            </a:r>
            <a:r>
              <a:rPr lang="fr-FR" sz="320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r>
              <a:rPr lang="fr-FR" sz="3200" dirty="0" smtClean="0">
                <a:latin typeface="Arial"/>
                <a:cs typeface="Arial"/>
              </a:rPr>
              <a:t> </a:t>
            </a:r>
            <a:r>
              <a:rPr lang="fr-FR" sz="3200" dirty="0">
                <a:latin typeface="Arial"/>
                <a:cs typeface="Arial"/>
              </a:rPr>
              <a:t>= </a:t>
            </a:r>
            <a:r>
              <a:rPr lang="fr-FR" sz="3200" dirty="0" smtClean="0">
                <a:solidFill>
                  <a:srgbClr val="3366FF"/>
                </a:solidFill>
                <a:latin typeface="Arial"/>
                <a:cs typeface="Arial"/>
              </a:rPr>
              <a:t>4</a:t>
            </a:r>
            <a:r>
              <a:rPr lang="fr-FR" sz="3200" dirty="0">
                <a:solidFill>
                  <a:srgbClr val="008000"/>
                </a:solidFill>
                <a:latin typeface="Arial"/>
                <a:cs typeface="Arial"/>
              </a:rPr>
              <a:t>7</a:t>
            </a:r>
          </a:p>
        </p:txBody>
      </p:sp>
      <p:sp>
        <p:nvSpPr>
          <p:cNvPr id="5" name="Rectangle 4"/>
          <p:cNvSpPr/>
          <p:nvPr/>
        </p:nvSpPr>
        <p:spPr>
          <a:xfrm>
            <a:off x="1776123" y="555887"/>
            <a:ext cx="55917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Pour retirer </a:t>
            </a:r>
            <a:r>
              <a:rPr lang="fr-FR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2</a:t>
            </a:r>
            <a:r>
              <a:rPr lang="fr-FR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: </a:t>
            </a:r>
            <a:endParaRPr lang="fr-FR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5663787"/>
              </p:ext>
            </p:extLst>
          </p:nvPr>
        </p:nvGraphicFramePr>
        <p:xfrm>
          <a:off x="492600" y="5446668"/>
          <a:ext cx="8158800" cy="1035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  <a:gridCol w="679900"/>
              </a:tblGrid>
              <a:tr h="1035129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45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46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47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48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49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50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51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52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53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54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55</a:t>
                      </a:r>
                      <a:endParaRPr lang="fr-FR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/>
                        <a:t>56</a:t>
                      </a:r>
                      <a:endParaRPr lang="fr-FR" sz="28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Ellipse 6"/>
          <p:cNvSpPr>
            <a:spLocks noChangeAspect="1"/>
          </p:cNvSpPr>
          <p:nvPr/>
        </p:nvSpPr>
        <p:spPr>
          <a:xfrm>
            <a:off x="2639838" y="5923197"/>
            <a:ext cx="502588" cy="502589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644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0142E-6 0.00393 L -0.04096 0.05274 C -0.04981 0.06361 -0.06266 0.07009 -0.07567 0.07009 C -0.09129 0.07009 -0.10344 0.06361 -0.11194 0.05274 L -0.15308 0.00393 " pathEditMode="relative" rAng="0" ptsTypes="FffFF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54" y="33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3414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22 - </a:t>
            </a:r>
            <a:r>
              <a:rPr lang="fr-FR" sz="7200" dirty="0">
                <a:latin typeface="Arial"/>
                <a:cs typeface="Arial"/>
              </a:rPr>
              <a:t>2</a:t>
            </a:r>
            <a:r>
              <a:rPr lang="fr-FR" sz="7200" dirty="0" smtClean="0">
                <a:latin typeface="Arial"/>
                <a:cs typeface="Arial"/>
              </a:rPr>
              <a:t>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373675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20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91753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3414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28 - </a:t>
            </a:r>
            <a:r>
              <a:rPr lang="fr-FR" sz="7200" dirty="0">
                <a:latin typeface="Arial"/>
                <a:cs typeface="Arial"/>
              </a:rPr>
              <a:t>2</a:t>
            </a:r>
            <a:r>
              <a:rPr lang="fr-FR" sz="7200" dirty="0" smtClean="0">
                <a:latin typeface="Arial"/>
                <a:cs typeface="Arial"/>
              </a:rPr>
              <a:t>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497458" y="2766794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2</a:t>
            </a:r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6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3047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939217" y="2768169"/>
            <a:ext cx="35980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latin typeface="Arial"/>
                <a:cs typeface="Arial"/>
              </a:rPr>
              <a:t> </a:t>
            </a:r>
            <a:r>
              <a:rPr lang="fr-FR" sz="7200" dirty="0" smtClean="0">
                <a:latin typeface="Arial"/>
                <a:cs typeface="Arial"/>
              </a:rPr>
              <a:t>13 </a:t>
            </a:r>
            <a:r>
              <a:rPr lang="fr-FR" sz="7200" dirty="0">
                <a:latin typeface="Arial"/>
                <a:cs typeface="Arial"/>
              </a:rPr>
              <a:t>-</a:t>
            </a:r>
            <a:r>
              <a:rPr lang="fr-FR" sz="7200" dirty="0" smtClean="0">
                <a:latin typeface="Arial"/>
                <a:cs typeface="Arial"/>
              </a:rPr>
              <a:t> </a:t>
            </a:r>
            <a:r>
              <a:rPr lang="fr-FR" sz="7200" dirty="0">
                <a:latin typeface="Arial"/>
                <a:cs typeface="Arial"/>
              </a:rPr>
              <a:t>2</a:t>
            </a:r>
            <a:r>
              <a:rPr lang="fr-FR" sz="7200" dirty="0" smtClean="0">
                <a:latin typeface="Arial"/>
                <a:cs typeface="Arial"/>
              </a:rPr>
              <a:t>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631808" y="2768169"/>
            <a:ext cx="11431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11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1312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3414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41 - </a:t>
            </a:r>
            <a:r>
              <a:rPr lang="fr-FR" sz="7200" dirty="0">
                <a:latin typeface="Arial"/>
                <a:cs typeface="Arial"/>
              </a:rPr>
              <a:t>2</a:t>
            </a:r>
            <a:r>
              <a:rPr lang="fr-FR" sz="7200" dirty="0" smtClean="0">
                <a:latin typeface="Arial"/>
                <a:cs typeface="Arial"/>
              </a:rPr>
              <a:t>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387187" y="2753284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39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5887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3414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56 - </a:t>
            </a:r>
            <a:r>
              <a:rPr lang="fr-FR" sz="7200" dirty="0">
                <a:latin typeface="Arial"/>
                <a:cs typeface="Arial"/>
              </a:rPr>
              <a:t>2</a:t>
            </a:r>
            <a:r>
              <a:rPr lang="fr-FR" sz="7200" dirty="0" smtClean="0">
                <a:latin typeface="Arial"/>
                <a:cs typeface="Arial"/>
              </a:rPr>
              <a:t>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319628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54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79619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>
            <a:spLocks noChangeAspect="1"/>
          </p:cNvSpPr>
          <p:nvPr/>
        </p:nvSpPr>
        <p:spPr>
          <a:xfrm>
            <a:off x="3814358" y="2900487"/>
            <a:ext cx="1515283" cy="1080000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1647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6</a:t>
            </a:r>
            <a:r>
              <a:rPr lang="fr-FR" dirty="0" smtClean="0"/>
              <a:t>. Entrainement : + 2 et - 2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1755294" y="2768169"/>
            <a:ext cx="3573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latin typeface="Arial"/>
                <a:cs typeface="Arial"/>
              </a:rPr>
              <a:t>4</a:t>
            </a:r>
            <a:r>
              <a:rPr lang="fr-FR" sz="7200" dirty="0" smtClean="0">
                <a:latin typeface="Arial"/>
                <a:cs typeface="Arial"/>
              </a:rPr>
              <a:t>2 </a:t>
            </a:r>
            <a:r>
              <a:rPr lang="fr-FR" sz="7200" dirty="0">
                <a:latin typeface="Arial"/>
                <a:cs typeface="Arial"/>
              </a:rPr>
              <a:t>+</a:t>
            </a:r>
            <a:r>
              <a:rPr lang="fr-FR" sz="7200" dirty="0" smtClean="0">
                <a:latin typeface="Arial"/>
                <a:cs typeface="Arial"/>
              </a:rPr>
              <a:t> </a:t>
            </a:r>
            <a:r>
              <a:rPr lang="fr-FR" sz="7200" dirty="0">
                <a:latin typeface="Arial"/>
                <a:cs typeface="Arial"/>
              </a:rPr>
              <a:t>2</a:t>
            </a:r>
            <a:r>
              <a:rPr lang="fr-FR" sz="7200" dirty="0" smtClean="0">
                <a:latin typeface="Arial"/>
                <a:cs typeface="Arial"/>
              </a:rPr>
              <a:t>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630396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44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9308" y="4658439"/>
            <a:ext cx="8505383" cy="1384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2800" b="1" dirty="0" smtClean="0">
                <a:latin typeface="Arial"/>
                <a:cs typeface="Arial"/>
              </a:rPr>
              <a:t>Rappel </a:t>
            </a:r>
            <a:r>
              <a:rPr lang="fr-FR" sz="2800" dirty="0" smtClean="0">
                <a:latin typeface="Arial"/>
                <a:cs typeface="Arial"/>
              </a:rPr>
              <a:t>: </a:t>
            </a:r>
          </a:p>
          <a:p>
            <a:r>
              <a:rPr lang="fr-FR" sz="2800" dirty="0" smtClean="0">
                <a:latin typeface="Arial"/>
                <a:cs typeface="Arial"/>
              </a:rPr>
              <a:t>Pour ajouter </a:t>
            </a:r>
            <a:r>
              <a:rPr lang="fr-FR" sz="2800" dirty="0">
                <a:latin typeface="Arial"/>
                <a:cs typeface="Arial"/>
              </a:rPr>
              <a:t>2</a:t>
            </a:r>
            <a:r>
              <a:rPr lang="fr-FR" sz="2800" dirty="0" smtClean="0">
                <a:latin typeface="Arial"/>
                <a:cs typeface="Arial"/>
              </a:rPr>
              <a:t> </a:t>
            </a:r>
            <a:r>
              <a:rPr lang="fr-FR" sz="2800" dirty="0">
                <a:latin typeface="Arial"/>
                <a:cs typeface="Arial"/>
              </a:rPr>
              <a:t>à un nombre, </a:t>
            </a:r>
            <a:r>
              <a:rPr lang="fr-FR" sz="2800" dirty="0" smtClean="0">
                <a:latin typeface="Arial"/>
                <a:cs typeface="Arial"/>
              </a:rPr>
              <a:t>on avance de 2 cases sur la droite numérique. </a:t>
            </a:r>
          </a:p>
        </p:txBody>
      </p:sp>
    </p:spTree>
    <p:extLst>
      <p:ext uri="{BB962C8B-B14F-4D97-AF65-F5344CB8AC3E}">
        <p14:creationId xmlns:p14="http://schemas.microsoft.com/office/powerpoint/2010/main" val="1395458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3414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4</a:t>
            </a:r>
            <a:r>
              <a:rPr lang="fr-FR" sz="7200" dirty="0">
                <a:latin typeface="Arial"/>
                <a:cs typeface="Arial"/>
              </a:rPr>
              <a:t>2</a:t>
            </a:r>
            <a:r>
              <a:rPr lang="fr-FR" sz="7200" dirty="0" smtClean="0">
                <a:latin typeface="Arial"/>
                <a:cs typeface="Arial"/>
              </a:rPr>
              <a:t> </a:t>
            </a:r>
            <a:r>
              <a:rPr lang="fr-FR" sz="7200" dirty="0">
                <a:latin typeface="Arial"/>
                <a:cs typeface="Arial"/>
              </a:rPr>
              <a:t>-</a:t>
            </a:r>
            <a:r>
              <a:rPr lang="fr-FR" sz="7200" dirty="0" smtClean="0">
                <a:latin typeface="Arial"/>
                <a:cs typeface="Arial"/>
              </a:rPr>
              <a:t> </a:t>
            </a:r>
            <a:r>
              <a:rPr lang="fr-FR" sz="7200" dirty="0">
                <a:latin typeface="Arial"/>
                <a:cs typeface="Arial"/>
              </a:rPr>
              <a:t>2</a:t>
            </a:r>
            <a:r>
              <a:rPr lang="fr-FR" sz="7200" dirty="0" smtClean="0">
                <a:latin typeface="Arial"/>
                <a:cs typeface="Arial"/>
              </a:rPr>
              <a:t>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292605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40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9308" y="4658439"/>
            <a:ext cx="8505383" cy="1384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2800" b="1" dirty="0" smtClean="0">
                <a:latin typeface="Arial"/>
                <a:cs typeface="Arial"/>
              </a:rPr>
              <a:t>Rappel </a:t>
            </a:r>
            <a:r>
              <a:rPr lang="fr-FR" sz="2800" dirty="0" smtClean="0">
                <a:latin typeface="Arial"/>
                <a:cs typeface="Arial"/>
              </a:rPr>
              <a:t>: </a:t>
            </a:r>
          </a:p>
          <a:p>
            <a:r>
              <a:rPr lang="fr-FR" sz="2800" dirty="0" smtClean="0">
                <a:latin typeface="Arial"/>
                <a:cs typeface="Arial"/>
              </a:rPr>
              <a:t>Pour retirer 2 </a:t>
            </a:r>
            <a:r>
              <a:rPr lang="fr-FR" sz="2800" dirty="0">
                <a:latin typeface="Arial"/>
                <a:cs typeface="Arial"/>
              </a:rPr>
              <a:t>à un nombre, </a:t>
            </a:r>
            <a:r>
              <a:rPr lang="fr-FR" sz="2800" dirty="0" smtClean="0">
                <a:latin typeface="Arial"/>
                <a:cs typeface="Arial"/>
              </a:rPr>
              <a:t>on recule de 2 cases sur la droite numérique.</a:t>
            </a:r>
          </a:p>
        </p:txBody>
      </p:sp>
    </p:spTree>
    <p:extLst>
      <p:ext uri="{BB962C8B-B14F-4D97-AF65-F5344CB8AC3E}">
        <p14:creationId xmlns:p14="http://schemas.microsoft.com/office/powerpoint/2010/main" val="4286880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573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17 + </a:t>
            </a:r>
            <a:r>
              <a:rPr lang="fr-FR" sz="7200" dirty="0">
                <a:latin typeface="Arial"/>
                <a:cs typeface="Arial"/>
              </a:rPr>
              <a:t>2</a:t>
            </a:r>
            <a:r>
              <a:rPr lang="fr-FR" sz="7200" dirty="0" smtClean="0">
                <a:latin typeface="Arial"/>
                <a:cs typeface="Arial"/>
              </a:rPr>
              <a:t>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616885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19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71553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573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42 + </a:t>
            </a:r>
            <a:r>
              <a:rPr lang="fr-FR" sz="7200" dirty="0">
                <a:latin typeface="Arial"/>
                <a:cs typeface="Arial"/>
              </a:rPr>
              <a:t>2</a:t>
            </a:r>
            <a:r>
              <a:rPr lang="fr-FR" sz="7200" dirty="0" smtClean="0">
                <a:latin typeface="Arial"/>
                <a:cs typeface="Arial"/>
              </a:rPr>
              <a:t>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497458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44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6560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3414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34 </a:t>
            </a:r>
            <a:r>
              <a:rPr lang="fr-FR" sz="7200" dirty="0">
                <a:latin typeface="Arial"/>
                <a:cs typeface="Arial"/>
              </a:rPr>
              <a:t>-</a:t>
            </a:r>
            <a:r>
              <a:rPr lang="fr-FR" sz="7200" dirty="0" smtClean="0">
                <a:latin typeface="Arial"/>
                <a:cs typeface="Arial"/>
              </a:rPr>
              <a:t> </a:t>
            </a:r>
            <a:r>
              <a:rPr lang="fr-FR" sz="7200" dirty="0">
                <a:latin typeface="Arial"/>
                <a:cs typeface="Arial"/>
              </a:rPr>
              <a:t>2</a:t>
            </a:r>
            <a:r>
              <a:rPr lang="fr-FR" sz="7200" dirty="0" smtClean="0">
                <a:latin typeface="Arial"/>
                <a:cs typeface="Arial"/>
              </a:rPr>
              <a:t>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400698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32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3398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573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27 + </a:t>
            </a:r>
            <a:r>
              <a:rPr lang="fr-FR" sz="7200" dirty="0">
                <a:latin typeface="Arial"/>
                <a:cs typeface="Arial"/>
              </a:rPr>
              <a:t>2</a:t>
            </a:r>
            <a:r>
              <a:rPr lang="fr-FR" sz="7200" dirty="0" smtClean="0">
                <a:latin typeface="Arial"/>
                <a:cs typeface="Arial"/>
              </a:rPr>
              <a:t>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497458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29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0462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3414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20 </a:t>
            </a:r>
            <a:r>
              <a:rPr lang="fr-FR" sz="7200" dirty="0">
                <a:latin typeface="Arial"/>
                <a:cs typeface="Arial"/>
              </a:rPr>
              <a:t>-</a:t>
            </a:r>
            <a:r>
              <a:rPr lang="fr-FR" sz="7200" dirty="0" smtClean="0">
                <a:latin typeface="Arial"/>
                <a:cs typeface="Arial"/>
              </a:rPr>
              <a:t> </a:t>
            </a:r>
            <a:r>
              <a:rPr lang="fr-FR" sz="7200" dirty="0">
                <a:latin typeface="Arial"/>
                <a:cs typeface="Arial"/>
              </a:rPr>
              <a:t>2</a:t>
            </a:r>
            <a:r>
              <a:rPr lang="fr-FR" sz="7200" dirty="0" smtClean="0">
                <a:latin typeface="Arial"/>
                <a:cs typeface="Arial"/>
              </a:rPr>
              <a:t>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252070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1</a:t>
            </a:r>
            <a:r>
              <a:rPr lang="fr-FR" sz="72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510923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971759" y="2768169"/>
            <a:ext cx="3573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39 + </a:t>
            </a:r>
            <a:r>
              <a:rPr lang="fr-FR" sz="7200" dirty="0" smtClean="0">
                <a:latin typeface="Arial"/>
                <a:cs typeface="Arial"/>
              </a:rPr>
              <a:t>2 </a:t>
            </a:r>
            <a:r>
              <a:rPr lang="fr-FR" sz="7200" dirty="0" smtClean="0">
                <a:latin typeface="Arial"/>
                <a:cs typeface="Arial"/>
              </a:rPr>
              <a:t>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941159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41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4780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3414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16 </a:t>
            </a:r>
            <a:r>
              <a:rPr lang="fr-FR" sz="7200" dirty="0">
                <a:latin typeface="Arial"/>
                <a:cs typeface="Arial"/>
              </a:rPr>
              <a:t>-</a:t>
            </a:r>
            <a:r>
              <a:rPr lang="fr-FR" sz="7200" dirty="0" smtClean="0">
                <a:latin typeface="Arial"/>
                <a:cs typeface="Arial"/>
              </a:rPr>
              <a:t> </a:t>
            </a:r>
            <a:r>
              <a:rPr lang="fr-FR" sz="7200" dirty="0" smtClean="0">
                <a:latin typeface="Arial"/>
                <a:cs typeface="Arial"/>
              </a:rPr>
              <a:t>2 </a:t>
            </a:r>
            <a:r>
              <a:rPr lang="fr-FR" sz="7200" dirty="0" smtClean="0">
                <a:latin typeface="Arial"/>
                <a:cs typeface="Arial"/>
              </a:rPr>
              <a:t>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497458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14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7415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3414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43 </a:t>
            </a:r>
            <a:r>
              <a:rPr lang="fr-FR" sz="7200" dirty="0">
                <a:latin typeface="Arial"/>
                <a:cs typeface="Arial"/>
              </a:rPr>
              <a:t>-</a:t>
            </a:r>
            <a:r>
              <a:rPr lang="fr-FR" sz="7200" dirty="0" smtClean="0">
                <a:latin typeface="Arial"/>
                <a:cs typeface="Arial"/>
              </a:rPr>
              <a:t> </a:t>
            </a:r>
            <a:r>
              <a:rPr lang="fr-FR" sz="7200" dirty="0" smtClean="0">
                <a:latin typeface="Arial"/>
                <a:cs typeface="Arial"/>
              </a:rPr>
              <a:t>2 </a:t>
            </a:r>
            <a:r>
              <a:rPr lang="fr-FR" sz="7200" dirty="0" smtClean="0">
                <a:latin typeface="Arial"/>
                <a:cs typeface="Arial"/>
              </a:rPr>
              <a:t>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29478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41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3705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>
            <a:spLocks noChangeAspect="1"/>
          </p:cNvSpPr>
          <p:nvPr/>
        </p:nvSpPr>
        <p:spPr>
          <a:xfrm>
            <a:off x="3814358" y="2900487"/>
            <a:ext cx="1515283" cy="1080000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087374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7</a:t>
            </a:r>
            <a:r>
              <a:rPr lang="fr-FR" dirty="0" smtClean="0"/>
              <a:t>. </a:t>
            </a:r>
            <a:r>
              <a:rPr lang="fr-FR" dirty="0" smtClean="0"/>
              <a:t>Entrainement : + </a:t>
            </a:r>
            <a:r>
              <a:rPr lang="fr-FR" dirty="0" smtClean="0"/>
              <a:t>1, + 2, -1 </a:t>
            </a:r>
            <a:r>
              <a:rPr lang="fr-FR" dirty="0" smtClean="0"/>
              <a:t>et - 2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1755294" y="3159959"/>
            <a:ext cx="3573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latin typeface="Arial"/>
                <a:cs typeface="Arial"/>
              </a:rPr>
              <a:t>2</a:t>
            </a:r>
            <a:r>
              <a:rPr lang="fr-FR" sz="7200" dirty="0" smtClean="0">
                <a:latin typeface="Arial"/>
                <a:cs typeface="Arial"/>
              </a:rPr>
              <a:t>2 </a:t>
            </a:r>
            <a:r>
              <a:rPr lang="fr-FR" sz="7200" dirty="0">
                <a:latin typeface="Arial"/>
                <a:cs typeface="Arial"/>
              </a:rPr>
              <a:t>+</a:t>
            </a:r>
            <a:r>
              <a:rPr lang="fr-FR" sz="7200" dirty="0" smtClean="0">
                <a:latin typeface="Arial"/>
                <a:cs typeface="Arial"/>
              </a:rPr>
              <a:t> </a:t>
            </a:r>
            <a:r>
              <a:rPr lang="fr-FR" sz="7200" dirty="0">
                <a:latin typeface="Arial"/>
                <a:cs typeface="Arial"/>
              </a:rPr>
              <a:t>2</a:t>
            </a:r>
            <a:r>
              <a:rPr lang="fr-FR" sz="7200" dirty="0" smtClean="0">
                <a:latin typeface="Arial"/>
                <a:cs typeface="Arial"/>
              </a:rPr>
              <a:t>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630396" y="315995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2</a:t>
            </a:r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4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90640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3414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4</a:t>
            </a:r>
            <a:r>
              <a:rPr lang="fr-FR" sz="7200" dirty="0">
                <a:latin typeface="Arial"/>
                <a:cs typeface="Arial"/>
              </a:rPr>
              <a:t>2</a:t>
            </a:r>
            <a:r>
              <a:rPr lang="fr-FR" sz="7200" dirty="0" smtClean="0">
                <a:latin typeface="Arial"/>
                <a:cs typeface="Arial"/>
              </a:rPr>
              <a:t> </a:t>
            </a:r>
            <a:r>
              <a:rPr lang="fr-FR" sz="7200" dirty="0">
                <a:latin typeface="Arial"/>
                <a:cs typeface="Arial"/>
              </a:rPr>
              <a:t>-</a:t>
            </a:r>
            <a:r>
              <a:rPr lang="fr-FR" sz="7200" dirty="0" smtClean="0">
                <a:latin typeface="Arial"/>
                <a:cs typeface="Arial"/>
              </a:rPr>
              <a:t> </a:t>
            </a:r>
            <a:r>
              <a:rPr lang="fr-FR" sz="7200" dirty="0">
                <a:latin typeface="Arial"/>
                <a:cs typeface="Arial"/>
              </a:rPr>
              <a:t>1</a:t>
            </a:r>
            <a:r>
              <a:rPr lang="fr-FR" sz="7200" dirty="0" smtClean="0">
                <a:latin typeface="Arial"/>
                <a:cs typeface="Arial"/>
              </a:rPr>
              <a:t> </a:t>
            </a:r>
            <a:r>
              <a:rPr lang="fr-FR" sz="7200" dirty="0" smtClean="0">
                <a:latin typeface="Arial"/>
                <a:cs typeface="Arial"/>
              </a:rPr>
              <a:t>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292605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41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2367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5046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11 </a:t>
            </a:r>
            <a:r>
              <a:rPr lang="fr-FR" sz="7200" dirty="0" smtClean="0">
                <a:latin typeface="Arial"/>
                <a:cs typeface="Arial"/>
              </a:rPr>
              <a:t>+ </a:t>
            </a:r>
            <a:r>
              <a:rPr lang="fr-FR" sz="7200" dirty="0">
                <a:latin typeface="Arial"/>
                <a:cs typeface="Arial"/>
              </a:rPr>
              <a:t>2</a:t>
            </a:r>
            <a:r>
              <a:rPr lang="fr-FR" sz="7200" dirty="0" smtClean="0">
                <a:latin typeface="Arial"/>
                <a:cs typeface="Arial"/>
              </a:rPr>
              <a:t>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616885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13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8697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573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27</a:t>
            </a:r>
            <a:r>
              <a:rPr lang="fr-FR" sz="7200" dirty="0" smtClean="0">
                <a:latin typeface="Arial"/>
                <a:cs typeface="Arial"/>
              </a:rPr>
              <a:t> </a:t>
            </a:r>
            <a:r>
              <a:rPr lang="fr-FR" sz="7200" dirty="0" smtClean="0">
                <a:latin typeface="Arial"/>
                <a:cs typeface="Arial"/>
              </a:rPr>
              <a:t>+ </a:t>
            </a:r>
            <a:r>
              <a:rPr lang="fr-FR" sz="7200" dirty="0">
                <a:latin typeface="Arial"/>
                <a:cs typeface="Arial"/>
              </a:rPr>
              <a:t>1</a:t>
            </a:r>
            <a:r>
              <a:rPr lang="fr-FR" sz="7200" dirty="0" smtClean="0">
                <a:latin typeface="Arial"/>
                <a:cs typeface="Arial"/>
              </a:rPr>
              <a:t> </a:t>
            </a:r>
            <a:r>
              <a:rPr lang="fr-FR" sz="7200" dirty="0" smtClean="0">
                <a:latin typeface="Arial"/>
                <a:cs typeface="Arial"/>
              </a:rPr>
              <a:t>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497458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28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0784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3414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30 </a:t>
            </a:r>
            <a:r>
              <a:rPr lang="fr-FR" sz="7200" dirty="0">
                <a:latin typeface="Arial"/>
                <a:cs typeface="Arial"/>
              </a:rPr>
              <a:t>-</a:t>
            </a:r>
            <a:r>
              <a:rPr lang="fr-FR" sz="7200" dirty="0" smtClean="0">
                <a:latin typeface="Arial"/>
                <a:cs typeface="Arial"/>
              </a:rPr>
              <a:t> </a:t>
            </a:r>
            <a:r>
              <a:rPr lang="fr-FR" sz="7200" dirty="0">
                <a:latin typeface="Arial"/>
                <a:cs typeface="Arial"/>
              </a:rPr>
              <a:t>2</a:t>
            </a:r>
            <a:r>
              <a:rPr lang="fr-FR" sz="7200" dirty="0" smtClean="0">
                <a:latin typeface="Arial"/>
                <a:cs typeface="Arial"/>
              </a:rPr>
              <a:t>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400698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28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6131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573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29 </a:t>
            </a:r>
            <a:r>
              <a:rPr lang="fr-FR" sz="7200" dirty="0" smtClean="0">
                <a:latin typeface="Arial"/>
                <a:cs typeface="Arial"/>
              </a:rPr>
              <a:t>+ </a:t>
            </a:r>
            <a:r>
              <a:rPr lang="fr-FR" sz="7200" dirty="0">
                <a:latin typeface="Arial"/>
                <a:cs typeface="Arial"/>
              </a:rPr>
              <a:t>1</a:t>
            </a:r>
            <a:r>
              <a:rPr lang="fr-FR" sz="7200" dirty="0" smtClean="0">
                <a:latin typeface="Arial"/>
                <a:cs typeface="Arial"/>
              </a:rPr>
              <a:t> </a:t>
            </a:r>
            <a:r>
              <a:rPr lang="fr-FR" sz="7200" dirty="0" smtClean="0">
                <a:latin typeface="Arial"/>
                <a:cs typeface="Arial"/>
              </a:rPr>
              <a:t>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497458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30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38759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3414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53</a:t>
            </a:r>
            <a:r>
              <a:rPr lang="fr-FR" sz="7200" dirty="0" smtClean="0">
                <a:latin typeface="Arial"/>
                <a:cs typeface="Arial"/>
              </a:rPr>
              <a:t> </a:t>
            </a:r>
            <a:r>
              <a:rPr lang="fr-FR" sz="7200" dirty="0">
                <a:latin typeface="Arial"/>
                <a:cs typeface="Arial"/>
              </a:rPr>
              <a:t>-</a:t>
            </a:r>
            <a:r>
              <a:rPr lang="fr-FR" sz="7200" dirty="0" smtClean="0">
                <a:latin typeface="Arial"/>
                <a:cs typeface="Arial"/>
              </a:rPr>
              <a:t> </a:t>
            </a:r>
            <a:r>
              <a:rPr lang="fr-FR" sz="7200" dirty="0">
                <a:latin typeface="Arial"/>
                <a:cs typeface="Arial"/>
              </a:rPr>
              <a:t>2</a:t>
            </a:r>
            <a:r>
              <a:rPr lang="fr-FR" sz="7200" dirty="0" smtClean="0">
                <a:latin typeface="Arial"/>
                <a:cs typeface="Arial"/>
              </a:rPr>
              <a:t>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252070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51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6325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971759" y="2768169"/>
            <a:ext cx="3573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latin typeface="Arial"/>
                <a:cs typeface="Arial"/>
              </a:rPr>
              <a:t>1</a:t>
            </a:r>
            <a:r>
              <a:rPr lang="fr-FR" sz="7200" dirty="0" smtClean="0">
                <a:latin typeface="Arial"/>
                <a:cs typeface="Arial"/>
              </a:rPr>
              <a:t>9 </a:t>
            </a:r>
            <a:r>
              <a:rPr lang="fr-FR" sz="7200" dirty="0" smtClean="0">
                <a:latin typeface="Arial"/>
                <a:cs typeface="Arial"/>
              </a:rPr>
              <a:t>+ </a:t>
            </a:r>
            <a:r>
              <a:rPr lang="fr-FR" sz="7200" dirty="0">
                <a:latin typeface="Arial"/>
                <a:cs typeface="Arial"/>
              </a:rPr>
              <a:t>1</a:t>
            </a:r>
            <a:r>
              <a:rPr lang="fr-FR" sz="7200" dirty="0" smtClean="0">
                <a:latin typeface="Arial"/>
                <a:cs typeface="Arial"/>
              </a:rPr>
              <a:t> </a:t>
            </a:r>
            <a:r>
              <a:rPr lang="fr-FR" sz="7200" dirty="0" smtClean="0">
                <a:latin typeface="Arial"/>
                <a:cs typeface="Arial"/>
              </a:rPr>
              <a:t>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941159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20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9549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3414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16 </a:t>
            </a:r>
            <a:r>
              <a:rPr lang="fr-FR" sz="7200" dirty="0">
                <a:latin typeface="Arial"/>
                <a:cs typeface="Arial"/>
              </a:rPr>
              <a:t>-</a:t>
            </a:r>
            <a:r>
              <a:rPr lang="fr-FR" sz="7200" dirty="0" smtClean="0">
                <a:latin typeface="Arial"/>
                <a:cs typeface="Arial"/>
              </a:rPr>
              <a:t> </a:t>
            </a:r>
            <a:r>
              <a:rPr lang="fr-FR" sz="7200" dirty="0" smtClean="0">
                <a:latin typeface="Arial"/>
                <a:cs typeface="Arial"/>
              </a:rPr>
              <a:t>2 </a:t>
            </a:r>
            <a:r>
              <a:rPr lang="fr-FR" sz="7200" dirty="0" smtClean="0">
                <a:latin typeface="Arial"/>
                <a:cs typeface="Arial"/>
              </a:rPr>
              <a:t>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497458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14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5976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3414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43 </a:t>
            </a:r>
            <a:r>
              <a:rPr lang="fr-FR" sz="7200" dirty="0">
                <a:latin typeface="Arial"/>
                <a:cs typeface="Arial"/>
              </a:rPr>
              <a:t>-</a:t>
            </a:r>
            <a:r>
              <a:rPr lang="fr-FR" sz="7200" dirty="0" smtClean="0">
                <a:latin typeface="Arial"/>
                <a:cs typeface="Arial"/>
              </a:rPr>
              <a:t> </a:t>
            </a:r>
            <a:r>
              <a:rPr lang="fr-FR" sz="7200" dirty="0">
                <a:latin typeface="Arial"/>
                <a:cs typeface="Arial"/>
              </a:rPr>
              <a:t>1</a:t>
            </a:r>
            <a:r>
              <a:rPr lang="fr-FR" sz="7200" dirty="0" smtClean="0">
                <a:latin typeface="Arial"/>
                <a:cs typeface="Arial"/>
              </a:rPr>
              <a:t> </a:t>
            </a:r>
            <a:r>
              <a:rPr lang="fr-FR" sz="7200" dirty="0" smtClean="0">
                <a:latin typeface="Arial"/>
                <a:cs typeface="Arial"/>
              </a:rPr>
              <a:t>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29478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42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3805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>
            <a:spLocks noChangeAspect="1"/>
          </p:cNvSpPr>
          <p:nvPr/>
        </p:nvSpPr>
        <p:spPr>
          <a:xfrm>
            <a:off x="3814358" y="2900487"/>
            <a:ext cx="1515283" cy="1080000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8268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lle">
  <a:themeElements>
    <a:clrScheme name="Élémentair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Grille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lle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Grille.thmx</Template>
  <TotalTime>246</TotalTime>
  <Words>836</Words>
  <Application>Microsoft Macintosh PowerPoint</Application>
  <PresentationFormat>Présentation à l'écran (4:3)</PresentationFormat>
  <Paragraphs>309</Paragraphs>
  <Slides>70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70</vt:i4>
      </vt:variant>
    </vt:vector>
  </HeadingPairs>
  <TitlesOfParts>
    <vt:vector size="71" baseType="lpstr">
      <vt:lpstr>Grille</vt:lpstr>
      <vt:lpstr>Ajouter ou enlever mentalement 1 ou 2</vt:lpstr>
      <vt:lpstr>1. Ajouter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2. Retirer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3. Entrainement : + 1 et - 1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4. Ajouter 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5. Retirer 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6. Entrainement : + 2 et - 2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7. Entrainement : + 1, + 2, -1 et - 2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Ajouter ou enlever mentalement 10</dc:title>
  <dc:creator>Marie Gabriel</dc:creator>
  <cp:lastModifiedBy>Marie Gabriel</cp:lastModifiedBy>
  <cp:revision>36</cp:revision>
  <dcterms:created xsi:type="dcterms:W3CDTF">2015-11-30T21:30:31Z</dcterms:created>
  <dcterms:modified xsi:type="dcterms:W3CDTF">2015-12-05T09:45:37Z</dcterms:modified>
</cp:coreProperties>
</file>