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2" r:id="rId12"/>
    <p:sldId id="263" r:id="rId13"/>
    <p:sldId id="267" r:id="rId14"/>
    <p:sldId id="271" r:id="rId15"/>
    <p:sldId id="270" r:id="rId16"/>
    <p:sldId id="268" r:id="rId17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6B"/>
    <a:srgbClr val="FF5759"/>
    <a:srgbClr val="F7D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09" autoAdjust="0"/>
  </p:normalViewPr>
  <p:slideViewPr>
    <p:cSldViewPr snapToGrid="0" snapToObjects="1" showGuides="1">
      <p:cViewPr>
        <p:scale>
          <a:sx n="100" d="100"/>
          <a:sy n="100" d="100"/>
        </p:scale>
        <p:origin x="-1808" y="-64"/>
      </p:cViewPr>
      <p:guideLst>
        <p:guide orient="horz" pos="2568"/>
        <p:guide pos="26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ED0C5-708E-AC46-BD6C-1E38F7474B92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D320B-F00C-BE48-98A8-A8E96D0A81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41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61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600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7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11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93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81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66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69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92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101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31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17E1A-FEA8-E445-92AC-2DC7E10CE913}" type="datetimeFigureOut">
              <a:rPr lang="fr-FR" smtClean="0"/>
              <a:t>21/07/16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36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68" y="1800748"/>
            <a:ext cx="5564264" cy="4173198"/>
          </a:xfrm>
          <a:prstGeom prst="rect">
            <a:avLst/>
          </a:prstGeom>
        </p:spPr>
      </p:pic>
      <p:sp>
        <p:nvSpPr>
          <p:cNvPr id="3" name="Rectangle à coins arrondis 2"/>
          <p:cNvSpPr>
            <a:spLocks/>
          </p:cNvSpPr>
          <p:nvPr/>
        </p:nvSpPr>
        <p:spPr>
          <a:xfrm>
            <a:off x="360998" y="519113"/>
            <a:ext cx="2585402" cy="598487"/>
          </a:xfrm>
          <a:prstGeom prst="round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fr-FR" sz="11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100" dirty="0">
              <a:effectLst/>
              <a:latin typeface="Cambria"/>
              <a:ea typeface="ＭＳ 明朝"/>
              <a:cs typeface="Times New Roman"/>
            </a:endParaRPr>
          </a:p>
        </p:txBody>
      </p:sp>
      <p:sp>
        <p:nvSpPr>
          <p:cNvPr id="4" name="Carré corné 3"/>
          <p:cNvSpPr>
            <a:spLocks/>
          </p:cNvSpPr>
          <p:nvPr/>
        </p:nvSpPr>
        <p:spPr>
          <a:xfrm rot="314074">
            <a:off x="5053415" y="559848"/>
            <a:ext cx="1437882" cy="596552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Classe de CP</a:t>
            </a:r>
            <a:endParaRPr lang="fr-FR" sz="1200">
              <a:effectLst/>
              <a:latin typeface="Cambria"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>
            <a:spLocks/>
          </p:cNvSpPr>
          <p:nvPr/>
        </p:nvSpPr>
        <p:spPr>
          <a:xfrm>
            <a:off x="439197" y="6119654"/>
            <a:ext cx="6076314" cy="143086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bg1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200"/>
              </a:spcAft>
            </a:pPr>
            <a:r>
              <a:rPr lang="fr-FR" sz="1200" i="1" dirty="0">
                <a:effectLst/>
                <a:latin typeface="Comic Sans MS"/>
                <a:ea typeface="ＭＳ 明朝"/>
                <a:cs typeface="Cambria"/>
              </a:rPr>
              <a:t>Le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cahier de progrès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 </a:t>
            </a:r>
            <a:r>
              <a:rPr lang="fr-FR" sz="1200" i="1" dirty="0">
                <a:effectLst/>
                <a:latin typeface="Comic Sans MS"/>
                <a:ea typeface="ＭＳ 明朝"/>
                <a:cs typeface="Cambria"/>
              </a:rPr>
              <a:t>est un 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recueil des toutes les cartes d’apprentissages qui doivent être étudiées en classe. Lorsqu’il est prêt, l’enfant peut être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évalué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, et le résultat est noté selon le code couleur de l’échelle des savoirs. Si la compétence n’est pas acquise, elle est à nouveau travaillée et évaluée. Chaque élève évolue ainsi à son rythme pour valider les compétences travaillées. Ce cahier est donc à la fois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une aide pour l’é</a:t>
            </a:r>
            <a:r>
              <a:rPr lang="fr-FR" sz="1200" b="1" i="1" dirty="0" smtClean="0">
                <a:latin typeface="Comic Sans MS"/>
                <a:ea typeface="ＭＳ 明朝"/>
                <a:cs typeface="Cambria"/>
              </a:rPr>
              <a:t>lève </a:t>
            </a:r>
            <a:r>
              <a:rPr lang="fr-FR" sz="1200" i="1" dirty="0" smtClean="0">
                <a:latin typeface="Comic Sans MS"/>
                <a:ea typeface="ＭＳ 明朝"/>
                <a:cs typeface="Cambria"/>
              </a:rPr>
              <a:t>(savoir où il en est, ce qu’il doit travailler) et un </a:t>
            </a:r>
            <a:r>
              <a:rPr lang="fr-FR" sz="1200" b="1" i="1" dirty="0" smtClean="0">
                <a:latin typeface="Comic Sans MS"/>
                <a:ea typeface="ＭＳ 明朝"/>
                <a:cs typeface="Cambria"/>
              </a:rPr>
              <a:t>outil de communication envers les parents</a:t>
            </a:r>
            <a:r>
              <a:rPr lang="fr-FR" sz="1200" i="1" dirty="0" smtClean="0">
                <a:latin typeface="Comic Sans MS"/>
                <a:ea typeface="ＭＳ 明朝"/>
                <a:cs typeface="Cambria"/>
              </a:rPr>
              <a:t>. </a:t>
            </a:r>
            <a:endParaRPr lang="fr-FR" sz="1200" dirty="0">
              <a:effectLst/>
              <a:latin typeface="Cambria"/>
              <a:ea typeface="ＭＳ 明朝"/>
              <a:cs typeface="Times New Roman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355044"/>
              </p:ext>
            </p:extLst>
          </p:nvPr>
        </p:nvGraphicFramePr>
        <p:xfrm>
          <a:off x="1574800" y="8049034"/>
          <a:ext cx="4894263" cy="15849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882650"/>
                <a:gridCol w="40116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</a:t>
                      </a:r>
                      <a:endParaRPr lang="fr-FR" sz="1600" b="1" dirty="0"/>
                    </a:p>
                  </a:txBody>
                  <a:tcPr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Parfait,</a:t>
                      </a:r>
                      <a:r>
                        <a:rPr lang="fr-FR" sz="1000" baseline="0" dirty="0" smtClean="0"/>
                        <a:t> tu réussis ce que tu as appris. Tu pourras certainement aider les autres à progresser. </a:t>
                      </a:r>
                      <a:endParaRPr lang="fr-FR" sz="10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AR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as fait quelques erreurs mais tu as compris ce que tu as appris. C’est bien. </a:t>
                      </a:r>
                      <a:endParaRPr lang="fr-FR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EVA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n’as pas encore réussi, il y a encore des choses</a:t>
                      </a:r>
                      <a:r>
                        <a:rPr lang="fr-FR" sz="1000" baseline="0" dirty="0" smtClean="0"/>
                        <a:t> à travailler. Tu dois pouvoir progresser avec l’aide d’un adulte ou d’un camarade.</a:t>
                      </a:r>
                      <a:endParaRPr lang="fr-FR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NA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n’as pas compris ce que tu as appris ou ce que tu devais faire. Il faut persévérer pour progresser. </a:t>
                      </a:r>
                      <a:endParaRPr lang="fr-FR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573" b="76563" l="40332" r="66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18" t="20000" r="31111" b="22222"/>
          <a:stretch/>
        </p:blipFill>
        <p:spPr>
          <a:xfrm rot="1371251" flipH="1">
            <a:off x="616114" y="7920425"/>
            <a:ext cx="1181100" cy="1748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302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576465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prononce les sons et les mots correctement.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à… PARLER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060416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décrire des images.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241423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respecte l’ordre des mots dans la phrase quand je parle.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9752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374836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raconter ce qui m’est 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arrivé</a:t>
                      </a: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797037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raconter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l’essentiel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entendue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432473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où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ça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s’est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passé.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438765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raconter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l’aide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images.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86650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participer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échange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demandant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parole.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15428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poser des questions.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016341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122303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59538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expliquer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chose.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831361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346584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reformuler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76425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529927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rien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oublier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102985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pensant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respiration.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051141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tromper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880754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PARLER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ton.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10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224813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voyelles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son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font.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à… LIRE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510255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toutes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consonnes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son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font.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302205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dizaine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consonnes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son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font.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62583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sons complexes.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446248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059591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en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les plus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fréquents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832817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206034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des phrases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238874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petit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l’histoire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276133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petit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l’histoire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619867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petit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m’aidant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images.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022085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fluidité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points et les virgules.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842445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qui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parlent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livres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auteur,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illustrateur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587763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07580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documentaire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recette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44361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795922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simple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maitresse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01675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aux questions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où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qui, quoi ?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107636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documentaire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883146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19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079126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tenir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crayon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à… ÉCRIRE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732211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phrases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235142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50535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taille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58788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phrases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points et les accents.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82077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en attaché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en script.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550690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soin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769985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très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écriture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lisible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206055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tout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788230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tout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qui a du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sens.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4709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tout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715723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tout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phrase,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points et les majuscules.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17515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corriger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989646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305748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155085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22045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40512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756347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81748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63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051752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la… GRAMMAIRE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849426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question.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254396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éléments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points, virgule…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542565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commence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faire les accords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phrase.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59522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nom et son article.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799174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nom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singulier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846672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reconnaitre un nom masculin ou féminin.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019056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accorder un nom avec son article.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770616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au passé,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28824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022331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transformer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l’oral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changeant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temps.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55727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pronoms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personnels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956791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adjectif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qualificatif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14936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733621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263433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195680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299536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385850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24757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681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820646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sons.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l’… ORTHOGRAPHE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131550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940668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719900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870765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271490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6721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368032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071180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61807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7.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578020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6.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334349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8.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05165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majuscule aux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propres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36601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transforme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qui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masculin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féminin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inversement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478602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faire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les mots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singulier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315282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S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plupart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825902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-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fin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y a «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»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«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765928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715465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350674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64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69962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le… VOCABULAIRE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174571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3.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00164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5019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4.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460115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adjectifs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31373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323281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adjectifs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58762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11024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classer les mots en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triant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nom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choses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785648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catégorie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(mot-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étiquette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11039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retrouver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appartenant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catégorie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67232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360568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alphabet.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754074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ranger des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alphabétique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avec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‘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initiale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523908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initiale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mot.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59151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025273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276507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545422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474004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638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393345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</a:t>
            </a:r>
            <a:r>
              <a:rPr lang="fr-FR" sz="2800" dirty="0">
                <a:latin typeface="Script Ecole 2"/>
                <a:cs typeface="Script Ecole 2"/>
              </a:rPr>
              <a:t>à</a:t>
            </a:r>
            <a:r>
              <a:rPr lang="fr-FR" sz="2800" dirty="0" smtClean="0">
                <a:latin typeface="Script Ecole 2"/>
                <a:cs typeface="Script Ecole 2"/>
              </a:rPr>
              <a:t>… COMPTER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292416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59.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056041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749094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278703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207604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59.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974791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61727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807574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10.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445062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59.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359790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19.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36626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99.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026325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échanger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unités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dizaine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669590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signes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comparaison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&lt; et &gt;.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84031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valeur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222659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encadrer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27351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51830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402003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196762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COMPTER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17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135647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addition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résultat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&lt; 10.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</a:t>
            </a:r>
            <a:r>
              <a:rPr lang="fr-FR" sz="2800" dirty="0">
                <a:latin typeface="Script Ecole 2"/>
                <a:cs typeface="Script Ecole 2"/>
              </a:rPr>
              <a:t>à</a:t>
            </a:r>
            <a:r>
              <a:rPr lang="fr-FR" sz="2800" dirty="0" smtClean="0">
                <a:latin typeface="Script Ecole 2"/>
                <a:cs typeface="Script Ecole 2"/>
              </a:rPr>
              <a:t>… CALCULER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575989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addition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résultat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&lt; 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70742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addition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résultat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&lt; 20.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841841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addition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type 20 + 4.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097726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&lt; 10.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201943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&lt; 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330744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&lt; 20.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070424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509998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additions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56111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compléments à 10.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53897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doubles.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205575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tables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d’additions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18215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posée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54458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commence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posée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914923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posée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avec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09625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846894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ajouts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580555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situation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initiale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52069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: partitions.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080992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multiplicatif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partage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manipulant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198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300167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carré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un rectangle et un triangle.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la… GÉOMÉTRIE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25892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 le segment reliant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points avec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676503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cube et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pavé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865450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passant par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points avec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340880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prolonger un trait avec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95581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figures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370085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figures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quadrillage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489991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figures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papier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calque.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97610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spatial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devant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derrière.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gauche de.., ...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de...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55700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854110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objet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précis.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7222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273229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selon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87523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euro (en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pièces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786921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graduée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comparer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nbre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entier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unités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88260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euro (en billets).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684974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événements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heures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demi-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heures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21336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OGD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compléter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tableau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situations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concrètes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52042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selon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masse.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893099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OGD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sélectionner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64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0032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améliorer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 performance.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à pratiquer… l’EPS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933751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maintenir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effort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durée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700048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effort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terminer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 course.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128094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22535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272755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987502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J’accepte </a:t>
                      </a: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 prendre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risque mesuré.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18812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38254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opposition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individuelle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536970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292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Je sais agir sur mon adversaire pour l’immobiliser.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/>
                        <a:ea typeface="ヒラギノ角ゴ ProN W3" charset="0"/>
                        <a:cs typeface="Helvetica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9367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057870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coopérer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partenaires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affronter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collectivement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adversaires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 marL="36000" marR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614222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assurer des rôles différents : attaquant, défenseur, arbitre…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108594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 les règles du jeu.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525496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86998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corporellement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des images, des sentiments.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814859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547567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petite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chorégraphie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supports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sonores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divers.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39135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CD5B5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415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776963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mot pour dire bonjour.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</a:t>
            </a:r>
            <a:r>
              <a:rPr lang="fr-FR" sz="2800" dirty="0">
                <a:latin typeface="Script Ecole 2"/>
                <a:cs typeface="Script Ecole 2"/>
              </a:rPr>
              <a:t>à</a:t>
            </a:r>
            <a:r>
              <a:rPr lang="fr-FR" sz="2800" dirty="0" smtClean="0">
                <a:latin typeface="Script Ecole 2"/>
                <a:cs typeface="Script Ecole 2"/>
              </a:rPr>
              <a:t>… PARLER ANGLAIS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286972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formule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nouvelles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433738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question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nom.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38116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demander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nouvelles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quelqu’un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813421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1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6.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517710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 corps.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255803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couleurs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979871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495976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(au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5).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34133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fil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très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des aides.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914438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instructions simples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frapper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mains).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0332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554124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926766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709454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226932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vidéo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4108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9573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448222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032465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450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450980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journée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</a:t>
            </a:r>
            <a:r>
              <a:rPr lang="fr-FR" sz="2800" spc="-150" dirty="0">
                <a:latin typeface="Script Ecole 2"/>
                <a:cs typeface="Script Ecole 2"/>
              </a:rPr>
              <a:t>à</a:t>
            </a:r>
            <a:r>
              <a:rPr lang="fr-FR" sz="2800" spc="-150" dirty="0" smtClean="0">
                <a:latin typeface="Script Ecole 2"/>
                <a:cs typeface="Script Ecole 2"/>
              </a:rPr>
              <a:t>… DECOUVRIR LE MONDE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95795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date du jour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semaine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60921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semaine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540754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calendrier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53608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générations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succèdent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272091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construire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chronologique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générations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185939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ou construire un arbre généalogique.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516089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vie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quotidienne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(époque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grands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-parents).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09093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représen-tations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photos,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maquettes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plans.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591727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des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paysages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lointains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savane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banquise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839427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Je sais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et 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déplacer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aide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maquette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un plan (EPS).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297468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village.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35014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vivant.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851609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lequel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88893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comment grandissent les végétaux et de quoi ils ont besoin.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8677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identifier le régime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alimentaire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483171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MATIERE</a:t>
                      </a: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comment 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glace, et comment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redevient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l’eau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881997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OBJETS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identifier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fonction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840691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MATIERE</a:t>
                      </a: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thermomètre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manche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air.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554210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OBJETS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fabriquer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objet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contraintes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52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593951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allumer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éteindre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l’ordinateur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l’… INFORMATIQUE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54648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désigner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principaux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éléments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informatiques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3586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lancer et quitter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logiciel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189565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accéder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dossier.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994956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15800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consulter un document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17695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plusieurs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5607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découvre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situations de communication : les mails.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49519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chante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mélodie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rythme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69641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timbres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instruments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935796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musical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attentivement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44165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-150" dirty="0" smtClean="0">
                          <a:latin typeface="Script Ecole 2"/>
                          <a:cs typeface="Script Ecole 2"/>
                        </a:rPr>
                        <a:t>ARTS VISUELS</a:t>
                      </a:r>
                      <a:endParaRPr lang="fr-FR" sz="1400" b="1" spc="-15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m’exprimer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opérations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plastiques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83740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-150" dirty="0" smtClean="0">
                          <a:latin typeface="Script Ecole 2"/>
                          <a:cs typeface="Script Ecole 2"/>
                        </a:rPr>
                        <a:t>ARTS VISUELS</a:t>
                      </a:r>
                      <a:endParaRPr lang="fr-FR" sz="1400" b="1" spc="-15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bout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projet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artistique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16294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HDA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précis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préférences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goûts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318644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HDA</a:t>
                      </a: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définir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métiers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artistiques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réalisateur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peintre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...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208236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HDA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oeuvres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rencontrées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193908" y="535103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les… ARTS</a:t>
            </a:r>
            <a:endParaRPr lang="fr-FR" sz="28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063459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333344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principes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hygiène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élémentaire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l’… INSTRUCTION CIVIQUE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272953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retiens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danger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alerter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protéger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protéger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autrui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36164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risques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familier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lointain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262475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ICM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drapeau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français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signification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couleurs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96567"/>
              </p:ext>
            </p:extLst>
          </p:nvPr>
        </p:nvGraphicFramePr>
        <p:xfrm>
          <a:off x="193908" y="3858608"/>
          <a:ext cx="6492642" cy="5641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7742"/>
                <a:gridCol w="2686050"/>
                <a:gridCol w="1866900"/>
                <a:gridCol w="1631950"/>
              </a:tblGrid>
              <a:tr h="243492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vert="vert27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Pour avoir cette ceinture, je dois : </a:t>
                      </a:r>
                      <a:endParaRPr lang="fr-FR" sz="11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Je peux : 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050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Blanche</a:t>
                      </a:r>
                      <a:endParaRPr lang="fr-FR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 Faire partie de la 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endParaRPr lang="fr-FR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- Donner mon avis, voter.</a:t>
                      </a:r>
                    </a:p>
                    <a:p>
                      <a:r>
                        <a:rPr lang="fr-FR" sz="1100" dirty="0" smtClean="0"/>
                        <a:t>- Participer à la vie de la classe.</a:t>
                      </a:r>
                    </a:p>
                    <a:p>
                      <a:r>
                        <a:rPr lang="fr-FR" sz="1100" dirty="0" smtClean="0"/>
                        <a:t>- Avoir un métier facile.</a:t>
                      </a:r>
                    </a:p>
                  </a:txBody>
                  <a:tcPr/>
                </a:tc>
              </a:tr>
              <a:tr h="83169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Jaune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Bien me tenir dans le rang.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travailler sans gêner.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Lever le doigt et</a:t>
                      </a:r>
                      <a:r>
                        <a:rPr lang="fr-FR" sz="1100" baseline="0" dirty="0" smtClean="0"/>
                        <a:t> attendre </a:t>
                      </a:r>
                      <a:r>
                        <a:rPr lang="fr-FR" sz="1100" dirty="0" smtClean="0"/>
                        <a:t>pour parler.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poli avec les autres.</a:t>
                      </a:r>
                    </a:p>
                  </a:txBody>
                  <a:tcPr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mon matériel.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 mon plan de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Me déplacer dans la classe.</a:t>
                      </a:r>
                    </a:p>
                  </a:txBody>
                  <a:tcPr>
                    <a:solidFill>
                      <a:srgbClr val="FEFFC1"/>
                    </a:solidFill>
                  </a:tcPr>
                </a:tc>
              </a:tr>
              <a:tr h="83169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Orange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Travailler</a:t>
                      </a:r>
                      <a:r>
                        <a:rPr lang="fr-FR" sz="1100" baseline="0" dirty="0" smtClean="0"/>
                        <a:t> dans le silence.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Ne pas faire mal aux autres.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décisions du conseil.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autres.</a:t>
                      </a:r>
                    </a:p>
                  </a:txBody>
                  <a:tcPr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un casier bien rangé.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plan de travail.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Dessiner pendant les récréations.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F3BE9A"/>
                    </a:solidFill>
                  </a:tcPr>
                </a:tc>
              </a:tr>
              <a:tr h="95876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Vert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Travailler seul en</a:t>
                      </a:r>
                      <a:r>
                        <a:rPr lang="fr-FR" sz="1100" baseline="0" dirty="0" smtClean="0"/>
                        <a:t> étant concentré</a:t>
                      </a:r>
                      <a:r>
                        <a:rPr lang="fr-FR" sz="1100" dirty="0" smtClean="0"/>
                        <a:t>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Entrer calmement en classe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Faire correctement son métier.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baseline="0" dirty="0" smtClean="0"/>
                        <a:t>Ne jamais créer de problèmes en récréation.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Essayer</a:t>
                      </a:r>
                      <a:r>
                        <a:rPr lang="fr-FR" sz="1100" baseline="0" dirty="0" smtClean="0"/>
                        <a:t> d’a</a:t>
                      </a:r>
                      <a:r>
                        <a:rPr lang="fr-FR" sz="1100" dirty="0" smtClean="0"/>
                        <a:t>ider mes camarades.</a:t>
                      </a:r>
                    </a:p>
                  </a:txBody>
                  <a:tcPr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v"/>
                        <a:tabLst/>
                        <a:defRPr/>
                      </a:pPr>
                      <a:r>
                        <a:rPr lang="fr-FR" sz="1100" dirty="0" smtClean="0"/>
                        <a:t>Avoir ma</a:t>
                      </a:r>
                      <a:r>
                        <a:rPr lang="fr-FR" sz="1100" baseline="0" dirty="0" smtClean="0"/>
                        <a:t> table toujours bien rangée.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contrat de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baseline="0" dirty="0" smtClean="0"/>
                    </a:p>
                  </a:txBody>
                  <a:tcPr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Avoir un métier difficile.</a:t>
                      </a:r>
                      <a:endParaRPr lang="fr-FR" sz="1100" dirty="0" smtClean="0"/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BEFFBB"/>
                    </a:solidFill>
                  </a:tcPr>
                </a:tc>
              </a:tr>
              <a:tr h="73529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Bleu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Aider les autres sans donner la réponse.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résoudre</a:t>
                      </a:r>
                      <a:r>
                        <a:rPr lang="fr-FR" sz="1100" baseline="0" dirty="0" smtClean="0"/>
                        <a:t> les disputes entre mes camarades.</a:t>
                      </a:r>
                      <a:endParaRPr lang="fr-FR" sz="1100" dirty="0" smtClean="0"/>
                    </a:p>
                  </a:txBody>
                  <a:tcPr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</a:t>
                      </a:r>
                      <a:r>
                        <a:rPr lang="fr-FR" sz="1100" baseline="0" dirty="0" smtClean="0"/>
                        <a:t> correctement mon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baseline="0" dirty="0" smtClean="0"/>
                        <a:t>Progresser de manière autonome.</a:t>
                      </a:r>
                      <a:endParaRPr lang="fr-FR" sz="1100" dirty="0" smtClean="0"/>
                    </a:p>
                  </a:txBody>
                  <a:tcPr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Participer à la décision des ceintures de comportement.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A6C0FF"/>
                    </a:solidFill>
                  </a:tcPr>
                </a:tc>
              </a:tr>
              <a:tr h="90854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Marron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</a:t>
                      </a:r>
                      <a:r>
                        <a:rPr lang="fr-FR" sz="1100" baseline="0" dirty="0" smtClean="0"/>
                        <a:t>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Circuler dans l’école sans incident.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capable de rappeler les règles aux autres.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</a:t>
                      </a:r>
                      <a:r>
                        <a:rPr lang="fr-FR" sz="1100" baseline="0" dirty="0" smtClean="0"/>
                        <a:t> capable d’aider les autres à résoudre leurs disputes</a:t>
                      </a:r>
                      <a:r>
                        <a:rPr lang="fr-FR" sz="1100" dirty="0" smtClean="0"/>
                        <a:t>.</a:t>
                      </a:r>
                    </a:p>
                  </a:txBody>
                  <a:tcPr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 à la classe un travail autonome.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Progresser</a:t>
                      </a:r>
                      <a:r>
                        <a:rPr lang="fr-FR" sz="1100" baseline="0" dirty="0" smtClean="0"/>
                        <a:t> de manière autonome.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Etre garant de la classe en cas d’absence du maître.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E1974D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00257" y="2714473"/>
            <a:ext cx="6486293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J’apprends… à bien me comporter en classe.</a:t>
            </a:r>
            <a:endParaRPr lang="fr-FR" sz="1200" spc="-150" dirty="0" smtClean="0">
              <a:latin typeface="Script Ecole 2"/>
              <a:cs typeface="Script Ecole 2"/>
            </a:endParaRPr>
          </a:p>
          <a:p>
            <a:r>
              <a:rPr lang="fr-FR" sz="1200" dirty="0" smtClean="0">
                <a:latin typeface="Script Ecole 2"/>
                <a:cs typeface="Script Ecole 2"/>
              </a:rPr>
              <a:t>J’entoure la couleur de ma ceinture : </a:t>
            </a:r>
            <a:endParaRPr lang="fr-FR" sz="1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078765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559973"/>
              </p:ext>
            </p:extLst>
          </p:nvPr>
        </p:nvGraphicFramePr>
        <p:xfrm>
          <a:off x="368455" y="1233713"/>
          <a:ext cx="6126688" cy="8055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545"/>
                <a:gridCol w="3947471"/>
                <a:gridCol w="1531672"/>
              </a:tblGrid>
              <a:tr h="2685143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Trimestre 1</a:t>
                      </a:r>
                      <a:endParaRPr lang="fr-FR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vert="vert27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514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Trimestre 2</a:t>
                      </a:r>
                    </a:p>
                  </a:txBody>
                  <a:tcPr vert="vert27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514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Trimestre 3</a:t>
                      </a:r>
                    </a:p>
                  </a:txBody>
                  <a:tcPr vert="vert27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68456" y="428473"/>
            <a:ext cx="612668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000" dirty="0" smtClean="0">
                <a:latin typeface="Script Ecole 2"/>
                <a:cs typeface="Script Ecole 2"/>
              </a:rPr>
              <a:t>Ce qu’en pense </a:t>
            </a:r>
            <a:r>
              <a:rPr lang="fr-FR" sz="2000" smtClean="0">
                <a:latin typeface="Script Ecole 2"/>
                <a:cs typeface="Script Ecole 2"/>
              </a:rPr>
              <a:t>mon enseignant(e) </a:t>
            </a:r>
            <a:r>
              <a:rPr lang="fr-FR" sz="2000" dirty="0" smtClean="0">
                <a:latin typeface="Script Ecole 2"/>
                <a:cs typeface="Script Ecole 2"/>
              </a:rPr>
              <a:t>:  </a:t>
            </a:r>
            <a:endParaRPr lang="fr-FR" sz="20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2307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3411</Words>
  <Application>Microsoft Macintosh PowerPoint</Application>
  <PresentationFormat>Format A4 (210 x 297 mm)</PresentationFormat>
  <Paragraphs>824</Paragraphs>
  <Slides>16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41</cp:revision>
  <dcterms:created xsi:type="dcterms:W3CDTF">2015-08-09T10:48:43Z</dcterms:created>
  <dcterms:modified xsi:type="dcterms:W3CDTF">2016-07-22T11:14:24Z</dcterms:modified>
</cp:coreProperties>
</file>