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72" r:id="rId12"/>
    <p:sldId id="263" r:id="rId13"/>
    <p:sldId id="267" r:id="rId14"/>
    <p:sldId id="271" r:id="rId15"/>
    <p:sldId id="270" r:id="rId16"/>
    <p:sldId id="268" r:id="rId17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76B"/>
    <a:srgbClr val="FF5759"/>
    <a:srgbClr val="F7D2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09" autoAdjust="0"/>
  </p:normalViewPr>
  <p:slideViewPr>
    <p:cSldViewPr snapToGrid="0" snapToObjects="1" showGuides="1">
      <p:cViewPr>
        <p:scale>
          <a:sx n="75" d="100"/>
          <a:sy n="75" d="100"/>
        </p:scale>
        <p:origin x="-1552" y="96"/>
      </p:cViewPr>
      <p:guideLst>
        <p:guide orient="horz" pos="2336"/>
        <p:guide pos="263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ED0C5-708E-AC46-BD6C-1E38F7474B92}" type="datetimeFigureOut">
              <a:rPr lang="fr-FR" smtClean="0"/>
              <a:t>24/09/2015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1D320B-F00C-BE48-98A8-A8E96D0A81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413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24/09/2015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8618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24/09/2015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600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24/09/2015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571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24/09/2015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11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24/09/2015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934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24/09/2015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1812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24/09/2015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666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24/09/2015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6691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24/09/2015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9921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24/09/2015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0101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24/09/2015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2318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17E1A-FEA8-E445-92AC-2DC7E10CE913}" type="datetimeFigureOut">
              <a:rPr lang="fr-FR" smtClean="0"/>
              <a:t>24/09/2015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366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868" y="1800748"/>
            <a:ext cx="5564264" cy="4173198"/>
          </a:xfrm>
          <a:prstGeom prst="rect">
            <a:avLst/>
          </a:prstGeom>
        </p:spPr>
      </p:pic>
      <p:sp>
        <p:nvSpPr>
          <p:cNvPr id="3" name="Rectangle à coins arrondis 2"/>
          <p:cNvSpPr>
            <a:spLocks/>
          </p:cNvSpPr>
          <p:nvPr/>
        </p:nvSpPr>
        <p:spPr>
          <a:xfrm>
            <a:off x="360998" y="519113"/>
            <a:ext cx="2636202" cy="585787"/>
          </a:xfrm>
          <a:prstGeom prst="round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fr-FR" sz="11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600" dirty="0">
              <a:effectLst/>
              <a:latin typeface="Cambria"/>
              <a:ea typeface="ＭＳ 明朝"/>
              <a:cs typeface="Times New Roman"/>
            </a:endParaRPr>
          </a:p>
        </p:txBody>
      </p:sp>
      <p:sp>
        <p:nvSpPr>
          <p:cNvPr id="4" name="Carré corné 3"/>
          <p:cNvSpPr>
            <a:spLocks/>
          </p:cNvSpPr>
          <p:nvPr/>
        </p:nvSpPr>
        <p:spPr>
          <a:xfrm rot="314074">
            <a:off x="5053415" y="559848"/>
            <a:ext cx="1437882" cy="596552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Classe de </a:t>
            </a:r>
            <a:r>
              <a:rPr lang="fr-FR" sz="1400" dirty="0" smtClean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CE1</a:t>
            </a:r>
            <a:endParaRPr lang="fr-FR" sz="1200" dirty="0">
              <a:effectLst/>
              <a:latin typeface="Cambria"/>
              <a:ea typeface="ＭＳ 明朝"/>
              <a:cs typeface="Times New Roman"/>
            </a:endParaRPr>
          </a:p>
        </p:txBody>
      </p:sp>
      <p:sp>
        <p:nvSpPr>
          <p:cNvPr id="5" name="Rectangle à coins arrondis 4"/>
          <p:cNvSpPr>
            <a:spLocks/>
          </p:cNvSpPr>
          <p:nvPr/>
        </p:nvSpPr>
        <p:spPr>
          <a:xfrm>
            <a:off x="439197" y="6119654"/>
            <a:ext cx="6076314" cy="143086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bg1">
                <a:lumMod val="50000"/>
              </a:schemeClr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1200"/>
              </a:spcAft>
            </a:pPr>
            <a:r>
              <a:rPr lang="fr-FR" sz="1200" i="1" dirty="0">
                <a:effectLst/>
                <a:latin typeface="Comic Sans MS"/>
                <a:ea typeface="ＭＳ 明朝"/>
                <a:cs typeface="Cambria"/>
              </a:rPr>
              <a:t>Le </a:t>
            </a:r>
            <a:r>
              <a:rPr lang="fr-FR" sz="1200" b="1" i="1" dirty="0" smtClean="0">
                <a:effectLst/>
                <a:latin typeface="Comic Sans MS"/>
                <a:ea typeface="ＭＳ 明朝"/>
                <a:cs typeface="Cambria"/>
              </a:rPr>
              <a:t>cahier de progrès</a:t>
            </a:r>
            <a:r>
              <a:rPr lang="fr-FR" sz="1200" i="1" dirty="0" smtClean="0">
                <a:effectLst/>
                <a:latin typeface="Comic Sans MS"/>
                <a:ea typeface="ＭＳ 明朝"/>
                <a:cs typeface="Cambria"/>
              </a:rPr>
              <a:t> </a:t>
            </a:r>
            <a:r>
              <a:rPr lang="fr-FR" sz="1200" i="1" dirty="0">
                <a:effectLst/>
                <a:latin typeface="Comic Sans MS"/>
                <a:ea typeface="ＭＳ 明朝"/>
                <a:cs typeface="Cambria"/>
              </a:rPr>
              <a:t>est un </a:t>
            </a:r>
            <a:r>
              <a:rPr lang="fr-FR" sz="1200" i="1" dirty="0" smtClean="0">
                <a:effectLst/>
                <a:latin typeface="Comic Sans MS"/>
                <a:ea typeface="ＭＳ 明朝"/>
                <a:cs typeface="Cambria"/>
              </a:rPr>
              <a:t>recueil des toutes les cartes d’apprentissages qui doivent être étudiées en classe. Lorsqu’il est prêt, l’enfant peut être </a:t>
            </a:r>
            <a:r>
              <a:rPr lang="fr-FR" sz="1200" b="1" i="1" dirty="0" smtClean="0">
                <a:effectLst/>
                <a:latin typeface="Comic Sans MS"/>
                <a:ea typeface="ＭＳ 明朝"/>
                <a:cs typeface="Cambria"/>
              </a:rPr>
              <a:t>évalué</a:t>
            </a:r>
            <a:r>
              <a:rPr lang="fr-FR" sz="1200" i="1" dirty="0" smtClean="0">
                <a:effectLst/>
                <a:latin typeface="Comic Sans MS"/>
                <a:ea typeface="ＭＳ 明朝"/>
                <a:cs typeface="Cambria"/>
              </a:rPr>
              <a:t>, et le résultat est noté selon le code couleur de l’échelle des savoirs. Si la compétence n’est pas acquise, elle est à nouveau travaillée et évaluée. Chaque élève évolue ainsi à son rythme pour valider les compétences travaillées. Ce cahier est donc à la fois </a:t>
            </a:r>
            <a:r>
              <a:rPr lang="fr-FR" sz="1200" b="1" i="1" dirty="0" smtClean="0">
                <a:effectLst/>
                <a:latin typeface="Comic Sans MS"/>
                <a:ea typeface="ＭＳ 明朝"/>
                <a:cs typeface="Cambria"/>
              </a:rPr>
              <a:t>une aide pour l’é</a:t>
            </a:r>
            <a:r>
              <a:rPr lang="fr-FR" sz="1200" b="1" i="1" dirty="0" smtClean="0">
                <a:latin typeface="Comic Sans MS"/>
                <a:ea typeface="ＭＳ 明朝"/>
                <a:cs typeface="Cambria"/>
              </a:rPr>
              <a:t>lève </a:t>
            </a:r>
            <a:r>
              <a:rPr lang="fr-FR" sz="1200" i="1" dirty="0" smtClean="0">
                <a:latin typeface="Comic Sans MS"/>
                <a:ea typeface="ＭＳ 明朝"/>
                <a:cs typeface="Cambria"/>
              </a:rPr>
              <a:t>(savoir où il en est, ce qu’il doit travailler) et un </a:t>
            </a:r>
            <a:r>
              <a:rPr lang="fr-FR" sz="1200" b="1" i="1" dirty="0" smtClean="0">
                <a:latin typeface="Comic Sans MS"/>
                <a:ea typeface="ＭＳ 明朝"/>
                <a:cs typeface="Cambria"/>
              </a:rPr>
              <a:t>outil de communication envers les parents</a:t>
            </a:r>
            <a:r>
              <a:rPr lang="fr-FR" sz="1200" i="1" dirty="0" smtClean="0">
                <a:latin typeface="Comic Sans MS"/>
                <a:ea typeface="ＭＳ 明朝"/>
                <a:cs typeface="Cambria"/>
              </a:rPr>
              <a:t>. </a:t>
            </a:r>
            <a:endParaRPr lang="fr-FR" sz="1200" dirty="0">
              <a:effectLst/>
              <a:latin typeface="Cambria"/>
              <a:ea typeface="ＭＳ 明朝"/>
              <a:cs typeface="Times New Roman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269733"/>
              </p:ext>
            </p:extLst>
          </p:nvPr>
        </p:nvGraphicFramePr>
        <p:xfrm>
          <a:off x="1574800" y="8049034"/>
          <a:ext cx="4894263" cy="15849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882650"/>
                <a:gridCol w="401161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A</a:t>
                      </a:r>
                      <a:endParaRPr lang="fr-FR" sz="1600" b="1" dirty="0"/>
                    </a:p>
                  </a:txBody>
                  <a:tcPr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Parfait,</a:t>
                      </a:r>
                      <a:r>
                        <a:rPr lang="fr-FR" sz="1000" baseline="0" dirty="0" smtClean="0"/>
                        <a:t> tu réussis ce que tu as appris. Tu pourras certainement aider les autres à progresser. </a:t>
                      </a:r>
                      <a:endParaRPr lang="fr-FR" sz="10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AR</a:t>
                      </a:r>
                      <a:endParaRPr lang="fr-FR" sz="16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Tu as fait quelques erreurs mais tu as compris ce que tu as appris. C’est bien. </a:t>
                      </a:r>
                      <a:endParaRPr lang="fr-FR" sz="1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EVA</a:t>
                      </a:r>
                      <a:endParaRPr lang="fr-FR" sz="16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Tu n’as pas encore réussi, il y a encore des choses</a:t>
                      </a:r>
                      <a:r>
                        <a:rPr lang="fr-FR" sz="1000" baseline="0" dirty="0" smtClean="0"/>
                        <a:t> à travailler. Tu dois pouvoir progresser avec l’aide d’un adulte ou d’un camarade.</a:t>
                      </a:r>
                      <a:endParaRPr lang="fr-FR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NA</a:t>
                      </a:r>
                      <a:endParaRPr lang="fr-FR" sz="1600" b="1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Tu n’as pas compris ce que tu as appris ou ce que tu devais faire. Il faut persévérer pour progresser. </a:t>
                      </a:r>
                      <a:endParaRPr lang="fr-FR" sz="1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573" b="76563" l="40332" r="66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518" t="20000" r="31111" b="22222"/>
          <a:stretch/>
        </p:blipFill>
        <p:spPr>
          <a:xfrm rot="1371251" flipH="1">
            <a:off x="616114" y="7920425"/>
            <a:ext cx="1181100" cy="17486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3025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696621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m’exprime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précisément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me faire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comprendre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25769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à… PARLER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09662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m’exprimer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manière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cohérente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76653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prononce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sons et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correctement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243377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105638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prendre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parole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demandant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parole.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466345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demander des explications et poser des questions.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460162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camarades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328073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apporter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réponses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aux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demandes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519434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raconter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histoire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l’ordre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un support.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52408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expliquer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liens entre les moments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d’une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histoire.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0187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raconter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histoire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l’ordre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support.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857427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246794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expliquer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chose.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39395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présenter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travail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624082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présenter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synthèse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d’un travail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groupe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348977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529927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réciter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comptine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court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poème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rien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oublier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74846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réciter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comptine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court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poème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articulant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051141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réciter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comptine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court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poème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me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tromper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661384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réciter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comptine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court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poème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mettant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l’intonation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4109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341812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haute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voix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articulant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correctement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25769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à… LIRE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167862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voix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haute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ponctuation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073962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voix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haute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façon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fluide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728028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liaisons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quand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025187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haute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voix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l’expliquer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699839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seul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énoncé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l’exprimer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520669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silencieusement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l’expliquer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206034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un nouveau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déjà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033202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quoi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sert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23465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le lieu et le moment.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711278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personnages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532904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évènements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4116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les relations entre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personnages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352534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j’ai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compris un texte en le reformulant oralement.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07580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j’ai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compris un texte en répondant à des questions orales.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430078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368308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comprends un texte en tenant compte des mots du texte : les pronoms.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201675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comprends un texte en tenant compte des mots du texte : causalités.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020037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comprends un texte en tenant compte des mots du texte : les connecteurs.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883146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choisir un résumé parmi plusieurs d’un texte que j’ai lu.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3199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079126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copier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court par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entiers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25769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à… ÉCRIRE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11324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copier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court par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groupes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mots,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manière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soignée.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235142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copier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court par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groupes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mots.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505357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tracer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majuscules cursives.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587882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phrases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points et les accents.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982077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segmenter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mots pour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11684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copier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poème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mise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page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649893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089923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sous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dictée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ponctuation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377683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sous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dictée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l’accord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nom avec son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déterminant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36000" marR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856204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36000" marR="3600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36000" marR="3600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sous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dictée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l’orthographe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mot-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outils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36000" marR="3600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36000" marR="36000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36000" marR="36000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36000" marR="36000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36000" marR="36000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36000" marR="36000"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969752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sous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dictée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l’accord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son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sujet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36000" marR="3600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175157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une phrase qui a du sens de manière autonome.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989646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enchainer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phrases pour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construire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305748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rechercher des idées pour écrire un texte.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155085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écrire une histoire de manière autonome.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22045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écrire un texte explicatif de manière autonome.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405120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790432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relire ma production écrite et la corriger en fonction des indications données.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36000" marR="3600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81748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636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051752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reconnaître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5624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la… GRAMMAIRE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580007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distinguer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nom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propre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nom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commun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254396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reconnaître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question grâce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ponctuation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46962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reconnaître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nom et son article.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595222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pronom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personnel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sujet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650455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genre et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d’un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groupe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nominal.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846672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reconnaitre un nom masculin ou féminin.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019056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l’adjectif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qualificatif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770616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288249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l’infinitif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d’un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617178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sujet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d’un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557274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distinguer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nature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fonction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741203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CONJ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conjuguer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premier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groupe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présent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3195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CONJ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conjuguer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faire, </a:t>
                      </a:r>
                      <a:r>
                        <a:rPr kumimoji="0" lang="en-US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aller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dire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venir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présent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594850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CONJ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conjuguer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être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avoir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présent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41497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CONJ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conjuguer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premier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groupe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futur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690214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CONJ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conjuguer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être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avoir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futur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687989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CONJ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conjuguer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être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avoir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 passé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composé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73829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CONJ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conjuguer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premier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groupe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passé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composé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057111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CONJ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distinguer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présent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au passé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futur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0681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921058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correspondance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entre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sons.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36000" marR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5624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l’… ORTHOGRAPHE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069773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conjuguées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apprises.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940668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correctement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sons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proches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653721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870765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271490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3.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6721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2.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368032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4.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071180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5.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618079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7.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578020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6.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334349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8.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206147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majuscule aux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propres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749064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faire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différence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entre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singulier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pluriel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et 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S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pluriel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36000" marR="3600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581638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majuscule en début de phrase et un point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fin.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315282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S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pluriel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plupart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825902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-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fin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quand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y a «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ils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»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«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elles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765928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X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pluriel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certains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mots.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715465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J’accorde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son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sujet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350674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5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j’ai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4644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369962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5624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le… VOCABULAIRE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174571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3.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001647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2.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50197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4.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460115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associer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2 mots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même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sens.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313732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améliorer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synonyme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323281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synonymes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58762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110247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associer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2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opposé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partir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d’une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924774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associer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2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adjectifs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opposé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partir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d’une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110398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associer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2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opposé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partir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d’une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672324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360568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regrouper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par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famille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738747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523908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d’une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famille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donnée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591514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126864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ranger les mots dans l’ordre alphabétique.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276507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262427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commence à utiliser le dictionnaire pour vérifier le sens d’un mot.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474004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6638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799556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99.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2449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</a:t>
            </a:r>
            <a:r>
              <a:rPr lang="fr-FR" sz="2800" dirty="0">
                <a:latin typeface="Script Ecole 2"/>
                <a:cs typeface="Script Ecole 2"/>
              </a:rPr>
              <a:t>à</a:t>
            </a:r>
            <a:r>
              <a:rPr lang="fr-FR" sz="2800" dirty="0" smtClean="0">
                <a:latin typeface="Script Ecole 2"/>
                <a:cs typeface="Script Ecole 2"/>
              </a:rPr>
              <a:t>… COMPTER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681429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999.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636289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199.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710158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999.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714859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199.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222455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encadrer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199.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720366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999.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88755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encadrer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999.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329247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suite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croissant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décroissant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Wingdings"/>
                        </a:rPr>
                        <a:t> 99.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976383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suite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croissant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décroissant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Wingdings"/>
                        </a:rPr>
                        <a:t> 999.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605806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suite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croissant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décroissant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Wingdings"/>
                        </a:rPr>
                        <a:t> 199.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545059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598785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placer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bande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numérique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669590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intercaler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entre 2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dizaines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84031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 les dizaines sur une bande numérique.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222659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valeur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273518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518300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402003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196762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4172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881435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addition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2449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</a:t>
            </a:r>
            <a:r>
              <a:rPr lang="fr-FR" sz="2800" dirty="0">
                <a:latin typeface="Script Ecole 2"/>
                <a:cs typeface="Script Ecole 2"/>
              </a:rPr>
              <a:t>à</a:t>
            </a:r>
            <a:r>
              <a:rPr lang="fr-FR" sz="2800" dirty="0" smtClean="0">
                <a:latin typeface="Script Ecole 2"/>
                <a:cs typeface="Script Ecole 2"/>
              </a:rPr>
              <a:t>… CALCULER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575989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suite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d’opérations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437211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soustraction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841841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sais calculer une multiplication en ligne.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70652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poser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effectuer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addition.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426195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poser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effectuer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soustraction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retenue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064119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poser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effectuer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soustraction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retenue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993481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poser et effectuer une multiplication par un nombre à un chiffre.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509998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 les moitiés des nombres pairs inférieurs à 20.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561119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connais les compléments à 10.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538978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 les décompositions additives des nombres inférieurs à 20.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205575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tables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d’additions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388249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 la table de multiplication par 2 et 3.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097565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doubles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d’usage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courant.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512914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 la table de multiplication par 4 et 5.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479260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J’utilise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stratégies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mentalement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347887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résoudre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problèmes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additifs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soustractifs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 : partitions.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580555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résoudre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problèmes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additifs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soustractifs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situation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initiale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399789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résoudre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problèmes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additifs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soustractifs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 :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complément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36000" marR="3600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080992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résoudre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problèmes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multiplicatif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partage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manipulant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7198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814751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vocabulaire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spatial :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devant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derrière,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gauche de.., ...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droite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de...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36000" marR="3600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2449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la… GÉOMÉTRIE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025892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percevoir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alignement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258037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commence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vocabulaire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géométrique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(segment,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longueur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largeur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point...).</a:t>
                      </a:r>
                    </a:p>
                  </a:txBody>
                  <a:tcPr marL="36000" marR="3600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737676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tracer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droite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segment passant par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points avec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340880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prolonger un trait avec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195581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angle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droit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370085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tracer un angle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droit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489991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percevoir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axe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symétrie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976107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carré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un rectangle et un triangle.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416480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noeuds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quadrillage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854110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tracer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carré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un rectangle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triangle rectangle.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651180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cube et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pavé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droit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273229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compare et 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objets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selon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longueur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833786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euro (en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pièces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en billets).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952793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mesure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longueurs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 et les cm.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882607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utiliser un calendrier.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684974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événements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jours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heures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demi-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heures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521336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OGD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compléter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tableau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situations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concrètes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52042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compare et 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objets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selon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masse.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893099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OGD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sélectionner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informations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6644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0032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améliorer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ma performance.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3907" y="250673"/>
            <a:ext cx="648629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spc="-150" dirty="0" smtClean="0">
                <a:latin typeface="Script Ecole 2"/>
                <a:cs typeface="Script Ecole 2"/>
              </a:rPr>
              <a:t>J’apprends à pratiquer… l’EPS</a:t>
            </a:r>
            <a:endParaRPr lang="fr-FR" sz="2800" spc="-15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933751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maintenir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effort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durée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700048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effort pour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terminer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ma course.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128094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225352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environnement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272755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942601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J’accepte de prendre un risque mesuré.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188123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284331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opposition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individuelle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536970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292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Je sais agir sur mon adversaire pour l’immobiliser.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/>
                        <a:ea typeface="ヒラギノ角ゴ ProN W3" charset="0"/>
                        <a:cs typeface="Helvetica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93674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057870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coopérer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partenaires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affronter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collectivement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adversaires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 marL="36000" marR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614222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sais assurer des rôles différents : attaquant, défenseur, arbitre…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108594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respecte les règles du jeu.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525496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869988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exprimer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corporellement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personnages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des images, des sentiments.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814859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547567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réalliser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petite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chorégraphie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supports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sonores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divers.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039135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3415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859733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2 mots pour dire bonjour.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5624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</a:t>
            </a:r>
            <a:r>
              <a:rPr lang="fr-FR" sz="2800" dirty="0">
                <a:latin typeface="Script Ecole 2"/>
                <a:cs typeface="Script Ecole 2"/>
              </a:rPr>
              <a:t>à</a:t>
            </a:r>
            <a:r>
              <a:rPr lang="fr-FR" sz="2800" dirty="0" smtClean="0">
                <a:latin typeface="Script Ecole 2"/>
                <a:cs typeface="Script Ecole 2"/>
              </a:rPr>
              <a:t>… PARLER ANGLAIS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286972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formule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donner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nouvelles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341161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nom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âge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expression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38116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demander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nouvelles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quelqu’un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122789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dénombrer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1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10.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517710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mots : le corps.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255803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mots :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couleurs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979871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mots :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animaux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080879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comprends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consignes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8).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734133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suivre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fil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histoire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très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courte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des aides.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914438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suivre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instructions simples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courtes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frapper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mains).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7639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suivre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fil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vidéo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très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courte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des aides.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554124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modèle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oral,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extraite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comptine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926766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modèle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oral,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extraite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709454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modèle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oral,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extraite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226932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modèle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oral,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extraite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vidéo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741088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la date. 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795730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448222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suivre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instructions simples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courtes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relatives aux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gestes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corps.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032465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0450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450980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journée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3907" y="250673"/>
            <a:ext cx="648629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spc="-150" dirty="0" smtClean="0">
                <a:latin typeface="Script Ecole 2"/>
                <a:cs typeface="Script Ecole 2"/>
              </a:rPr>
              <a:t>J’apprends </a:t>
            </a:r>
            <a:r>
              <a:rPr lang="fr-FR" sz="2800" spc="-150" dirty="0">
                <a:latin typeface="Script Ecole 2"/>
                <a:cs typeface="Script Ecole 2"/>
              </a:rPr>
              <a:t>à</a:t>
            </a:r>
            <a:r>
              <a:rPr lang="fr-FR" sz="2800" spc="-150" dirty="0" smtClean="0">
                <a:latin typeface="Script Ecole 2"/>
                <a:cs typeface="Script Ecole 2"/>
              </a:rPr>
              <a:t>… DECOUVRIR LE MONDE</a:t>
            </a:r>
            <a:endParaRPr lang="fr-FR" sz="2800" spc="-15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957954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situer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date du jour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semaine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saison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609217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semaine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nom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jours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540754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calendrier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153608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générations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succèdent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272091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construire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frise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chronologique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générations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185939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ou construire un arbre généalogique.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516089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objets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vie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quotidienne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(époque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grands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-parents).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090937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ESPACE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différentes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représen-tations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photos,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maquettes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plans.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591727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ESPACE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paysages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lointains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savane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banquise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proches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839427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ESPACE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Je sais me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et me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déplacer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aide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maquette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un plan (EPS).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297468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ESPACE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ville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 village.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835014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VIVANT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qui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vivant.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851609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VIVANT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environnement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lequel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êtres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vivants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488893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VIVANT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sais comment grandissent les végétaux et de quoi ils ont besoin.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86774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VIVANT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identifier le régime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alimentaire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animaux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483171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MATIERE</a:t>
                      </a: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comment se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glace, et comment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elle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redevient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l’eau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881997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OBJETS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identifier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fonction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objets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840691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MATIERE</a:t>
                      </a: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thermomètre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manche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air.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554210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OBJETS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fabriquer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objet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contraintes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4526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736586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allumer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teindre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l’ordinateur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3907" y="250673"/>
            <a:ext cx="648629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l’… INFORMATIQUE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546484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désigner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nommer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principaux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éléments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informatiques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35867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lancer et quitter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logiciel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189565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accéder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dossier.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994956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traitement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158002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consulter un document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écran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17695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plusieurs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traitement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856073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découvre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différentes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situations de communication : les mails.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495197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MUSIQUE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chante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mélodie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rythme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696415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MUSIQUE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timbres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instruments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voix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935796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MUSIQUE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extrait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musical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attentivement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441654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spc="-150" dirty="0" smtClean="0">
                          <a:latin typeface="Script Ecole 2"/>
                          <a:cs typeface="Script Ecole 2"/>
                        </a:rPr>
                        <a:t>ARTS VISUELS</a:t>
                      </a:r>
                      <a:endParaRPr lang="fr-FR" sz="1400" b="1" spc="-15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m’exprimer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par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différentes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opérations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plastiques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883740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spc="-150" dirty="0" smtClean="0">
                          <a:latin typeface="Script Ecole 2"/>
                          <a:cs typeface="Script Ecole 2"/>
                        </a:rPr>
                        <a:t>ARTS VISUELS</a:t>
                      </a:r>
                      <a:endParaRPr lang="fr-FR" sz="1400" b="1" spc="-15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aller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bout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projet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artistique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162940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HDA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vocabulaire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précis pour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exprimer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préférences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goûts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318644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HDA</a:t>
                      </a: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définir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métiers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artistiques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réalisateur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peintre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...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208236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HDA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oeuvres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rencontrées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193908" y="5351033"/>
            <a:ext cx="648629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les… ARTS</a:t>
            </a:r>
            <a:endParaRPr lang="fr-FR" sz="28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063459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333344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ICM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applique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principes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hygiène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élémentaire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3907" y="250673"/>
            <a:ext cx="648629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spc="-150" dirty="0" smtClean="0">
                <a:latin typeface="Script Ecole 2"/>
                <a:cs typeface="Script Ecole 2"/>
              </a:rPr>
              <a:t>J’apprends l’… INSTRUCTION CIVIQUE</a:t>
            </a:r>
            <a:endParaRPr lang="fr-FR" sz="2800" spc="-15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272953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ICM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retiens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appliquer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danger :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alerter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se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protéger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protéger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autrui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336164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ICM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risques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environnement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familier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lointain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262475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ICM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drapeau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français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signification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couleurs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596567"/>
              </p:ext>
            </p:extLst>
          </p:nvPr>
        </p:nvGraphicFramePr>
        <p:xfrm>
          <a:off x="193908" y="3858608"/>
          <a:ext cx="6492642" cy="56410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7742"/>
                <a:gridCol w="2686050"/>
                <a:gridCol w="1866900"/>
                <a:gridCol w="1631950"/>
              </a:tblGrid>
              <a:tr h="243492"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vert="vert27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Pour avoir cette ceinture, je dois : </a:t>
                      </a:r>
                      <a:endParaRPr lang="fr-FR" sz="110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/>
                        <a:t>Je peux : 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5050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Blanche</a:t>
                      </a:r>
                      <a:endParaRPr lang="fr-FR" sz="12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 Faire partie de la classe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endParaRPr lang="fr-FR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- Donner mon avis, voter.</a:t>
                      </a:r>
                    </a:p>
                    <a:p>
                      <a:r>
                        <a:rPr lang="fr-FR" sz="1100" dirty="0" smtClean="0"/>
                        <a:t>- Participer à la vie de la classe.</a:t>
                      </a:r>
                    </a:p>
                    <a:p>
                      <a:r>
                        <a:rPr lang="fr-FR" sz="1100" dirty="0" smtClean="0"/>
                        <a:t>- Avoir un métier facile.</a:t>
                      </a:r>
                    </a:p>
                  </a:txBody>
                  <a:tcPr/>
                </a:tc>
              </a:tr>
              <a:tr h="831696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Jaune</a:t>
                      </a:r>
                      <a:endParaRPr lang="fr-FR" sz="1200" dirty="0"/>
                    </a:p>
                  </a:txBody>
                  <a:tcPr vert="vert27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Bien me tenir dans le rang.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Essayer de travailler sans gêner.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Lever le doigt et</a:t>
                      </a:r>
                      <a:r>
                        <a:rPr lang="fr-FR" sz="1100" baseline="0" dirty="0" smtClean="0"/>
                        <a:t> attendre </a:t>
                      </a:r>
                      <a:r>
                        <a:rPr lang="fr-FR" sz="1100" dirty="0" smtClean="0"/>
                        <a:t>pour parler.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Etre poli avec les autres.</a:t>
                      </a:r>
                    </a:p>
                  </a:txBody>
                  <a:tcPr>
                    <a:solidFill>
                      <a:srgbClr val="FEFFC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Avoir mon matériel.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Respecter mon plan de travail.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endParaRPr lang="fr-FR" sz="1100" dirty="0" smtClean="0"/>
                    </a:p>
                  </a:txBody>
                  <a:tcPr>
                    <a:solidFill>
                      <a:srgbClr val="FEFF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1100" dirty="0" smtClean="0"/>
                        <a:t>+</a:t>
                      </a:r>
                      <a:r>
                        <a:rPr lang="fr-FR" sz="1100" baseline="0" dirty="0" smtClean="0"/>
                        <a:t> </a:t>
                      </a:r>
                      <a:r>
                        <a:rPr lang="fr-FR" sz="1100" dirty="0" smtClean="0"/>
                        <a:t>Me déplacer dans la classe.</a:t>
                      </a:r>
                    </a:p>
                  </a:txBody>
                  <a:tcPr>
                    <a:solidFill>
                      <a:srgbClr val="FEFFC1"/>
                    </a:solidFill>
                  </a:tcPr>
                </a:tc>
              </a:tr>
              <a:tr h="831696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Orange</a:t>
                      </a:r>
                      <a:endParaRPr lang="fr-FR" sz="1200" dirty="0"/>
                    </a:p>
                  </a:txBody>
                  <a:tcPr vert="vert270" anchor="ctr">
                    <a:solidFill>
                      <a:srgbClr val="FF8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Travailler</a:t>
                      </a:r>
                      <a:r>
                        <a:rPr lang="fr-FR" sz="1100" baseline="0" dirty="0" smtClean="0"/>
                        <a:t> dans le silence.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Ne pas faire mal aux autres.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Respecter les décisions du conseil.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Respecter les autres.</a:t>
                      </a:r>
                    </a:p>
                  </a:txBody>
                  <a:tcPr>
                    <a:solidFill>
                      <a:srgbClr val="F3BE9A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Avoir un casier bien rangé.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Respecter</a:t>
                      </a:r>
                      <a:r>
                        <a:rPr lang="fr-FR" sz="1100" baseline="0" dirty="0" smtClean="0"/>
                        <a:t> mon plan de travail.</a:t>
                      </a:r>
                      <a:endParaRPr lang="fr-FR" sz="1100" dirty="0" smtClean="0"/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endParaRPr lang="fr-FR" sz="1100" dirty="0" smtClean="0"/>
                    </a:p>
                  </a:txBody>
                  <a:tcPr>
                    <a:solidFill>
                      <a:srgbClr val="F3BE9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+ Dessiner pendant les récréations.</a:t>
                      </a:r>
                    </a:p>
                    <a:p>
                      <a:endParaRPr lang="fr-FR" sz="1100" dirty="0"/>
                    </a:p>
                  </a:txBody>
                  <a:tcPr>
                    <a:solidFill>
                      <a:srgbClr val="F3BE9A"/>
                    </a:solidFill>
                  </a:tcPr>
                </a:tc>
              </a:tr>
              <a:tr h="958761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Vert</a:t>
                      </a:r>
                      <a:endParaRPr lang="fr-FR" sz="1200" dirty="0"/>
                    </a:p>
                  </a:txBody>
                  <a:tcPr vert="vert270" anchor="ctr"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Travailler seul en</a:t>
                      </a:r>
                      <a:r>
                        <a:rPr lang="fr-FR" sz="1100" baseline="0" dirty="0" smtClean="0"/>
                        <a:t> étant concentré</a:t>
                      </a:r>
                      <a:r>
                        <a:rPr lang="fr-FR" sz="1100" dirty="0" smtClean="0"/>
                        <a:t>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Entrer calmement en classe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Faire correctement son métier.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baseline="0" dirty="0" smtClean="0"/>
                        <a:t>Ne jamais créer de problèmes en récréation.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Essayer</a:t>
                      </a:r>
                      <a:r>
                        <a:rPr lang="fr-FR" sz="1100" baseline="0" dirty="0" smtClean="0"/>
                        <a:t> d’a</a:t>
                      </a:r>
                      <a:r>
                        <a:rPr lang="fr-FR" sz="1100" dirty="0" smtClean="0"/>
                        <a:t>ider mes camarades.</a:t>
                      </a:r>
                    </a:p>
                  </a:txBody>
                  <a:tcPr>
                    <a:solidFill>
                      <a:srgbClr val="BEFFB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v"/>
                        <a:tabLst/>
                        <a:defRPr/>
                      </a:pPr>
                      <a:r>
                        <a:rPr lang="fr-FR" sz="1100" dirty="0" smtClean="0"/>
                        <a:t>Avoir ma</a:t>
                      </a:r>
                      <a:r>
                        <a:rPr lang="fr-FR" sz="1100" baseline="0" dirty="0" smtClean="0"/>
                        <a:t> table toujours bien rangée.</a:t>
                      </a:r>
                      <a:endParaRPr lang="fr-FR" sz="1100" dirty="0" smtClean="0"/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Respecter</a:t>
                      </a:r>
                      <a:r>
                        <a:rPr lang="fr-FR" sz="1100" baseline="0" dirty="0" smtClean="0"/>
                        <a:t> mon contrat de travail.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endParaRPr lang="fr-FR" sz="1100" baseline="0" dirty="0" smtClean="0"/>
                    </a:p>
                  </a:txBody>
                  <a:tcPr>
                    <a:solidFill>
                      <a:srgbClr val="BEFFB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1100" dirty="0" smtClean="0"/>
                        <a:t>+</a:t>
                      </a:r>
                      <a:r>
                        <a:rPr lang="fr-FR" sz="1100" baseline="0" dirty="0" smtClean="0"/>
                        <a:t> Avoir un métier difficile.</a:t>
                      </a:r>
                      <a:endParaRPr lang="fr-FR" sz="1100" dirty="0" smtClean="0"/>
                    </a:p>
                    <a:p>
                      <a:endParaRPr lang="fr-FR" sz="1100" dirty="0"/>
                    </a:p>
                  </a:txBody>
                  <a:tcPr>
                    <a:solidFill>
                      <a:srgbClr val="BEFFBB"/>
                    </a:solidFill>
                  </a:tcPr>
                </a:tc>
              </a:tr>
              <a:tr h="73529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Bleu</a:t>
                      </a:r>
                      <a:endParaRPr lang="fr-FR" sz="1200" dirty="0"/>
                    </a:p>
                  </a:txBody>
                  <a:tcPr vert="vert270" anchor="ctr"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Ne jamais gêner la classe.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Aider les autres sans donner la réponse.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Essayer de résoudre</a:t>
                      </a:r>
                      <a:r>
                        <a:rPr lang="fr-FR" sz="1100" baseline="0" dirty="0" smtClean="0"/>
                        <a:t> les disputes entre mes camarades.</a:t>
                      </a:r>
                      <a:endParaRPr lang="fr-FR" sz="1100" dirty="0" smtClean="0"/>
                    </a:p>
                  </a:txBody>
                  <a:tcPr>
                    <a:solidFill>
                      <a:srgbClr val="A6C0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Présenter</a:t>
                      </a:r>
                      <a:r>
                        <a:rPr lang="fr-FR" sz="1100" baseline="0" dirty="0" smtClean="0"/>
                        <a:t> correctement mon travail.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baseline="0" dirty="0" smtClean="0"/>
                        <a:t>Progresser de manière autonome.</a:t>
                      </a:r>
                      <a:endParaRPr lang="fr-FR" sz="1100" dirty="0" smtClean="0"/>
                    </a:p>
                  </a:txBody>
                  <a:tcPr>
                    <a:solidFill>
                      <a:srgbClr val="A6C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/>
                        <a:t>+</a:t>
                      </a:r>
                      <a:r>
                        <a:rPr lang="fr-FR" sz="1100" baseline="0" dirty="0" smtClean="0"/>
                        <a:t> </a:t>
                      </a:r>
                      <a:r>
                        <a:rPr lang="fr-FR" sz="1100" dirty="0" smtClean="0"/>
                        <a:t>Participer à la décision des ceintures de comportement.</a:t>
                      </a:r>
                    </a:p>
                    <a:p>
                      <a:endParaRPr lang="fr-FR" sz="1100" dirty="0"/>
                    </a:p>
                  </a:txBody>
                  <a:tcPr>
                    <a:solidFill>
                      <a:srgbClr val="A6C0FF"/>
                    </a:solidFill>
                  </a:tcPr>
                </a:tc>
              </a:tr>
              <a:tr h="908544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Marron</a:t>
                      </a:r>
                      <a:endParaRPr lang="fr-FR" sz="1200" dirty="0"/>
                    </a:p>
                  </a:txBody>
                  <a:tcPr vert="vert270" anchor="ctr"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Ne</a:t>
                      </a:r>
                      <a:r>
                        <a:rPr lang="fr-FR" sz="1100" baseline="0" dirty="0" smtClean="0"/>
                        <a:t> jamais gêner la classe.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Circuler dans l’école sans incident.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Etre capable de rappeler les règles aux autres.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Etre</a:t>
                      </a:r>
                      <a:r>
                        <a:rPr lang="fr-FR" sz="1100" baseline="0" dirty="0" smtClean="0"/>
                        <a:t> capable d’aider les autres à résoudre leurs disputes</a:t>
                      </a:r>
                      <a:r>
                        <a:rPr lang="fr-FR" sz="1100" dirty="0" smtClean="0"/>
                        <a:t>.</a:t>
                      </a:r>
                    </a:p>
                  </a:txBody>
                  <a:tcPr>
                    <a:solidFill>
                      <a:srgbClr val="E1974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Présenter à la classe un travail autonome.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Progresser</a:t>
                      </a:r>
                      <a:r>
                        <a:rPr lang="fr-FR" sz="1100" baseline="0" dirty="0" smtClean="0"/>
                        <a:t> de manière autonome.</a:t>
                      </a:r>
                      <a:endParaRPr lang="fr-FR" sz="1100" dirty="0" smtClean="0"/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endParaRPr lang="fr-FR" sz="1100" dirty="0" smtClean="0"/>
                    </a:p>
                  </a:txBody>
                  <a:tcPr>
                    <a:solidFill>
                      <a:srgbClr val="E197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+ Etre garant de la classe en cas d’absence du maître.</a:t>
                      </a:r>
                    </a:p>
                    <a:p>
                      <a:endParaRPr lang="fr-FR" sz="1100" dirty="0"/>
                    </a:p>
                  </a:txBody>
                  <a:tcPr>
                    <a:solidFill>
                      <a:srgbClr val="E1974D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200257" y="2714473"/>
            <a:ext cx="6486293" cy="11387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spc="-150" dirty="0" smtClean="0">
                <a:latin typeface="Script Ecole 2"/>
                <a:cs typeface="Script Ecole 2"/>
              </a:rPr>
              <a:t>J’apprends… à bien me comporter en classe.</a:t>
            </a:r>
            <a:endParaRPr lang="fr-FR" sz="1200" spc="-150" dirty="0" smtClean="0">
              <a:latin typeface="Script Ecole 2"/>
              <a:cs typeface="Script Ecole 2"/>
            </a:endParaRPr>
          </a:p>
          <a:p>
            <a:r>
              <a:rPr lang="fr-FR" sz="1200" dirty="0" smtClean="0">
                <a:latin typeface="Script Ecole 2"/>
                <a:cs typeface="Script Ecole 2"/>
              </a:rPr>
              <a:t>J’entoure la couleur de ma ceinture : </a:t>
            </a:r>
            <a:endParaRPr lang="fr-FR" sz="12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078765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559973"/>
              </p:ext>
            </p:extLst>
          </p:nvPr>
        </p:nvGraphicFramePr>
        <p:xfrm>
          <a:off x="368455" y="1233713"/>
          <a:ext cx="6126688" cy="8055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7545"/>
                <a:gridCol w="3947471"/>
                <a:gridCol w="1531672"/>
              </a:tblGrid>
              <a:tr h="2685143"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Trimestre 1</a:t>
                      </a:r>
                      <a:endParaRPr lang="fr-FR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vert="vert27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68514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Trimestre 2</a:t>
                      </a:r>
                    </a:p>
                  </a:txBody>
                  <a:tcPr vert="vert27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68514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Trimestre 3</a:t>
                      </a:r>
                    </a:p>
                  </a:txBody>
                  <a:tcPr vert="vert27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68456" y="428473"/>
            <a:ext cx="612668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000" dirty="0" smtClean="0">
                <a:latin typeface="Script Ecole 2"/>
                <a:cs typeface="Script Ecole 2"/>
              </a:rPr>
              <a:t>Ce qu’en pense </a:t>
            </a:r>
            <a:r>
              <a:rPr lang="fr-FR" sz="2000" smtClean="0">
                <a:latin typeface="Script Ecole 2"/>
                <a:cs typeface="Script Ecole 2"/>
              </a:rPr>
              <a:t>mon enseignant(e) </a:t>
            </a:r>
            <a:r>
              <a:rPr lang="fr-FR" sz="2000" dirty="0" smtClean="0">
                <a:latin typeface="Script Ecole 2"/>
                <a:cs typeface="Script Ecole 2"/>
              </a:rPr>
              <a:t>:  </a:t>
            </a:r>
            <a:endParaRPr lang="fr-FR" sz="20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7532307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3671</Words>
  <Application>Microsoft Macintosh PowerPoint</Application>
  <PresentationFormat>Format A4 (210 x 297 mm)</PresentationFormat>
  <Paragraphs>845</Paragraphs>
  <Slides>16</Slides>
  <Notes>14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50</cp:revision>
  <dcterms:created xsi:type="dcterms:W3CDTF">2015-08-09T10:48:43Z</dcterms:created>
  <dcterms:modified xsi:type="dcterms:W3CDTF">2015-09-24T20:08:16Z</dcterms:modified>
</cp:coreProperties>
</file>