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7" r:id="rId12"/>
    <p:sldId id="266" r:id="rId13"/>
    <p:sldId id="268" r:id="rId14"/>
    <p:sldId id="269" r:id="rId15"/>
    <p:sldId id="271" r:id="rId16"/>
    <p:sldId id="267" r:id="rId17"/>
    <p:sldId id="270" r:id="rId18"/>
    <p:sldId id="278" r:id="rId19"/>
    <p:sldId id="272" r:id="rId20"/>
    <p:sldId id="273" r:id="rId21"/>
    <p:sldId id="274" r:id="rId22"/>
    <p:sldId id="275" r:id="rId23"/>
    <p:sldId id="276" r:id="rId24"/>
    <p:sldId id="279" r:id="rId25"/>
    <p:sldId id="280" r:id="rId26"/>
    <p:sldId id="281" r:id="rId27"/>
    <p:sldId id="282" r:id="rId28"/>
    <p:sldId id="283" r:id="rId29"/>
    <p:sldId id="285" r:id="rId30"/>
    <p:sldId id="290" r:id="rId31"/>
    <p:sldId id="291" r:id="rId32"/>
    <p:sldId id="286" r:id="rId33"/>
    <p:sldId id="287" r:id="rId34"/>
    <p:sldId id="288" r:id="rId35"/>
    <p:sldId id="284" r:id="rId36"/>
    <p:sldId id="289" r:id="rId37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10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printerSettings" Target="printerSettings/printerSettings1.bin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E0354-F6FF-1F43-83BF-860D29381B63}" type="datetimeFigureOut">
              <a:rPr lang="fr-FR" smtClean="0"/>
              <a:t>10/05/2015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87AB1-7ECB-6849-99A9-41AA2E2B039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4084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E0354-F6FF-1F43-83BF-860D29381B63}" type="datetimeFigureOut">
              <a:rPr lang="fr-FR" smtClean="0"/>
              <a:t>10/05/2015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87AB1-7ECB-6849-99A9-41AA2E2B039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033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E0354-F6FF-1F43-83BF-860D29381B63}" type="datetimeFigureOut">
              <a:rPr lang="fr-FR" smtClean="0"/>
              <a:t>10/05/2015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87AB1-7ECB-6849-99A9-41AA2E2B039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8619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E0354-F6FF-1F43-83BF-860D29381B63}" type="datetimeFigureOut">
              <a:rPr lang="fr-FR" smtClean="0"/>
              <a:t>10/05/2015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87AB1-7ECB-6849-99A9-41AA2E2B039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6841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E0354-F6FF-1F43-83BF-860D29381B63}" type="datetimeFigureOut">
              <a:rPr lang="fr-FR" smtClean="0"/>
              <a:t>10/05/2015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87AB1-7ECB-6849-99A9-41AA2E2B039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5440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E0354-F6FF-1F43-83BF-860D29381B63}" type="datetimeFigureOut">
              <a:rPr lang="fr-FR" smtClean="0"/>
              <a:t>10/05/2015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87AB1-7ECB-6849-99A9-41AA2E2B039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0305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E0354-F6FF-1F43-83BF-860D29381B63}" type="datetimeFigureOut">
              <a:rPr lang="fr-FR" smtClean="0"/>
              <a:t>10/05/2015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87AB1-7ECB-6849-99A9-41AA2E2B039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6968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E0354-F6FF-1F43-83BF-860D29381B63}" type="datetimeFigureOut">
              <a:rPr lang="fr-FR" smtClean="0"/>
              <a:t>10/05/2015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87AB1-7ECB-6849-99A9-41AA2E2B039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3504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E0354-F6FF-1F43-83BF-860D29381B63}" type="datetimeFigureOut">
              <a:rPr lang="fr-FR" smtClean="0"/>
              <a:t>10/05/2015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87AB1-7ECB-6849-99A9-41AA2E2B039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5316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E0354-F6FF-1F43-83BF-860D29381B63}" type="datetimeFigureOut">
              <a:rPr lang="fr-FR" smtClean="0"/>
              <a:t>10/05/2015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87AB1-7ECB-6849-99A9-41AA2E2B039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7284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E0354-F6FF-1F43-83BF-860D29381B63}" type="datetimeFigureOut">
              <a:rPr lang="fr-FR" smtClean="0"/>
              <a:t>10/05/2015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87AB1-7ECB-6849-99A9-41AA2E2B039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372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E0354-F6FF-1F43-83BF-860D29381B63}" type="datetimeFigureOut">
              <a:rPr lang="fr-FR" smtClean="0"/>
              <a:t>10/05/2015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887AB1-7ECB-6849-99A9-41AA2E2B039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9523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4" Type="http://schemas.openxmlformats.org/officeDocument/2006/relationships/slide" Target="slide19.xml"/><Relationship Id="rId5" Type="http://schemas.openxmlformats.org/officeDocument/2006/relationships/slide" Target="slide28.xml"/><Relationship Id="rId1" Type="http://schemas.openxmlformats.org/officeDocument/2006/relationships/slideLayout" Target="../slideLayouts/slideLayout1.xml"/><Relationship Id="rId2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gi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g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510843"/>
            <a:ext cx="7772400" cy="1470025"/>
          </a:xfrm>
        </p:spPr>
        <p:txBody>
          <a:bodyPr>
            <a:normAutofit/>
          </a:bodyPr>
          <a:lstStyle/>
          <a:p>
            <a:r>
              <a:rPr lang="fr-FR" sz="6000" b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Les additions à trous</a:t>
            </a:r>
            <a:endParaRPr lang="fr-FR" sz="6000" b="1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Rectangle à coins arrondis 2">
            <a:hlinkClick r:id="" action="ppaction://hlinkshowjump?jump=nextslide"/>
          </p:cNvPr>
          <p:cNvSpPr/>
          <p:nvPr/>
        </p:nvSpPr>
        <p:spPr>
          <a:xfrm>
            <a:off x="1402512" y="3735200"/>
            <a:ext cx="2343646" cy="8466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hlinkClick r:id="rId2" action="ppaction://hlinksldjump"/>
              </a:rPr>
              <a:t>Le jeu de piste</a:t>
            </a:r>
            <a:endParaRPr lang="fr-FR" sz="2400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1402512" y="4988746"/>
            <a:ext cx="2343646" cy="8466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hlinkClick r:id="rId3" action="ppaction://hlinksldjump"/>
              </a:rPr>
              <a:t>La boite rouge</a:t>
            </a:r>
            <a:endParaRPr lang="fr-FR" sz="2400" dirty="0"/>
          </a:p>
        </p:txBody>
      </p:sp>
      <p:sp>
        <p:nvSpPr>
          <p:cNvPr id="5" name="Rectangle à coins arrondis 4"/>
          <p:cNvSpPr/>
          <p:nvPr/>
        </p:nvSpPr>
        <p:spPr>
          <a:xfrm>
            <a:off x="5367795" y="3749581"/>
            <a:ext cx="2343646" cy="8466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hlinkClick r:id="rId4" action="ppaction://hlinksldjump"/>
              </a:rPr>
              <a:t>L’écriture mathématique</a:t>
            </a:r>
            <a:endParaRPr lang="fr-FR" sz="2400" dirty="0"/>
          </a:p>
        </p:txBody>
      </p:sp>
      <p:sp>
        <p:nvSpPr>
          <p:cNvPr id="6" name="Rectangle à coins arrondis 5"/>
          <p:cNvSpPr/>
          <p:nvPr/>
        </p:nvSpPr>
        <p:spPr>
          <a:xfrm>
            <a:off x="5367795" y="4956380"/>
            <a:ext cx="2343646" cy="8466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hlinkClick r:id="rId5" action="ppaction://hlinksldjump"/>
              </a:rPr>
              <a:t>Entrainement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0251389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jeu de piste</a:t>
            </a:r>
            <a:endParaRPr lang="fr-FR" dirty="0"/>
          </a:p>
        </p:txBody>
      </p:sp>
      <p:pic>
        <p:nvPicPr>
          <p:cNvPr id="4" name="Image 3" descr="jeu de l'oi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88783"/>
            <a:ext cx="6026785" cy="43084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ylindre 4"/>
          <p:cNvSpPr/>
          <p:nvPr/>
        </p:nvSpPr>
        <p:spPr>
          <a:xfrm>
            <a:off x="619933" y="2358440"/>
            <a:ext cx="574571" cy="211655"/>
          </a:xfrm>
          <a:prstGeom prst="can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Cube 5"/>
          <p:cNvSpPr/>
          <p:nvPr/>
        </p:nvSpPr>
        <p:spPr>
          <a:xfrm>
            <a:off x="7318224" y="2237496"/>
            <a:ext cx="650173" cy="650083"/>
          </a:xfrm>
          <a:prstGeom prst="cub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3</a:t>
            </a:r>
            <a:endParaRPr lang="fr-FR" sz="2400" dirty="0"/>
          </a:p>
        </p:txBody>
      </p:sp>
      <p:sp>
        <p:nvSpPr>
          <p:cNvPr id="7" name="ZoneTexte 6"/>
          <p:cNvSpPr txBox="1"/>
          <p:nvPr/>
        </p:nvSpPr>
        <p:spPr>
          <a:xfrm>
            <a:off x="6605416" y="3976090"/>
            <a:ext cx="14256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 smtClean="0"/>
              <a:t>1 + 3 = </a:t>
            </a:r>
            <a:endParaRPr lang="fr-FR" sz="3600" dirty="0"/>
          </a:p>
        </p:txBody>
      </p:sp>
      <p:sp>
        <p:nvSpPr>
          <p:cNvPr id="8" name="ZoneTexte 7"/>
          <p:cNvSpPr txBox="1"/>
          <p:nvPr/>
        </p:nvSpPr>
        <p:spPr>
          <a:xfrm>
            <a:off x="7992966" y="3976090"/>
            <a:ext cx="4186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</a:rPr>
              <a:t>4</a:t>
            </a:r>
            <a:endParaRPr lang="fr-FR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569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7594 -0.00231 " pathEditMode="relative" ptsTypes="AA">
                                      <p:cBhvr>
                                        <p:cTn id="2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jeu de piste</a:t>
            </a:r>
            <a:endParaRPr lang="fr-FR" dirty="0"/>
          </a:p>
        </p:txBody>
      </p:sp>
      <p:pic>
        <p:nvPicPr>
          <p:cNvPr id="4" name="Image 3" descr="jeu de l'oi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88783"/>
            <a:ext cx="6026785" cy="43084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ylindre 4"/>
          <p:cNvSpPr/>
          <p:nvPr/>
        </p:nvSpPr>
        <p:spPr>
          <a:xfrm>
            <a:off x="3190382" y="2358440"/>
            <a:ext cx="574571" cy="211655"/>
          </a:xfrm>
          <a:prstGeom prst="can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Cube 5"/>
          <p:cNvSpPr/>
          <p:nvPr/>
        </p:nvSpPr>
        <p:spPr>
          <a:xfrm>
            <a:off x="7318224" y="2237496"/>
            <a:ext cx="650173" cy="650083"/>
          </a:xfrm>
          <a:prstGeom prst="cub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/>
              <a:t>2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605416" y="3976090"/>
            <a:ext cx="19939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/>
              <a:t>4</a:t>
            </a:r>
            <a:r>
              <a:rPr lang="fr-FR" sz="3600" dirty="0" smtClean="0"/>
              <a:t> + 2 +2 = </a:t>
            </a:r>
            <a:endParaRPr lang="fr-FR" sz="3600" dirty="0"/>
          </a:p>
        </p:txBody>
      </p:sp>
      <p:sp>
        <p:nvSpPr>
          <p:cNvPr id="8" name="ZoneTexte 7"/>
          <p:cNvSpPr txBox="1"/>
          <p:nvPr/>
        </p:nvSpPr>
        <p:spPr>
          <a:xfrm>
            <a:off x="8512726" y="3976090"/>
            <a:ext cx="438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9" name="Cube 8"/>
          <p:cNvSpPr/>
          <p:nvPr/>
        </p:nvSpPr>
        <p:spPr>
          <a:xfrm>
            <a:off x="7318224" y="3039979"/>
            <a:ext cx="650173" cy="650083"/>
          </a:xfrm>
          <a:prstGeom prst="cub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205154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0378E-6 1.67438E-6 L 0.18674 -0.00231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37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674 -0.00232 L 0.23481 -0.00232 C 0.25686 -0.00232 0.28393 0.03446 0.28393 0.06452 L 0.28393 0.13182 " pathEditMode="relative" rAng="0" ptsTypes="FfFF">
                                      <p:cBhvr>
                                        <p:cTn id="4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9" y="67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animBg="1"/>
      <p:bldP spid="5" grpId="3" animBg="1"/>
      <p:bldP spid="6" grpId="0" animBg="1"/>
      <p:bldP spid="7" grpId="0"/>
      <p:bldP spid="8" grpId="0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jeu de piste</a:t>
            </a:r>
            <a:endParaRPr lang="fr-FR" dirty="0"/>
          </a:p>
        </p:txBody>
      </p:sp>
      <p:pic>
        <p:nvPicPr>
          <p:cNvPr id="4" name="Image 3" descr="jeu de l'oi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88783"/>
            <a:ext cx="6026785" cy="43084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ylindre 4"/>
          <p:cNvSpPr/>
          <p:nvPr/>
        </p:nvSpPr>
        <p:spPr>
          <a:xfrm>
            <a:off x="5745713" y="3265533"/>
            <a:ext cx="574571" cy="211655"/>
          </a:xfrm>
          <a:prstGeom prst="can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Cube 5"/>
          <p:cNvSpPr/>
          <p:nvPr/>
        </p:nvSpPr>
        <p:spPr>
          <a:xfrm>
            <a:off x="7318224" y="2237496"/>
            <a:ext cx="650173" cy="650083"/>
          </a:xfrm>
          <a:prstGeom prst="cub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/>
              <a:t>5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741496" y="3976090"/>
            <a:ext cx="14256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 smtClean="0"/>
              <a:t>8 + 5 = </a:t>
            </a:r>
            <a:endParaRPr lang="fr-FR" sz="3600" dirty="0"/>
          </a:p>
        </p:txBody>
      </p:sp>
      <p:sp>
        <p:nvSpPr>
          <p:cNvPr id="8" name="ZoneTexte 7"/>
          <p:cNvSpPr txBox="1"/>
          <p:nvPr/>
        </p:nvSpPr>
        <p:spPr>
          <a:xfrm>
            <a:off x="8182232" y="3960972"/>
            <a:ext cx="7841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</a:rPr>
              <a:t>13</a:t>
            </a:r>
            <a:endParaRPr lang="fr-FR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009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7386E-6 -5.73543E-7 L -1.27386E-6 0.18617 C -1.27386E-6 0.26966 -0.04425 0.37257 -0.08001 0.37257 L -0.15984 0.37257 " pathEditMode="relative" rAng="0" ptsTypes="FfFF">
                                      <p:cBhvr>
                                        <p:cTn id="2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01" y="186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jeu de piste</a:t>
            </a:r>
            <a:endParaRPr lang="fr-FR" dirty="0"/>
          </a:p>
        </p:txBody>
      </p:sp>
      <p:pic>
        <p:nvPicPr>
          <p:cNvPr id="4" name="Image 3" descr="jeu de l'oi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88783"/>
            <a:ext cx="6026785" cy="43084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ylindre 4"/>
          <p:cNvSpPr/>
          <p:nvPr/>
        </p:nvSpPr>
        <p:spPr>
          <a:xfrm>
            <a:off x="4037120" y="5825128"/>
            <a:ext cx="574571" cy="211655"/>
          </a:xfrm>
          <a:prstGeom prst="can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Cube 5"/>
          <p:cNvSpPr/>
          <p:nvPr/>
        </p:nvSpPr>
        <p:spPr>
          <a:xfrm>
            <a:off x="7318224" y="2237496"/>
            <a:ext cx="650173" cy="650083"/>
          </a:xfrm>
          <a:prstGeom prst="cub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7" name="ZoneTexte 6"/>
          <p:cNvSpPr txBox="1"/>
          <p:nvPr/>
        </p:nvSpPr>
        <p:spPr>
          <a:xfrm>
            <a:off x="6592451" y="3976090"/>
            <a:ext cx="22982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/>
              <a:t>13 +    = 16</a:t>
            </a:r>
            <a:endParaRPr lang="fr-FR" sz="3600" dirty="0"/>
          </a:p>
        </p:txBody>
      </p:sp>
      <p:sp>
        <p:nvSpPr>
          <p:cNvPr id="8" name="ZoneTexte 7"/>
          <p:cNvSpPr txBox="1"/>
          <p:nvPr/>
        </p:nvSpPr>
        <p:spPr>
          <a:xfrm>
            <a:off x="7443490" y="3976090"/>
            <a:ext cx="449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</a:rPr>
              <a:t>3</a:t>
            </a:r>
            <a:endParaRPr lang="fr-FR" sz="3600" dirty="0">
              <a:solidFill>
                <a:srgbClr val="FF000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7352770" y="2286602"/>
            <a:ext cx="449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</a:rPr>
              <a:t>3</a:t>
            </a:r>
            <a:endParaRPr lang="fr-FR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20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1649E-6 -0.00069 L -0.27941 0.00162 " pathEditMode="relative" rAng="0" ptsTypes="AA">
                                      <p:cBhvr>
                                        <p:cTn id="2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71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jeu de piste</a:t>
            </a:r>
            <a:endParaRPr lang="fr-FR" dirty="0"/>
          </a:p>
        </p:txBody>
      </p:sp>
      <p:pic>
        <p:nvPicPr>
          <p:cNvPr id="4" name="Image 3" descr="jeu de l'oi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88783"/>
            <a:ext cx="6026785" cy="43084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ylindre 4"/>
          <p:cNvSpPr/>
          <p:nvPr/>
        </p:nvSpPr>
        <p:spPr>
          <a:xfrm>
            <a:off x="1496910" y="5825128"/>
            <a:ext cx="574571" cy="211655"/>
          </a:xfrm>
          <a:prstGeom prst="can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Cube 5"/>
          <p:cNvSpPr/>
          <p:nvPr/>
        </p:nvSpPr>
        <p:spPr>
          <a:xfrm>
            <a:off x="7318224" y="2237496"/>
            <a:ext cx="650173" cy="650083"/>
          </a:xfrm>
          <a:prstGeom prst="cub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?</a:t>
            </a:r>
            <a:endParaRPr lang="fr-FR" sz="2400" dirty="0"/>
          </a:p>
        </p:txBody>
      </p:sp>
      <p:sp>
        <p:nvSpPr>
          <p:cNvPr id="7" name="ZoneTexte 6"/>
          <p:cNvSpPr txBox="1"/>
          <p:nvPr/>
        </p:nvSpPr>
        <p:spPr>
          <a:xfrm>
            <a:off x="6592450" y="3976090"/>
            <a:ext cx="22982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/>
              <a:t>16 +    = 20</a:t>
            </a:r>
            <a:endParaRPr lang="fr-FR" sz="3600" dirty="0"/>
          </a:p>
        </p:txBody>
      </p:sp>
      <p:sp>
        <p:nvSpPr>
          <p:cNvPr id="8" name="ZoneTexte 7"/>
          <p:cNvSpPr txBox="1"/>
          <p:nvPr/>
        </p:nvSpPr>
        <p:spPr>
          <a:xfrm>
            <a:off x="7458610" y="3976090"/>
            <a:ext cx="449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7333344" y="2286602"/>
            <a:ext cx="449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rgbClr val="FF0000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525424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5585E-6 -4.80111E-6 L -0.04859 -4.80111E-6 C -0.07046 -4.80111E-6 -0.09719 -0.10083 -0.09719 -0.18177 L -0.09719 -0.36308 " pathEditMode="relative" rAng="0" ptsTypes="FfFF">
                                      <p:cBhvr>
                                        <p:cTn id="24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59" y="-18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jeu de piste</a:t>
            </a:r>
            <a:endParaRPr lang="fr-FR" dirty="0"/>
          </a:p>
        </p:txBody>
      </p:sp>
      <p:pic>
        <p:nvPicPr>
          <p:cNvPr id="4" name="Image 3" descr="jeu de l'oi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88783"/>
            <a:ext cx="6026785" cy="43084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ylindre 4"/>
          <p:cNvSpPr/>
          <p:nvPr/>
        </p:nvSpPr>
        <p:spPr>
          <a:xfrm>
            <a:off x="589693" y="3239914"/>
            <a:ext cx="574571" cy="211655"/>
          </a:xfrm>
          <a:prstGeom prst="can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Cube 5"/>
          <p:cNvSpPr/>
          <p:nvPr/>
        </p:nvSpPr>
        <p:spPr>
          <a:xfrm>
            <a:off x="7318224" y="2237496"/>
            <a:ext cx="650173" cy="650083"/>
          </a:xfrm>
          <a:prstGeom prst="cub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?</a:t>
            </a:r>
            <a:endParaRPr lang="fr-FR" sz="2400" dirty="0"/>
          </a:p>
        </p:txBody>
      </p:sp>
      <p:sp>
        <p:nvSpPr>
          <p:cNvPr id="7" name="ZoneTexte 6"/>
          <p:cNvSpPr txBox="1"/>
          <p:nvPr/>
        </p:nvSpPr>
        <p:spPr>
          <a:xfrm>
            <a:off x="6592450" y="3976090"/>
            <a:ext cx="22982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/>
              <a:t>20 +    = 21</a:t>
            </a:r>
            <a:endParaRPr lang="fr-FR" sz="3600" dirty="0"/>
          </a:p>
        </p:txBody>
      </p:sp>
      <p:sp>
        <p:nvSpPr>
          <p:cNvPr id="8" name="ZoneTexte 7"/>
          <p:cNvSpPr txBox="1"/>
          <p:nvPr/>
        </p:nvSpPr>
        <p:spPr>
          <a:xfrm>
            <a:off x="7458610" y="3976090"/>
            <a:ext cx="449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</a:rPr>
              <a:t>1</a:t>
            </a:r>
            <a:endParaRPr lang="fr-FR" sz="3600" dirty="0">
              <a:solidFill>
                <a:srgbClr val="FF000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7333344" y="2286602"/>
            <a:ext cx="449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</a:rPr>
              <a:t>1</a:t>
            </a:r>
            <a:endParaRPr lang="fr-FR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9026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203E-8 -0.00046 L 0.09424 0.00185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3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jeu de piste</a:t>
            </a:r>
            <a:endParaRPr lang="fr-FR" dirty="0"/>
          </a:p>
        </p:txBody>
      </p:sp>
      <p:pic>
        <p:nvPicPr>
          <p:cNvPr id="4" name="Image 3" descr="jeu de l'oi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88783"/>
            <a:ext cx="6026785" cy="43084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ylindre 4"/>
          <p:cNvSpPr/>
          <p:nvPr/>
        </p:nvSpPr>
        <p:spPr>
          <a:xfrm>
            <a:off x="1466670" y="3239914"/>
            <a:ext cx="574571" cy="211655"/>
          </a:xfrm>
          <a:prstGeom prst="can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Cube 5"/>
          <p:cNvSpPr/>
          <p:nvPr/>
        </p:nvSpPr>
        <p:spPr>
          <a:xfrm>
            <a:off x="7318224" y="2237496"/>
            <a:ext cx="650173" cy="650083"/>
          </a:xfrm>
          <a:prstGeom prst="cub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?</a:t>
            </a:r>
            <a:endParaRPr lang="fr-FR" sz="2400" dirty="0"/>
          </a:p>
        </p:txBody>
      </p:sp>
      <p:sp>
        <p:nvSpPr>
          <p:cNvPr id="7" name="ZoneTexte 6"/>
          <p:cNvSpPr txBox="1"/>
          <p:nvPr/>
        </p:nvSpPr>
        <p:spPr>
          <a:xfrm>
            <a:off x="6592450" y="3976090"/>
            <a:ext cx="22982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/>
              <a:t>21 +    = 25</a:t>
            </a:r>
            <a:endParaRPr lang="fr-FR" sz="3600" dirty="0"/>
          </a:p>
        </p:txBody>
      </p:sp>
      <p:sp>
        <p:nvSpPr>
          <p:cNvPr id="8" name="ZoneTexte 7"/>
          <p:cNvSpPr txBox="1"/>
          <p:nvPr/>
        </p:nvSpPr>
        <p:spPr>
          <a:xfrm>
            <a:off x="7458610" y="3976090"/>
            <a:ext cx="449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7333344" y="2286602"/>
            <a:ext cx="449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rgbClr val="FF0000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911567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7799E-6 2.23867E-6 L 0.37036 0.00231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18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jeu de piste</a:t>
            </a:r>
            <a:endParaRPr lang="fr-FR" dirty="0"/>
          </a:p>
        </p:txBody>
      </p:sp>
      <p:pic>
        <p:nvPicPr>
          <p:cNvPr id="4" name="Image 3" descr="jeu de l'oi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88783"/>
            <a:ext cx="6026785" cy="43084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ylindre 4"/>
          <p:cNvSpPr/>
          <p:nvPr/>
        </p:nvSpPr>
        <p:spPr>
          <a:xfrm>
            <a:off x="4898977" y="3239914"/>
            <a:ext cx="574571" cy="211655"/>
          </a:xfrm>
          <a:prstGeom prst="can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Cube 5"/>
          <p:cNvSpPr/>
          <p:nvPr/>
        </p:nvSpPr>
        <p:spPr>
          <a:xfrm>
            <a:off x="7318224" y="2237496"/>
            <a:ext cx="650173" cy="650083"/>
          </a:xfrm>
          <a:prstGeom prst="cub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?</a:t>
            </a:r>
            <a:endParaRPr lang="fr-FR" sz="2400" dirty="0"/>
          </a:p>
        </p:txBody>
      </p:sp>
      <p:sp>
        <p:nvSpPr>
          <p:cNvPr id="7" name="ZoneTexte 6"/>
          <p:cNvSpPr txBox="1"/>
          <p:nvPr/>
        </p:nvSpPr>
        <p:spPr>
          <a:xfrm>
            <a:off x="6592450" y="3976090"/>
            <a:ext cx="22982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/>
              <a:t>25 +    = 27</a:t>
            </a:r>
            <a:endParaRPr lang="fr-FR" sz="3600" dirty="0"/>
          </a:p>
        </p:txBody>
      </p:sp>
      <p:sp>
        <p:nvSpPr>
          <p:cNvPr id="8" name="ZoneTexte 7"/>
          <p:cNvSpPr txBox="1"/>
          <p:nvPr/>
        </p:nvSpPr>
        <p:spPr>
          <a:xfrm>
            <a:off x="7458610" y="3976090"/>
            <a:ext cx="449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</a:rPr>
              <a:t>2</a:t>
            </a:r>
            <a:endParaRPr lang="fr-FR" sz="3600" dirty="0">
              <a:solidFill>
                <a:srgbClr val="FF000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7333344" y="2286602"/>
            <a:ext cx="449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</a:rPr>
              <a:t>2</a:t>
            </a:r>
            <a:endParaRPr lang="fr-FR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7735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8254E-7 -2.96022E-7 L 0.00017 0.25994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9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jeu de piste</a:t>
            </a:r>
            <a:endParaRPr lang="fr-FR" dirty="0"/>
          </a:p>
        </p:txBody>
      </p:sp>
      <p:pic>
        <p:nvPicPr>
          <p:cNvPr id="4" name="Image 3" descr="jeu de l'oi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88783"/>
            <a:ext cx="6026785" cy="43084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ylindre 4"/>
          <p:cNvSpPr/>
          <p:nvPr/>
        </p:nvSpPr>
        <p:spPr>
          <a:xfrm>
            <a:off x="4898977" y="4993627"/>
            <a:ext cx="574571" cy="211655"/>
          </a:xfrm>
          <a:prstGeom prst="can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Cube 5"/>
          <p:cNvSpPr/>
          <p:nvPr/>
        </p:nvSpPr>
        <p:spPr>
          <a:xfrm>
            <a:off x="7318224" y="2237496"/>
            <a:ext cx="650173" cy="650083"/>
          </a:xfrm>
          <a:prstGeom prst="cub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?</a:t>
            </a:r>
            <a:endParaRPr lang="fr-FR" sz="2400" dirty="0"/>
          </a:p>
        </p:txBody>
      </p:sp>
      <p:sp>
        <p:nvSpPr>
          <p:cNvPr id="7" name="ZoneTexte 6"/>
          <p:cNvSpPr txBox="1"/>
          <p:nvPr/>
        </p:nvSpPr>
        <p:spPr>
          <a:xfrm>
            <a:off x="6592450" y="3976090"/>
            <a:ext cx="22982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/>
              <a:t>27 +    = 30</a:t>
            </a:r>
            <a:endParaRPr lang="fr-FR" sz="3600" dirty="0"/>
          </a:p>
        </p:txBody>
      </p:sp>
      <p:sp>
        <p:nvSpPr>
          <p:cNvPr id="8" name="ZoneTexte 7"/>
          <p:cNvSpPr txBox="1"/>
          <p:nvPr/>
        </p:nvSpPr>
        <p:spPr>
          <a:xfrm>
            <a:off x="7458610" y="3976090"/>
            <a:ext cx="449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7333344" y="2286602"/>
            <a:ext cx="449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rgbClr val="FF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698614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8254E-7 -7.12303E-7 L -0.32228 -0.01781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23" y="-9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041271"/>
            <a:ext cx="8229600" cy="1143000"/>
          </a:xfrm>
        </p:spPr>
        <p:txBody>
          <a:bodyPr/>
          <a:lstStyle/>
          <a:p>
            <a:r>
              <a:rPr lang="fr-FR" dirty="0" smtClean="0"/>
              <a:t>FIN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02799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boite rouge</a:t>
            </a:r>
            <a:endParaRPr lang="fr-FR" dirty="0"/>
          </a:p>
        </p:txBody>
      </p:sp>
      <p:pic>
        <p:nvPicPr>
          <p:cNvPr id="4" name="Image 3" descr="ANd9GcT_bvXI_4BZ6JT7pmoHT9jAseKkv3rw3CPsYXnWENKauxJdyHzZ7Q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26" b="12932"/>
          <a:stretch>
            <a:fillRect/>
          </a:stretch>
        </p:blipFill>
        <p:spPr bwMode="auto">
          <a:xfrm>
            <a:off x="574571" y="1723476"/>
            <a:ext cx="3599999" cy="273017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Groupe 39"/>
          <p:cNvGrpSpPr>
            <a:grpSpLocks/>
          </p:cNvGrpSpPr>
          <p:nvPr/>
        </p:nvGrpSpPr>
        <p:grpSpPr bwMode="auto">
          <a:xfrm>
            <a:off x="4003357" y="2524743"/>
            <a:ext cx="2316927" cy="952446"/>
            <a:chOff x="1100328" y="1074705"/>
            <a:chExt cx="19858" cy="9000"/>
          </a:xfrm>
        </p:grpSpPr>
        <p:sp>
          <p:nvSpPr>
            <p:cNvPr id="6" name="Text Box 17"/>
            <p:cNvSpPr txBox="1">
              <a:spLocks noChangeArrowheads="1"/>
            </p:cNvSpPr>
            <p:nvPr/>
          </p:nvSpPr>
          <p:spPr bwMode="auto">
            <a:xfrm>
              <a:off x="1111186" y="1074705"/>
              <a:ext cx="9000" cy="9000"/>
            </a:xfrm>
            <a:prstGeom prst="rect">
              <a:avLst/>
            </a:prstGeom>
            <a:solidFill>
              <a:srgbClr val="D9D9D9"/>
            </a:solidFill>
            <a:ln w="25400">
              <a:solidFill>
                <a:srgbClr val="7F7F7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dk1">
                        <a:lumMod val="0"/>
                        <a:lumOff val="0"/>
                      </a:schemeClr>
                    </a:outerShdw>
                  </a:effectLst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ctr">
                <a:lnSpc>
                  <a:spcPct val="118000"/>
                </a:lnSpc>
                <a:spcAft>
                  <a:spcPts val="0"/>
                </a:spcAft>
              </a:pPr>
              <a:r>
                <a:rPr lang="fr-FR" sz="4000" b="1" kern="1400" dirty="0">
                  <a:solidFill>
                    <a:srgbClr val="000000"/>
                  </a:solidFill>
                  <a:latin typeface="Cursive standard"/>
                  <a:ea typeface="Times New Roman"/>
                  <a:cs typeface="Times New Roman"/>
                </a:rPr>
                <a:t>5</a:t>
              </a:r>
              <a:endParaRPr lang="fr-FR" sz="2000" kern="14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endParaRPr>
            </a:p>
          </p:txBody>
        </p:sp>
        <p:cxnSp>
          <p:nvCxnSpPr>
            <p:cNvPr id="7" name="AutoShape 18"/>
            <p:cNvCxnSpPr>
              <a:cxnSpLocks noChangeShapeType="1"/>
            </p:cNvCxnSpPr>
            <p:nvPr/>
          </p:nvCxnSpPr>
          <p:spPr bwMode="auto">
            <a:xfrm>
              <a:off x="1100328" y="1079182"/>
              <a:ext cx="10668" cy="0"/>
            </a:xfrm>
            <a:prstGeom prst="straightConnector1">
              <a:avLst/>
            </a:prstGeom>
            <a:noFill/>
            <a:ln w="38100">
              <a:solidFill>
                <a:schemeClr val="dk1">
                  <a:lumMod val="0"/>
                  <a:lumOff val="0"/>
                </a:schemeClr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dk1">
                        <a:lumMod val="0"/>
                        <a:lumOff val="0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9" name="Cube 8"/>
          <p:cNvSpPr/>
          <p:nvPr/>
        </p:nvSpPr>
        <p:spPr>
          <a:xfrm>
            <a:off x="1315467" y="3181670"/>
            <a:ext cx="396000" cy="386227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Cube 9"/>
          <p:cNvSpPr/>
          <p:nvPr/>
        </p:nvSpPr>
        <p:spPr>
          <a:xfrm>
            <a:off x="1770274" y="3386478"/>
            <a:ext cx="396000" cy="386227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Cube 10"/>
          <p:cNvSpPr/>
          <p:nvPr/>
        </p:nvSpPr>
        <p:spPr>
          <a:xfrm>
            <a:off x="2255319" y="3567897"/>
            <a:ext cx="396000" cy="386227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2352291" y="4891538"/>
            <a:ext cx="385412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600" dirty="0" smtClean="0"/>
              <a:t>3 + …..  = 5</a:t>
            </a:r>
            <a:endParaRPr lang="fr-FR" sz="6600" dirty="0"/>
          </a:p>
        </p:txBody>
      </p:sp>
      <p:sp>
        <p:nvSpPr>
          <p:cNvPr id="13" name="Cube 12"/>
          <p:cNvSpPr/>
          <p:nvPr/>
        </p:nvSpPr>
        <p:spPr>
          <a:xfrm>
            <a:off x="2284362" y="2897848"/>
            <a:ext cx="396000" cy="386227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Cube 13"/>
          <p:cNvSpPr/>
          <p:nvPr/>
        </p:nvSpPr>
        <p:spPr>
          <a:xfrm>
            <a:off x="1800511" y="2642837"/>
            <a:ext cx="396000" cy="386227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3865517" y="4831066"/>
            <a:ext cx="61364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600" dirty="0" smtClean="0">
                <a:solidFill>
                  <a:srgbClr val="FF0000"/>
                </a:solidFill>
              </a:rPr>
              <a:t>2</a:t>
            </a:r>
            <a:endParaRPr lang="fr-FR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02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 animBg="1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boite rouge</a:t>
            </a:r>
            <a:endParaRPr lang="fr-FR" dirty="0"/>
          </a:p>
        </p:txBody>
      </p:sp>
      <p:pic>
        <p:nvPicPr>
          <p:cNvPr id="4" name="Image 3" descr="ANd9GcT_bvXI_4BZ6JT7pmoHT9jAseKkv3rw3CPsYXnWENKauxJdyHzZ7Q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26" b="12932"/>
          <a:stretch>
            <a:fillRect/>
          </a:stretch>
        </p:blipFill>
        <p:spPr bwMode="auto">
          <a:xfrm>
            <a:off x="589693" y="1723475"/>
            <a:ext cx="3599999" cy="273845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Groupe 39"/>
          <p:cNvGrpSpPr>
            <a:grpSpLocks/>
          </p:cNvGrpSpPr>
          <p:nvPr/>
        </p:nvGrpSpPr>
        <p:grpSpPr bwMode="auto">
          <a:xfrm>
            <a:off x="4003357" y="2524743"/>
            <a:ext cx="2316927" cy="952446"/>
            <a:chOff x="1100328" y="1074705"/>
            <a:chExt cx="19858" cy="9000"/>
          </a:xfrm>
        </p:grpSpPr>
        <p:sp>
          <p:nvSpPr>
            <p:cNvPr id="6" name="Text Box 17"/>
            <p:cNvSpPr txBox="1">
              <a:spLocks noChangeArrowheads="1"/>
            </p:cNvSpPr>
            <p:nvPr/>
          </p:nvSpPr>
          <p:spPr bwMode="auto">
            <a:xfrm>
              <a:off x="1111186" y="1074705"/>
              <a:ext cx="9000" cy="9000"/>
            </a:xfrm>
            <a:prstGeom prst="rect">
              <a:avLst/>
            </a:prstGeom>
            <a:solidFill>
              <a:srgbClr val="D9D9D9"/>
            </a:solidFill>
            <a:ln w="25400">
              <a:solidFill>
                <a:srgbClr val="7F7F7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dk1">
                        <a:lumMod val="0"/>
                        <a:lumOff val="0"/>
                      </a:schemeClr>
                    </a:outerShdw>
                  </a:effectLst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ctr">
                <a:lnSpc>
                  <a:spcPct val="118000"/>
                </a:lnSpc>
                <a:spcAft>
                  <a:spcPts val="0"/>
                </a:spcAft>
              </a:pPr>
              <a:r>
                <a:rPr lang="fr-FR" sz="4000" b="1" kern="1400" dirty="0">
                  <a:solidFill>
                    <a:srgbClr val="000000"/>
                  </a:solidFill>
                  <a:latin typeface="Cursive standard"/>
                  <a:ea typeface="Times New Roman"/>
                  <a:cs typeface="Times New Roman"/>
                </a:rPr>
                <a:t>4</a:t>
              </a:r>
              <a:endParaRPr lang="fr-FR" sz="2000" kern="14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endParaRPr>
            </a:p>
          </p:txBody>
        </p:sp>
        <p:cxnSp>
          <p:nvCxnSpPr>
            <p:cNvPr id="7" name="AutoShape 18"/>
            <p:cNvCxnSpPr>
              <a:cxnSpLocks noChangeShapeType="1"/>
            </p:cNvCxnSpPr>
            <p:nvPr/>
          </p:nvCxnSpPr>
          <p:spPr bwMode="auto">
            <a:xfrm>
              <a:off x="1100328" y="1079182"/>
              <a:ext cx="10668" cy="0"/>
            </a:xfrm>
            <a:prstGeom prst="straightConnector1">
              <a:avLst/>
            </a:prstGeom>
            <a:noFill/>
            <a:ln w="38100">
              <a:solidFill>
                <a:schemeClr val="dk1">
                  <a:lumMod val="0"/>
                  <a:lumOff val="0"/>
                </a:schemeClr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dk1">
                        <a:lumMod val="0"/>
                        <a:lumOff val="0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10" name="Cube 9"/>
          <p:cNvSpPr/>
          <p:nvPr/>
        </p:nvSpPr>
        <p:spPr>
          <a:xfrm>
            <a:off x="2086362" y="3552773"/>
            <a:ext cx="396000" cy="386227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2352291" y="4891538"/>
            <a:ext cx="385412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600" dirty="0"/>
              <a:t>2</a:t>
            </a:r>
            <a:r>
              <a:rPr lang="fr-FR" sz="6600" dirty="0" smtClean="0"/>
              <a:t> + …..  = 4</a:t>
            </a:r>
            <a:endParaRPr lang="fr-FR" sz="6600" dirty="0"/>
          </a:p>
        </p:txBody>
      </p:sp>
      <p:sp>
        <p:nvSpPr>
          <p:cNvPr id="13" name="Cube 12"/>
          <p:cNvSpPr/>
          <p:nvPr/>
        </p:nvSpPr>
        <p:spPr>
          <a:xfrm>
            <a:off x="2154291" y="2855914"/>
            <a:ext cx="396000" cy="386227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3865517" y="4831066"/>
            <a:ext cx="61364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600" dirty="0" smtClean="0">
                <a:solidFill>
                  <a:srgbClr val="FF0000"/>
                </a:solidFill>
              </a:rPr>
              <a:t>2</a:t>
            </a:r>
            <a:endParaRPr lang="fr-FR" sz="6600" dirty="0">
              <a:solidFill>
                <a:srgbClr val="FF0000"/>
              </a:solidFill>
            </a:endParaRPr>
          </a:p>
        </p:txBody>
      </p:sp>
      <p:sp>
        <p:nvSpPr>
          <p:cNvPr id="17" name="Cube 16"/>
          <p:cNvSpPr/>
          <p:nvPr/>
        </p:nvSpPr>
        <p:spPr>
          <a:xfrm>
            <a:off x="1342593" y="3242141"/>
            <a:ext cx="396000" cy="386227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Cube 17"/>
          <p:cNvSpPr/>
          <p:nvPr/>
        </p:nvSpPr>
        <p:spPr>
          <a:xfrm>
            <a:off x="1436427" y="2612305"/>
            <a:ext cx="396000" cy="386227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305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5" grpId="0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boite rouge</a:t>
            </a:r>
            <a:endParaRPr lang="fr-FR" dirty="0"/>
          </a:p>
        </p:txBody>
      </p:sp>
      <p:pic>
        <p:nvPicPr>
          <p:cNvPr id="4" name="Image 3" descr="ANd9GcT_bvXI_4BZ6JT7pmoHT9jAseKkv3rw3CPsYXnWENKauxJdyHzZ7Q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26" b="12932"/>
          <a:stretch>
            <a:fillRect/>
          </a:stretch>
        </p:blipFill>
        <p:spPr bwMode="auto">
          <a:xfrm>
            <a:off x="589693" y="1723475"/>
            <a:ext cx="3599999" cy="273845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Groupe 39"/>
          <p:cNvGrpSpPr>
            <a:grpSpLocks/>
          </p:cNvGrpSpPr>
          <p:nvPr/>
        </p:nvGrpSpPr>
        <p:grpSpPr bwMode="auto">
          <a:xfrm>
            <a:off x="4003357" y="2524743"/>
            <a:ext cx="2316927" cy="952446"/>
            <a:chOff x="1100328" y="1074705"/>
            <a:chExt cx="19858" cy="9000"/>
          </a:xfrm>
        </p:grpSpPr>
        <p:sp>
          <p:nvSpPr>
            <p:cNvPr id="6" name="Text Box 17"/>
            <p:cNvSpPr txBox="1">
              <a:spLocks noChangeArrowheads="1"/>
            </p:cNvSpPr>
            <p:nvPr/>
          </p:nvSpPr>
          <p:spPr bwMode="auto">
            <a:xfrm>
              <a:off x="1111186" y="1074705"/>
              <a:ext cx="9000" cy="9000"/>
            </a:xfrm>
            <a:prstGeom prst="rect">
              <a:avLst/>
            </a:prstGeom>
            <a:solidFill>
              <a:srgbClr val="D9D9D9"/>
            </a:solidFill>
            <a:ln w="25400">
              <a:solidFill>
                <a:srgbClr val="7F7F7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dk1">
                        <a:lumMod val="0"/>
                        <a:lumOff val="0"/>
                      </a:schemeClr>
                    </a:outerShdw>
                  </a:effectLst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ctr">
                <a:lnSpc>
                  <a:spcPct val="118000"/>
                </a:lnSpc>
                <a:spcAft>
                  <a:spcPts val="0"/>
                </a:spcAft>
              </a:pPr>
              <a:r>
                <a:rPr lang="fr-FR" sz="4000" b="1" kern="1400" dirty="0">
                  <a:solidFill>
                    <a:srgbClr val="000000"/>
                  </a:solidFill>
                  <a:latin typeface="Cursive standard"/>
                  <a:ea typeface="Times New Roman"/>
                  <a:cs typeface="Times New Roman"/>
                </a:rPr>
                <a:t>9</a:t>
              </a:r>
              <a:endParaRPr lang="fr-FR" sz="2000" kern="14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endParaRPr>
            </a:p>
          </p:txBody>
        </p:sp>
        <p:cxnSp>
          <p:nvCxnSpPr>
            <p:cNvPr id="7" name="AutoShape 18"/>
            <p:cNvCxnSpPr>
              <a:cxnSpLocks noChangeShapeType="1"/>
            </p:cNvCxnSpPr>
            <p:nvPr/>
          </p:nvCxnSpPr>
          <p:spPr bwMode="auto">
            <a:xfrm>
              <a:off x="1100328" y="1079182"/>
              <a:ext cx="10668" cy="0"/>
            </a:xfrm>
            <a:prstGeom prst="straightConnector1">
              <a:avLst/>
            </a:prstGeom>
            <a:noFill/>
            <a:ln w="38100">
              <a:solidFill>
                <a:schemeClr val="dk1">
                  <a:lumMod val="0"/>
                  <a:lumOff val="0"/>
                </a:schemeClr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dk1">
                        <a:lumMod val="0"/>
                        <a:lumOff val="0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9" name="Cube 8"/>
          <p:cNvSpPr/>
          <p:nvPr/>
        </p:nvSpPr>
        <p:spPr>
          <a:xfrm>
            <a:off x="1436427" y="3242142"/>
            <a:ext cx="396000" cy="386227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Cube 9"/>
          <p:cNvSpPr/>
          <p:nvPr/>
        </p:nvSpPr>
        <p:spPr>
          <a:xfrm>
            <a:off x="1891234" y="3446950"/>
            <a:ext cx="396000" cy="386227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Cube 10"/>
          <p:cNvSpPr/>
          <p:nvPr/>
        </p:nvSpPr>
        <p:spPr>
          <a:xfrm>
            <a:off x="2376279" y="3628369"/>
            <a:ext cx="396000" cy="386227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2352291" y="4891538"/>
            <a:ext cx="385412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600" dirty="0"/>
              <a:t>4</a:t>
            </a:r>
            <a:r>
              <a:rPr lang="fr-FR" sz="6600" dirty="0" smtClean="0"/>
              <a:t> + …..  = 9</a:t>
            </a:r>
            <a:endParaRPr lang="fr-FR" sz="6600" dirty="0"/>
          </a:p>
        </p:txBody>
      </p:sp>
      <p:sp>
        <p:nvSpPr>
          <p:cNvPr id="13" name="Cube 12"/>
          <p:cNvSpPr/>
          <p:nvPr/>
        </p:nvSpPr>
        <p:spPr>
          <a:xfrm>
            <a:off x="2392834" y="2998532"/>
            <a:ext cx="396000" cy="386227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Cube 13"/>
          <p:cNvSpPr/>
          <p:nvPr/>
        </p:nvSpPr>
        <p:spPr>
          <a:xfrm>
            <a:off x="1770271" y="2748663"/>
            <a:ext cx="396000" cy="386227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3865517" y="4831066"/>
            <a:ext cx="61364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600" dirty="0">
                <a:solidFill>
                  <a:srgbClr val="FF0000"/>
                </a:solidFill>
              </a:rPr>
              <a:t>5</a:t>
            </a:r>
            <a:endParaRPr lang="fr-FR" sz="6600" dirty="0">
              <a:solidFill>
                <a:srgbClr val="FF0000"/>
              </a:solidFill>
            </a:endParaRPr>
          </a:p>
        </p:txBody>
      </p:sp>
      <p:sp>
        <p:nvSpPr>
          <p:cNvPr id="17" name="Cube 16"/>
          <p:cNvSpPr/>
          <p:nvPr/>
        </p:nvSpPr>
        <p:spPr>
          <a:xfrm>
            <a:off x="979947" y="3049028"/>
            <a:ext cx="396000" cy="386227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Cube 17"/>
          <p:cNvSpPr/>
          <p:nvPr/>
        </p:nvSpPr>
        <p:spPr>
          <a:xfrm>
            <a:off x="1238427" y="2530164"/>
            <a:ext cx="396000" cy="386227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Cube 15"/>
          <p:cNvSpPr/>
          <p:nvPr/>
        </p:nvSpPr>
        <p:spPr>
          <a:xfrm>
            <a:off x="1874677" y="2137092"/>
            <a:ext cx="396000" cy="386227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Cube 18"/>
          <p:cNvSpPr/>
          <p:nvPr/>
        </p:nvSpPr>
        <p:spPr>
          <a:xfrm>
            <a:off x="2392834" y="2296337"/>
            <a:ext cx="396000" cy="386227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08903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 animBg="1"/>
      <p:bldP spid="15" grpId="0"/>
      <p:bldP spid="18" grpId="0" animBg="1"/>
      <p:bldP spid="16" grpId="0" animBg="1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boite rouge</a:t>
            </a:r>
            <a:endParaRPr lang="fr-FR" dirty="0"/>
          </a:p>
        </p:txBody>
      </p:sp>
      <p:pic>
        <p:nvPicPr>
          <p:cNvPr id="4" name="Image 3" descr="ANd9GcT_bvXI_4BZ6JT7pmoHT9jAseKkv3rw3CPsYXnWENKauxJdyHzZ7Q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26" b="12932"/>
          <a:stretch>
            <a:fillRect/>
          </a:stretch>
        </p:blipFill>
        <p:spPr bwMode="auto">
          <a:xfrm>
            <a:off x="589693" y="1723475"/>
            <a:ext cx="3599999" cy="273845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Groupe 39"/>
          <p:cNvGrpSpPr>
            <a:grpSpLocks/>
          </p:cNvGrpSpPr>
          <p:nvPr/>
        </p:nvGrpSpPr>
        <p:grpSpPr bwMode="auto">
          <a:xfrm>
            <a:off x="4003357" y="2524743"/>
            <a:ext cx="2316927" cy="952446"/>
            <a:chOff x="1100328" y="1074705"/>
            <a:chExt cx="19858" cy="9000"/>
          </a:xfrm>
        </p:grpSpPr>
        <p:sp>
          <p:nvSpPr>
            <p:cNvPr id="6" name="Text Box 17"/>
            <p:cNvSpPr txBox="1">
              <a:spLocks noChangeArrowheads="1"/>
            </p:cNvSpPr>
            <p:nvPr/>
          </p:nvSpPr>
          <p:spPr bwMode="auto">
            <a:xfrm>
              <a:off x="1111186" y="1074705"/>
              <a:ext cx="9000" cy="9000"/>
            </a:xfrm>
            <a:prstGeom prst="rect">
              <a:avLst/>
            </a:prstGeom>
            <a:solidFill>
              <a:srgbClr val="D9D9D9"/>
            </a:solidFill>
            <a:ln w="25400">
              <a:solidFill>
                <a:srgbClr val="7F7F7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dk1">
                        <a:lumMod val="0"/>
                        <a:lumOff val="0"/>
                      </a:schemeClr>
                    </a:outerShdw>
                  </a:effectLst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ctr">
                <a:lnSpc>
                  <a:spcPct val="118000"/>
                </a:lnSpc>
                <a:spcAft>
                  <a:spcPts val="0"/>
                </a:spcAft>
              </a:pPr>
              <a:r>
                <a:rPr lang="fr-FR" sz="4000" b="1" kern="1400" dirty="0" smtClean="0">
                  <a:solidFill>
                    <a:srgbClr val="000000"/>
                  </a:solidFill>
                  <a:latin typeface="Cursive standard"/>
                  <a:ea typeface="Times New Roman"/>
                  <a:cs typeface="Times New Roman"/>
                </a:rPr>
                <a:t>10</a:t>
              </a:r>
              <a:endParaRPr lang="fr-FR" sz="2000" kern="14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endParaRPr>
            </a:p>
          </p:txBody>
        </p:sp>
        <p:cxnSp>
          <p:nvCxnSpPr>
            <p:cNvPr id="7" name="AutoShape 18"/>
            <p:cNvCxnSpPr>
              <a:cxnSpLocks noChangeShapeType="1"/>
            </p:cNvCxnSpPr>
            <p:nvPr/>
          </p:nvCxnSpPr>
          <p:spPr bwMode="auto">
            <a:xfrm>
              <a:off x="1100328" y="1079182"/>
              <a:ext cx="10668" cy="0"/>
            </a:xfrm>
            <a:prstGeom prst="straightConnector1">
              <a:avLst/>
            </a:prstGeom>
            <a:noFill/>
            <a:ln w="38100">
              <a:solidFill>
                <a:schemeClr val="dk1">
                  <a:lumMod val="0"/>
                  <a:lumOff val="0"/>
                </a:schemeClr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dk1">
                        <a:lumMod val="0"/>
                        <a:lumOff val="0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9" name="Cube 8"/>
          <p:cNvSpPr/>
          <p:nvPr/>
        </p:nvSpPr>
        <p:spPr>
          <a:xfrm>
            <a:off x="1436427" y="3242142"/>
            <a:ext cx="396000" cy="386227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Cube 9"/>
          <p:cNvSpPr/>
          <p:nvPr/>
        </p:nvSpPr>
        <p:spPr>
          <a:xfrm>
            <a:off x="1891234" y="3446950"/>
            <a:ext cx="396000" cy="386227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Cube 10"/>
          <p:cNvSpPr/>
          <p:nvPr/>
        </p:nvSpPr>
        <p:spPr>
          <a:xfrm>
            <a:off x="2376279" y="3628369"/>
            <a:ext cx="396000" cy="386227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2352291" y="4891538"/>
            <a:ext cx="428310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600" dirty="0"/>
              <a:t>6</a:t>
            </a:r>
            <a:r>
              <a:rPr lang="fr-FR" sz="6600" dirty="0" smtClean="0"/>
              <a:t> + …..  = 10</a:t>
            </a:r>
            <a:endParaRPr lang="fr-FR" sz="6600" dirty="0"/>
          </a:p>
        </p:txBody>
      </p:sp>
      <p:sp>
        <p:nvSpPr>
          <p:cNvPr id="13" name="Cube 12"/>
          <p:cNvSpPr/>
          <p:nvPr/>
        </p:nvSpPr>
        <p:spPr>
          <a:xfrm>
            <a:off x="2383220" y="2174175"/>
            <a:ext cx="396000" cy="386227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Cube 13"/>
          <p:cNvSpPr/>
          <p:nvPr/>
        </p:nvSpPr>
        <p:spPr>
          <a:xfrm>
            <a:off x="3023819" y="2378978"/>
            <a:ext cx="396000" cy="386227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3865517" y="4831066"/>
            <a:ext cx="61364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600" dirty="0">
                <a:solidFill>
                  <a:srgbClr val="FF0000"/>
                </a:solidFill>
              </a:rPr>
              <a:t>4</a:t>
            </a:r>
            <a:endParaRPr lang="fr-FR" sz="6600" dirty="0">
              <a:solidFill>
                <a:srgbClr val="FF0000"/>
              </a:solidFill>
            </a:endParaRPr>
          </a:p>
        </p:txBody>
      </p:sp>
      <p:sp>
        <p:nvSpPr>
          <p:cNvPr id="17" name="Cube 16"/>
          <p:cNvSpPr/>
          <p:nvPr/>
        </p:nvSpPr>
        <p:spPr>
          <a:xfrm>
            <a:off x="979947" y="3049028"/>
            <a:ext cx="396000" cy="386227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Cube 17"/>
          <p:cNvSpPr/>
          <p:nvPr/>
        </p:nvSpPr>
        <p:spPr>
          <a:xfrm>
            <a:off x="1238427" y="2530164"/>
            <a:ext cx="396000" cy="386227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Cube 15"/>
          <p:cNvSpPr/>
          <p:nvPr/>
        </p:nvSpPr>
        <p:spPr>
          <a:xfrm>
            <a:off x="1832427" y="1976209"/>
            <a:ext cx="396000" cy="386227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Cube 18"/>
          <p:cNvSpPr/>
          <p:nvPr/>
        </p:nvSpPr>
        <p:spPr>
          <a:xfrm>
            <a:off x="2380348" y="2958319"/>
            <a:ext cx="396000" cy="386227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Cube 19"/>
          <p:cNvSpPr/>
          <p:nvPr/>
        </p:nvSpPr>
        <p:spPr>
          <a:xfrm>
            <a:off x="1832427" y="2765205"/>
            <a:ext cx="396000" cy="386227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2087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 animBg="1"/>
      <p:bldP spid="15" grpId="0"/>
      <p:bldP spid="18" grpId="0" animBg="1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boite rouge</a:t>
            </a:r>
            <a:endParaRPr lang="fr-FR" dirty="0"/>
          </a:p>
        </p:txBody>
      </p:sp>
      <p:pic>
        <p:nvPicPr>
          <p:cNvPr id="4" name="Image 3" descr="ANd9GcT_bvXI_4BZ6JT7pmoHT9jAseKkv3rw3CPsYXnWENKauxJdyHzZ7Q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26" b="12932"/>
          <a:stretch>
            <a:fillRect/>
          </a:stretch>
        </p:blipFill>
        <p:spPr bwMode="auto">
          <a:xfrm>
            <a:off x="589693" y="1723475"/>
            <a:ext cx="3599999" cy="273845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Groupe 39"/>
          <p:cNvGrpSpPr>
            <a:grpSpLocks/>
          </p:cNvGrpSpPr>
          <p:nvPr/>
        </p:nvGrpSpPr>
        <p:grpSpPr bwMode="auto">
          <a:xfrm>
            <a:off x="4003357" y="2524743"/>
            <a:ext cx="2316927" cy="952446"/>
            <a:chOff x="1100328" y="1074705"/>
            <a:chExt cx="19858" cy="9000"/>
          </a:xfrm>
        </p:grpSpPr>
        <p:sp>
          <p:nvSpPr>
            <p:cNvPr id="6" name="Text Box 17"/>
            <p:cNvSpPr txBox="1">
              <a:spLocks noChangeArrowheads="1"/>
            </p:cNvSpPr>
            <p:nvPr/>
          </p:nvSpPr>
          <p:spPr bwMode="auto">
            <a:xfrm>
              <a:off x="1111186" y="1074705"/>
              <a:ext cx="9000" cy="9000"/>
            </a:xfrm>
            <a:prstGeom prst="rect">
              <a:avLst/>
            </a:prstGeom>
            <a:solidFill>
              <a:srgbClr val="D9D9D9"/>
            </a:solidFill>
            <a:ln w="25400">
              <a:solidFill>
                <a:srgbClr val="7F7F7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dk1">
                        <a:lumMod val="0"/>
                        <a:lumOff val="0"/>
                      </a:schemeClr>
                    </a:outerShdw>
                  </a:effectLst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ctr">
                <a:lnSpc>
                  <a:spcPct val="118000"/>
                </a:lnSpc>
                <a:spcAft>
                  <a:spcPts val="0"/>
                </a:spcAft>
              </a:pPr>
              <a:r>
                <a:rPr lang="fr-FR" sz="4000" b="1" kern="1400" dirty="0">
                  <a:solidFill>
                    <a:srgbClr val="000000"/>
                  </a:solidFill>
                  <a:latin typeface="Cursive standard"/>
                  <a:ea typeface="Times New Roman"/>
                  <a:cs typeface="Times New Roman"/>
                </a:rPr>
                <a:t>8</a:t>
              </a:r>
              <a:endParaRPr lang="fr-FR" sz="2000" kern="14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endParaRPr>
            </a:p>
          </p:txBody>
        </p:sp>
        <p:cxnSp>
          <p:nvCxnSpPr>
            <p:cNvPr id="7" name="AutoShape 18"/>
            <p:cNvCxnSpPr>
              <a:cxnSpLocks noChangeShapeType="1"/>
            </p:cNvCxnSpPr>
            <p:nvPr/>
          </p:nvCxnSpPr>
          <p:spPr bwMode="auto">
            <a:xfrm>
              <a:off x="1100328" y="1079182"/>
              <a:ext cx="10668" cy="0"/>
            </a:xfrm>
            <a:prstGeom prst="straightConnector1">
              <a:avLst/>
            </a:prstGeom>
            <a:noFill/>
            <a:ln w="38100">
              <a:solidFill>
                <a:schemeClr val="dk1">
                  <a:lumMod val="0"/>
                  <a:lumOff val="0"/>
                </a:schemeClr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dk1">
                        <a:lumMod val="0"/>
                        <a:lumOff val="0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9" name="Cube 8"/>
          <p:cNvSpPr/>
          <p:nvPr/>
        </p:nvSpPr>
        <p:spPr>
          <a:xfrm>
            <a:off x="1436427" y="3242142"/>
            <a:ext cx="396000" cy="386227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Cube 9"/>
          <p:cNvSpPr/>
          <p:nvPr/>
        </p:nvSpPr>
        <p:spPr>
          <a:xfrm>
            <a:off x="1891234" y="3446950"/>
            <a:ext cx="396000" cy="386227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Cube 10"/>
          <p:cNvSpPr/>
          <p:nvPr/>
        </p:nvSpPr>
        <p:spPr>
          <a:xfrm>
            <a:off x="2376279" y="3628369"/>
            <a:ext cx="396000" cy="386227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2352291" y="4891538"/>
            <a:ext cx="385412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600" dirty="0" smtClean="0"/>
              <a:t>….. + 4  = 8</a:t>
            </a:r>
            <a:endParaRPr lang="fr-FR" sz="6600" dirty="0"/>
          </a:p>
        </p:txBody>
      </p:sp>
      <p:sp>
        <p:nvSpPr>
          <p:cNvPr id="13" name="Cube 12"/>
          <p:cNvSpPr/>
          <p:nvPr/>
        </p:nvSpPr>
        <p:spPr>
          <a:xfrm>
            <a:off x="2284362" y="2897848"/>
            <a:ext cx="396000" cy="386227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Cube 13"/>
          <p:cNvSpPr/>
          <p:nvPr/>
        </p:nvSpPr>
        <p:spPr>
          <a:xfrm>
            <a:off x="1770271" y="2748663"/>
            <a:ext cx="396000" cy="386227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2635002" y="4846184"/>
            <a:ext cx="61364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600" dirty="0">
                <a:solidFill>
                  <a:srgbClr val="FF0000"/>
                </a:solidFill>
              </a:rPr>
              <a:t>4</a:t>
            </a:r>
            <a:endParaRPr lang="fr-FR" sz="6600" dirty="0">
              <a:solidFill>
                <a:srgbClr val="FF0000"/>
              </a:solidFill>
            </a:endParaRPr>
          </a:p>
        </p:txBody>
      </p:sp>
      <p:sp>
        <p:nvSpPr>
          <p:cNvPr id="17" name="Cube 16"/>
          <p:cNvSpPr/>
          <p:nvPr/>
        </p:nvSpPr>
        <p:spPr>
          <a:xfrm>
            <a:off x="979947" y="3049028"/>
            <a:ext cx="396000" cy="386227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Cube 17"/>
          <p:cNvSpPr/>
          <p:nvPr/>
        </p:nvSpPr>
        <p:spPr>
          <a:xfrm>
            <a:off x="1238427" y="2530164"/>
            <a:ext cx="396000" cy="386227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Cube 18"/>
          <p:cNvSpPr/>
          <p:nvPr/>
        </p:nvSpPr>
        <p:spPr>
          <a:xfrm>
            <a:off x="1945240" y="2138516"/>
            <a:ext cx="396000" cy="386227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4658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/>
      <p:bldP spid="13" grpId="0" animBg="1"/>
      <p:bldP spid="14" grpId="0" animBg="1"/>
      <p:bldP spid="15" grpId="0"/>
      <p:bldP spid="17" grpId="0" animBg="1"/>
      <p:bldP spid="18" grpId="0" animBg="1"/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boite rouge</a:t>
            </a:r>
            <a:endParaRPr lang="fr-FR" dirty="0"/>
          </a:p>
        </p:txBody>
      </p:sp>
      <p:pic>
        <p:nvPicPr>
          <p:cNvPr id="4" name="Image 3" descr="ANd9GcT_bvXI_4BZ6JT7pmoHT9jAseKkv3rw3CPsYXnWENKauxJdyHzZ7Q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26" b="12932"/>
          <a:stretch>
            <a:fillRect/>
          </a:stretch>
        </p:blipFill>
        <p:spPr bwMode="auto">
          <a:xfrm>
            <a:off x="589693" y="1723475"/>
            <a:ext cx="3599999" cy="273845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Groupe 39"/>
          <p:cNvGrpSpPr>
            <a:grpSpLocks/>
          </p:cNvGrpSpPr>
          <p:nvPr/>
        </p:nvGrpSpPr>
        <p:grpSpPr bwMode="auto">
          <a:xfrm>
            <a:off x="4003357" y="2524743"/>
            <a:ext cx="2316927" cy="952446"/>
            <a:chOff x="1100328" y="1074705"/>
            <a:chExt cx="19858" cy="9000"/>
          </a:xfrm>
        </p:grpSpPr>
        <p:sp>
          <p:nvSpPr>
            <p:cNvPr id="6" name="Text Box 17"/>
            <p:cNvSpPr txBox="1">
              <a:spLocks noChangeArrowheads="1"/>
            </p:cNvSpPr>
            <p:nvPr/>
          </p:nvSpPr>
          <p:spPr bwMode="auto">
            <a:xfrm>
              <a:off x="1111186" y="1074705"/>
              <a:ext cx="9000" cy="9000"/>
            </a:xfrm>
            <a:prstGeom prst="rect">
              <a:avLst/>
            </a:prstGeom>
            <a:solidFill>
              <a:srgbClr val="D9D9D9"/>
            </a:solidFill>
            <a:ln w="25400">
              <a:solidFill>
                <a:srgbClr val="7F7F7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dk1">
                        <a:lumMod val="0"/>
                        <a:lumOff val="0"/>
                      </a:schemeClr>
                    </a:outerShdw>
                  </a:effectLst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ctr">
                <a:lnSpc>
                  <a:spcPct val="118000"/>
                </a:lnSpc>
                <a:spcAft>
                  <a:spcPts val="0"/>
                </a:spcAft>
              </a:pPr>
              <a:r>
                <a:rPr lang="fr-FR" sz="4000" b="1" kern="1400" dirty="0">
                  <a:solidFill>
                    <a:srgbClr val="000000"/>
                  </a:solidFill>
                  <a:latin typeface="Cursive standard"/>
                  <a:ea typeface="Times New Roman"/>
                  <a:cs typeface="Times New Roman"/>
                </a:rPr>
                <a:t>7</a:t>
              </a:r>
              <a:endParaRPr lang="fr-FR" sz="2000" kern="14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endParaRPr>
            </a:p>
          </p:txBody>
        </p:sp>
        <p:cxnSp>
          <p:nvCxnSpPr>
            <p:cNvPr id="7" name="AutoShape 18"/>
            <p:cNvCxnSpPr>
              <a:cxnSpLocks noChangeShapeType="1"/>
            </p:cNvCxnSpPr>
            <p:nvPr/>
          </p:nvCxnSpPr>
          <p:spPr bwMode="auto">
            <a:xfrm>
              <a:off x="1100328" y="1079182"/>
              <a:ext cx="10668" cy="0"/>
            </a:xfrm>
            <a:prstGeom prst="straightConnector1">
              <a:avLst/>
            </a:prstGeom>
            <a:noFill/>
            <a:ln w="38100">
              <a:solidFill>
                <a:schemeClr val="dk1">
                  <a:lumMod val="0"/>
                  <a:lumOff val="0"/>
                </a:schemeClr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dk1">
                        <a:lumMod val="0"/>
                        <a:lumOff val="0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9" name="Cube 8"/>
          <p:cNvSpPr/>
          <p:nvPr/>
        </p:nvSpPr>
        <p:spPr>
          <a:xfrm>
            <a:off x="1436427" y="3242142"/>
            <a:ext cx="396000" cy="386227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Cube 9"/>
          <p:cNvSpPr/>
          <p:nvPr/>
        </p:nvSpPr>
        <p:spPr>
          <a:xfrm>
            <a:off x="1891234" y="3446950"/>
            <a:ext cx="396000" cy="386227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Cube 10"/>
          <p:cNvSpPr/>
          <p:nvPr/>
        </p:nvSpPr>
        <p:spPr>
          <a:xfrm>
            <a:off x="2376279" y="3628369"/>
            <a:ext cx="396000" cy="386227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2352291" y="4891538"/>
            <a:ext cx="385412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600" dirty="0" smtClean="0"/>
              <a:t>….. + 3  = 7</a:t>
            </a:r>
            <a:endParaRPr lang="fr-FR" sz="6600" dirty="0"/>
          </a:p>
        </p:txBody>
      </p:sp>
      <p:sp>
        <p:nvSpPr>
          <p:cNvPr id="13" name="Cube 12"/>
          <p:cNvSpPr/>
          <p:nvPr/>
        </p:nvSpPr>
        <p:spPr>
          <a:xfrm>
            <a:off x="2392834" y="2998532"/>
            <a:ext cx="396000" cy="386227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Cube 13"/>
          <p:cNvSpPr/>
          <p:nvPr/>
        </p:nvSpPr>
        <p:spPr>
          <a:xfrm>
            <a:off x="1770271" y="2748663"/>
            <a:ext cx="396000" cy="386227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2610532" y="4824304"/>
            <a:ext cx="61364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600" dirty="0" smtClean="0">
                <a:solidFill>
                  <a:srgbClr val="FF0000"/>
                </a:solidFill>
              </a:rPr>
              <a:t>4</a:t>
            </a:r>
            <a:endParaRPr lang="fr-FR" sz="6600" dirty="0">
              <a:solidFill>
                <a:srgbClr val="FF0000"/>
              </a:solidFill>
            </a:endParaRPr>
          </a:p>
        </p:txBody>
      </p:sp>
      <p:sp>
        <p:nvSpPr>
          <p:cNvPr id="17" name="Cube 16"/>
          <p:cNvSpPr/>
          <p:nvPr/>
        </p:nvSpPr>
        <p:spPr>
          <a:xfrm>
            <a:off x="979947" y="3049028"/>
            <a:ext cx="396000" cy="386227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Cube 17"/>
          <p:cNvSpPr/>
          <p:nvPr/>
        </p:nvSpPr>
        <p:spPr>
          <a:xfrm>
            <a:off x="1238427" y="2530164"/>
            <a:ext cx="396000" cy="386227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43166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/>
      <p:bldP spid="13" grpId="0" animBg="1"/>
      <p:bldP spid="14" grpId="0" animBg="1"/>
      <p:bldP spid="15" grpId="0"/>
      <p:bldP spid="17" grpId="0" animBg="1"/>
      <p:bldP spid="1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041271"/>
            <a:ext cx="8229600" cy="1143000"/>
          </a:xfrm>
        </p:spPr>
        <p:txBody>
          <a:bodyPr/>
          <a:lstStyle/>
          <a:p>
            <a:r>
              <a:rPr lang="fr-FR" dirty="0" smtClean="0"/>
              <a:t>FIN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89360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L’écriture mathématique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2237805" y="1617655"/>
            <a:ext cx="45965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dirty="0" smtClean="0"/>
              <a:t>4 + …… = 9 </a:t>
            </a:r>
            <a:endParaRPr lang="fr-FR" sz="8000" dirty="0"/>
          </a:p>
        </p:txBody>
      </p:sp>
      <p:sp>
        <p:nvSpPr>
          <p:cNvPr id="7" name="ZoneTexte 6"/>
          <p:cNvSpPr txBox="1"/>
          <p:nvPr/>
        </p:nvSpPr>
        <p:spPr>
          <a:xfrm>
            <a:off x="4098796" y="1572301"/>
            <a:ext cx="8001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>
                <a:solidFill>
                  <a:srgbClr val="FF0000"/>
                </a:solidFill>
              </a:rPr>
              <a:t>5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8" name="Flèche droite rayée 7"/>
          <p:cNvSpPr/>
          <p:nvPr/>
        </p:nvSpPr>
        <p:spPr>
          <a:xfrm>
            <a:off x="216467" y="5064601"/>
            <a:ext cx="4078889" cy="907093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517678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75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 smtClean="0">
                <a:solidFill>
                  <a:schemeClr val="tx2">
                    <a:lumMod val="75000"/>
                  </a:schemeClr>
                </a:solidFill>
              </a:rPr>
              <a:t>4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10" name="ZoneTexte 9"/>
          <p:cNvSpPr txBox="1"/>
          <p:nvPr/>
        </p:nvSpPr>
        <p:spPr>
          <a:xfrm>
            <a:off x="1052728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75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>
                <a:solidFill>
                  <a:schemeClr val="tx2">
                    <a:lumMod val="75000"/>
                  </a:schemeClr>
                </a:solidFill>
              </a:rPr>
              <a:t>5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11" name="ZoneTexte 10"/>
          <p:cNvSpPr txBox="1"/>
          <p:nvPr/>
        </p:nvSpPr>
        <p:spPr>
          <a:xfrm>
            <a:off x="1587778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75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>
                <a:solidFill>
                  <a:schemeClr val="tx2">
                    <a:lumMod val="75000"/>
                  </a:schemeClr>
                </a:solidFill>
              </a:rPr>
              <a:t>6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12" name="ZoneTexte 11"/>
          <p:cNvSpPr txBox="1"/>
          <p:nvPr/>
        </p:nvSpPr>
        <p:spPr>
          <a:xfrm>
            <a:off x="3192929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75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>
                <a:solidFill>
                  <a:schemeClr val="tx2">
                    <a:lumMod val="75000"/>
                  </a:schemeClr>
                </a:solidFill>
              </a:rPr>
              <a:t>9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13" name="ZoneTexte 12"/>
          <p:cNvSpPr txBox="1"/>
          <p:nvPr/>
        </p:nvSpPr>
        <p:spPr>
          <a:xfrm>
            <a:off x="2657878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75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>
                <a:solidFill>
                  <a:schemeClr val="tx2">
                    <a:lumMod val="75000"/>
                  </a:schemeClr>
                </a:solidFill>
              </a:rPr>
              <a:t>8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14" name="ZoneTexte 13"/>
          <p:cNvSpPr txBox="1"/>
          <p:nvPr/>
        </p:nvSpPr>
        <p:spPr>
          <a:xfrm>
            <a:off x="2122828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75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>
                <a:solidFill>
                  <a:schemeClr val="tx2">
                    <a:lumMod val="75000"/>
                  </a:schemeClr>
                </a:solidFill>
              </a:rPr>
              <a:t>7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19" name="Forme libre 18"/>
          <p:cNvSpPr/>
          <p:nvPr/>
        </p:nvSpPr>
        <p:spPr>
          <a:xfrm>
            <a:off x="756011" y="5111306"/>
            <a:ext cx="529210" cy="181707"/>
          </a:xfrm>
          <a:custGeom>
            <a:avLst/>
            <a:gdLst>
              <a:gd name="connsiteX0" fmla="*/ 0 w 529210"/>
              <a:gd name="connsiteY0" fmla="*/ 181707 h 181707"/>
              <a:gd name="connsiteX1" fmla="*/ 257045 w 529210"/>
              <a:gd name="connsiteY1" fmla="*/ 288 h 181707"/>
              <a:gd name="connsiteX2" fmla="*/ 529210 w 529210"/>
              <a:gd name="connsiteY2" fmla="*/ 136352 h 181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9210" h="181707">
                <a:moveTo>
                  <a:pt x="0" y="181707"/>
                </a:moveTo>
                <a:cubicBezTo>
                  <a:pt x="84421" y="94777"/>
                  <a:pt x="168843" y="7847"/>
                  <a:pt x="257045" y="288"/>
                </a:cubicBezTo>
                <a:cubicBezTo>
                  <a:pt x="345247" y="-7271"/>
                  <a:pt x="529210" y="136352"/>
                  <a:pt x="529210" y="136352"/>
                </a:cubicBez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Forme libre 19"/>
          <p:cNvSpPr/>
          <p:nvPr/>
        </p:nvSpPr>
        <p:spPr>
          <a:xfrm>
            <a:off x="1254976" y="5108551"/>
            <a:ext cx="529210" cy="181707"/>
          </a:xfrm>
          <a:custGeom>
            <a:avLst/>
            <a:gdLst>
              <a:gd name="connsiteX0" fmla="*/ 0 w 529210"/>
              <a:gd name="connsiteY0" fmla="*/ 181707 h 181707"/>
              <a:gd name="connsiteX1" fmla="*/ 257045 w 529210"/>
              <a:gd name="connsiteY1" fmla="*/ 288 h 181707"/>
              <a:gd name="connsiteX2" fmla="*/ 529210 w 529210"/>
              <a:gd name="connsiteY2" fmla="*/ 136352 h 181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9210" h="181707">
                <a:moveTo>
                  <a:pt x="0" y="181707"/>
                </a:moveTo>
                <a:cubicBezTo>
                  <a:pt x="84421" y="94777"/>
                  <a:pt x="168843" y="7847"/>
                  <a:pt x="257045" y="288"/>
                </a:cubicBezTo>
                <a:cubicBezTo>
                  <a:pt x="345247" y="-7271"/>
                  <a:pt x="529210" y="136352"/>
                  <a:pt x="529210" y="136352"/>
                </a:cubicBez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Forme libre 20"/>
          <p:cNvSpPr/>
          <p:nvPr/>
        </p:nvSpPr>
        <p:spPr>
          <a:xfrm>
            <a:off x="1800138" y="5108551"/>
            <a:ext cx="529210" cy="181707"/>
          </a:xfrm>
          <a:custGeom>
            <a:avLst/>
            <a:gdLst>
              <a:gd name="connsiteX0" fmla="*/ 0 w 529210"/>
              <a:gd name="connsiteY0" fmla="*/ 181707 h 181707"/>
              <a:gd name="connsiteX1" fmla="*/ 257045 w 529210"/>
              <a:gd name="connsiteY1" fmla="*/ 288 h 181707"/>
              <a:gd name="connsiteX2" fmla="*/ 529210 w 529210"/>
              <a:gd name="connsiteY2" fmla="*/ 136352 h 181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9210" h="181707">
                <a:moveTo>
                  <a:pt x="0" y="181707"/>
                </a:moveTo>
                <a:cubicBezTo>
                  <a:pt x="84421" y="94777"/>
                  <a:pt x="168843" y="7847"/>
                  <a:pt x="257045" y="288"/>
                </a:cubicBezTo>
                <a:cubicBezTo>
                  <a:pt x="345247" y="-7271"/>
                  <a:pt x="529210" y="136352"/>
                  <a:pt x="529210" y="136352"/>
                </a:cubicBez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Forme libre 21"/>
          <p:cNvSpPr/>
          <p:nvPr/>
        </p:nvSpPr>
        <p:spPr>
          <a:xfrm>
            <a:off x="2329348" y="5104290"/>
            <a:ext cx="529210" cy="181707"/>
          </a:xfrm>
          <a:custGeom>
            <a:avLst/>
            <a:gdLst>
              <a:gd name="connsiteX0" fmla="*/ 0 w 529210"/>
              <a:gd name="connsiteY0" fmla="*/ 181707 h 181707"/>
              <a:gd name="connsiteX1" fmla="*/ 257045 w 529210"/>
              <a:gd name="connsiteY1" fmla="*/ 288 h 181707"/>
              <a:gd name="connsiteX2" fmla="*/ 529210 w 529210"/>
              <a:gd name="connsiteY2" fmla="*/ 136352 h 181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9210" h="181707">
                <a:moveTo>
                  <a:pt x="0" y="181707"/>
                </a:moveTo>
                <a:cubicBezTo>
                  <a:pt x="84421" y="94777"/>
                  <a:pt x="168843" y="7847"/>
                  <a:pt x="257045" y="288"/>
                </a:cubicBezTo>
                <a:cubicBezTo>
                  <a:pt x="345247" y="-7271"/>
                  <a:pt x="529210" y="136352"/>
                  <a:pt x="529210" y="136352"/>
                </a:cubicBez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Forme libre 22"/>
          <p:cNvSpPr/>
          <p:nvPr/>
        </p:nvSpPr>
        <p:spPr>
          <a:xfrm>
            <a:off x="2928324" y="5104290"/>
            <a:ext cx="529210" cy="181707"/>
          </a:xfrm>
          <a:custGeom>
            <a:avLst/>
            <a:gdLst>
              <a:gd name="connsiteX0" fmla="*/ 0 w 529210"/>
              <a:gd name="connsiteY0" fmla="*/ 181707 h 181707"/>
              <a:gd name="connsiteX1" fmla="*/ 257045 w 529210"/>
              <a:gd name="connsiteY1" fmla="*/ 288 h 181707"/>
              <a:gd name="connsiteX2" fmla="*/ 529210 w 529210"/>
              <a:gd name="connsiteY2" fmla="*/ 136352 h 181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9210" h="181707">
                <a:moveTo>
                  <a:pt x="0" y="181707"/>
                </a:moveTo>
                <a:cubicBezTo>
                  <a:pt x="84421" y="94777"/>
                  <a:pt x="168843" y="7847"/>
                  <a:pt x="257045" y="288"/>
                </a:cubicBezTo>
                <a:cubicBezTo>
                  <a:pt x="345247" y="-7271"/>
                  <a:pt x="529210" y="136352"/>
                  <a:pt x="529210" y="136352"/>
                </a:cubicBez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/>
          <p:cNvSpPr/>
          <p:nvPr/>
        </p:nvSpPr>
        <p:spPr>
          <a:xfrm>
            <a:off x="5639871" y="3969597"/>
            <a:ext cx="2646052" cy="114171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756011" y="3969596"/>
            <a:ext cx="2548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Sur la bande numérique : </a:t>
            </a:r>
            <a:endParaRPr lang="fr-FR" dirty="0"/>
          </a:p>
        </p:txBody>
      </p:sp>
      <p:sp>
        <p:nvSpPr>
          <p:cNvPr id="26" name="ZoneTexte 25"/>
          <p:cNvSpPr txBox="1"/>
          <p:nvPr/>
        </p:nvSpPr>
        <p:spPr>
          <a:xfrm>
            <a:off x="5755819" y="3456794"/>
            <a:ext cx="2239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A l’aide d’un schéma : </a:t>
            </a:r>
            <a:endParaRPr lang="fr-FR" dirty="0"/>
          </a:p>
        </p:txBody>
      </p:sp>
      <p:sp>
        <p:nvSpPr>
          <p:cNvPr id="28" name="Cube 27"/>
          <p:cNvSpPr>
            <a:spLocks noChangeAspect="1"/>
          </p:cNvSpPr>
          <p:nvPr/>
        </p:nvSpPr>
        <p:spPr>
          <a:xfrm>
            <a:off x="7106539" y="4724815"/>
            <a:ext cx="295286" cy="28799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Cube 28"/>
          <p:cNvSpPr>
            <a:spLocks noChangeAspect="1"/>
          </p:cNvSpPr>
          <p:nvPr/>
        </p:nvSpPr>
        <p:spPr>
          <a:xfrm>
            <a:off x="6539089" y="4718061"/>
            <a:ext cx="295286" cy="28799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Cube 29"/>
          <p:cNvSpPr>
            <a:spLocks noChangeAspect="1"/>
          </p:cNvSpPr>
          <p:nvPr/>
        </p:nvSpPr>
        <p:spPr>
          <a:xfrm>
            <a:off x="6005152" y="4580816"/>
            <a:ext cx="295286" cy="28799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Cube 30"/>
          <p:cNvSpPr>
            <a:spLocks noChangeAspect="1"/>
          </p:cNvSpPr>
          <p:nvPr/>
        </p:nvSpPr>
        <p:spPr>
          <a:xfrm>
            <a:off x="7208822" y="4133699"/>
            <a:ext cx="295286" cy="287999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Cube 31"/>
          <p:cNvSpPr>
            <a:spLocks noChangeAspect="1"/>
          </p:cNvSpPr>
          <p:nvPr/>
        </p:nvSpPr>
        <p:spPr>
          <a:xfrm>
            <a:off x="6167963" y="4148817"/>
            <a:ext cx="295286" cy="287999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Cube 32"/>
          <p:cNvSpPr>
            <a:spLocks noChangeAspect="1"/>
          </p:cNvSpPr>
          <p:nvPr/>
        </p:nvSpPr>
        <p:spPr>
          <a:xfrm>
            <a:off x="7602315" y="4601813"/>
            <a:ext cx="295286" cy="28799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" name="Cube 33"/>
          <p:cNvSpPr>
            <a:spLocks noChangeAspect="1"/>
          </p:cNvSpPr>
          <p:nvPr/>
        </p:nvSpPr>
        <p:spPr>
          <a:xfrm>
            <a:off x="5755819" y="4292817"/>
            <a:ext cx="295286" cy="287999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Cube 34"/>
          <p:cNvSpPr>
            <a:spLocks noChangeAspect="1"/>
          </p:cNvSpPr>
          <p:nvPr/>
        </p:nvSpPr>
        <p:spPr>
          <a:xfrm>
            <a:off x="7683903" y="4238520"/>
            <a:ext cx="295286" cy="287999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Cube 35"/>
          <p:cNvSpPr>
            <a:spLocks noChangeAspect="1"/>
          </p:cNvSpPr>
          <p:nvPr/>
        </p:nvSpPr>
        <p:spPr>
          <a:xfrm>
            <a:off x="6686732" y="4094521"/>
            <a:ext cx="295286" cy="287999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ZoneTexte 36"/>
          <p:cNvSpPr txBox="1"/>
          <p:nvPr/>
        </p:nvSpPr>
        <p:spPr>
          <a:xfrm>
            <a:off x="5908219" y="5467075"/>
            <a:ext cx="2195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Je connais l’addition : </a:t>
            </a:r>
            <a:endParaRPr lang="fr-FR" dirty="0"/>
          </a:p>
        </p:txBody>
      </p:sp>
      <p:sp>
        <p:nvSpPr>
          <p:cNvPr id="38" name="ZoneTexte 37"/>
          <p:cNvSpPr txBox="1"/>
          <p:nvPr/>
        </p:nvSpPr>
        <p:spPr>
          <a:xfrm>
            <a:off x="6315559" y="5971694"/>
            <a:ext cx="1415923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2400" dirty="0" smtClean="0">
                <a:latin typeface="Script Ecole 2"/>
                <a:cs typeface="Script Ecole 2"/>
              </a:rPr>
              <a:t>4 + 5 = </a:t>
            </a:r>
            <a:r>
              <a:rPr lang="fr-FR" sz="2400" dirty="0" smtClean="0">
                <a:solidFill>
                  <a:srgbClr val="953735"/>
                </a:solidFill>
                <a:latin typeface="Script Ecole 2"/>
                <a:cs typeface="Script Ecole 2"/>
              </a:rPr>
              <a:t>9</a:t>
            </a:r>
            <a:endParaRPr lang="fr-FR" sz="2400" dirty="0">
              <a:solidFill>
                <a:srgbClr val="953735"/>
              </a:soli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3035341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800" decel="100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800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800" decel="100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8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8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8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800" decel="100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800" decel="100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/>
      <p:bldP spid="3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L’écriture mathématique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2237804" y="1617655"/>
            <a:ext cx="53645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dirty="0" smtClean="0"/>
              <a:t>6 + …… = 10 </a:t>
            </a:r>
            <a:endParaRPr lang="fr-FR" sz="8000" dirty="0"/>
          </a:p>
        </p:txBody>
      </p:sp>
      <p:sp>
        <p:nvSpPr>
          <p:cNvPr id="7" name="ZoneTexte 6"/>
          <p:cNvSpPr txBox="1"/>
          <p:nvPr/>
        </p:nvSpPr>
        <p:spPr>
          <a:xfrm>
            <a:off x="4098796" y="1572301"/>
            <a:ext cx="8001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 smtClean="0">
                <a:solidFill>
                  <a:srgbClr val="FF0000"/>
                </a:solidFill>
              </a:rPr>
              <a:t>4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8" name="Flèche droite rayée 7"/>
          <p:cNvSpPr/>
          <p:nvPr/>
        </p:nvSpPr>
        <p:spPr>
          <a:xfrm>
            <a:off x="216467" y="5064601"/>
            <a:ext cx="4078889" cy="907093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517678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75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>
                <a:solidFill>
                  <a:schemeClr val="tx2">
                    <a:lumMod val="75000"/>
                  </a:schemeClr>
                </a:solidFill>
              </a:rPr>
              <a:t>5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10" name="ZoneTexte 9"/>
          <p:cNvSpPr txBox="1"/>
          <p:nvPr/>
        </p:nvSpPr>
        <p:spPr>
          <a:xfrm>
            <a:off x="1052728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75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 smtClean="0">
                <a:solidFill>
                  <a:schemeClr val="tx2">
                    <a:lumMod val="75000"/>
                  </a:schemeClr>
                </a:solidFill>
              </a:rPr>
              <a:t>6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11" name="ZoneTexte 10"/>
          <p:cNvSpPr txBox="1"/>
          <p:nvPr/>
        </p:nvSpPr>
        <p:spPr>
          <a:xfrm>
            <a:off x="1587778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75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 smtClean="0">
                <a:solidFill>
                  <a:schemeClr val="tx2">
                    <a:lumMod val="75000"/>
                  </a:schemeClr>
                </a:solidFill>
              </a:rPr>
              <a:t>7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12" name="ZoneTexte 11"/>
          <p:cNvSpPr txBox="1"/>
          <p:nvPr/>
        </p:nvSpPr>
        <p:spPr>
          <a:xfrm>
            <a:off x="3192929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00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 smtClean="0">
                <a:solidFill>
                  <a:schemeClr val="tx2">
                    <a:lumMod val="75000"/>
                  </a:schemeClr>
                </a:solidFill>
              </a:rPr>
              <a:t>10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13" name="ZoneTexte 12"/>
          <p:cNvSpPr txBox="1"/>
          <p:nvPr/>
        </p:nvSpPr>
        <p:spPr>
          <a:xfrm>
            <a:off x="2657878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75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 smtClean="0">
                <a:solidFill>
                  <a:schemeClr val="tx2">
                    <a:lumMod val="75000"/>
                  </a:schemeClr>
                </a:solidFill>
              </a:rPr>
              <a:t>9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14" name="ZoneTexte 13"/>
          <p:cNvSpPr txBox="1"/>
          <p:nvPr/>
        </p:nvSpPr>
        <p:spPr>
          <a:xfrm>
            <a:off x="2122828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75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 smtClean="0">
                <a:solidFill>
                  <a:schemeClr val="tx2">
                    <a:lumMod val="75000"/>
                  </a:schemeClr>
                </a:solidFill>
              </a:rPr>
              <a:t>8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20" name="Forme libre 19"/>
          <p:cNvSpPr/>
          <p:nvPr/>
        </p:nvSpPr>
        <p:spPr>
          <a:xfrm>
            <a:off x="1254976" y="5108551"/>
            <a:ext cx="529210" cy="181707"/>
          </a:xfrm>
          <a:custGeom>
            <a:avLst/>
            <a:gdLst>
              <a:gd name="connsiteX0" fmla="*/ 0 w 529210"/>
              <a:gd name="connsiteY0" fmla="*/ 181707 h 181707"/>
              <a:gd name="connsiteX1" fmla="*/ 257045 w 529210"/>
              <a:gd name="connsiteY1" fmla="*/ 288 h 181707"/>
              <a:gd name="connsiteX2" fmla="*/ 529210 w 529210"/>
              <a:gd name="connsiteY2" fmla="*/ 136352 h 181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9210" h="181707">
                <a:moveTo>
                  <a:pt x="0" y="181707"/>
                </a:moveTo>
                <a:cubicBezTo>
                  <a:pt x="84421" y="94777"/>
                  <a:pt x="168843" y="7847"/>
                  <a:pt x="257045" y="288"/>
                </a:cubicBezTo>
                <a:cubicBezTo>
                  <a:pt x="345247" y="-7271"/>
                  <a:pt x="529210" y="136352"/>
                  <a:pt x="529210" y="136352"/>
                </a:cubicBez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Forme libre 20"/>
          <p:cNvSpPr/>
          <p:nvPr/>
        </p:nvSpPr>
        <p:spPr>
          <a:xfrm>
            <a:off x="1800138" y="5108551"/>
            <a:ext cx="529210" cy="181707"/>
          </a:xfrm>
          <a:custGeom>
            <a:avLst/>
            <a:gdLst>
              <a:gd name="connsiteX0" fmla="*/ 0 w 529210"/>
              <a:gd name="connsiteY0" fmla="*/ 181707 h 181707"/>
              <a:gd name="connsiteX1" fmla="*/ 257045 w 529210"/>
              <a:gd name="connsiteY1" fmla="*/ 288 h 181707"/>
              <a:gd name="connsiteX2" fmla="*/ 529210 w 529210"/>
              <a:gd name="connsiteY2" fmla="*/ 136352 h 181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9210" h="181707">
                <a:moveTo>
                  <a:pt x="0" y="181707"/>
                </a:moveTo>
                <a:cubicBezTo>
                  <a:pt x="84421" y="94777"/>
                  <a:pt x="168843" y="7847"/>
                  <a:pt x="257045" y="288"/>
                </a:cubicBezTo>
                <a:cubicBezTo>
                  <a:pt x="345247" y="-7271"/>
                  <a:pt x="529210" y="136352"/>
                  <a:pt x="529210" y="136352"/>
                </a:cubicBez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Forme libre 21"/>
          <p:cNvSpPr/>
          <p:nvPr/>
        </p:nvSpPr>
        <p:spPr>
          <a:xfrm>
            <a:off x="2329348" y="5104290"/>
            <a:ext cx="529210" cy="181707"/>
          </a:xfrm>
          <a:custGeom>
            <a:avLst/>
            <a:gdLst>
              <a:gd name="connsiteX0" fmla="*/ 0 w 529210"/>
              <a:gd name="connsiteY0" fmla="*/ 181707 h 181707"/>
              <a:gd name="connsiteX1" fmla="*/ 257045 w 529210"/>
              <a:gd name="connsiteY1" fmla="*/ 288 h 181707"/>
              <a:gd name="connsiteX2" fmla="*/ 529210 w 529210"/>
              <a:gd name="connsiteY2" fmla="*/ 136352 h 181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9210" h="181707">
                <a:moveTo>
                  <a:pt x="0" y="181707"/>
                </a:moveTo>
                <a:cubicBezTo>
                  <a:pt x="84421" y="94777"/>
                  <a:pt x="168843" y="7847"/>
                  <a:pt x="257045" y="288"/>
                </a:cubicBezTo>
                <a:cubicBezTo>
                  <a:pt x="345247" y="-7271"/>
                  <a:pt x="529210" y="136352"/>
                  <a:pt x="529210" y="136352"/>
                </a:cubicBez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Forme libre 22"/>
          <p:cNvSpPr/>
          <p:nvPr/>
        </p:nvSpPr>
        <p:spPr>
          <a:xfrm>
            <a:off x="2928324" y="5104290"/>
            <a:ext cx="529210" cy="181707"/>
          </a:xfrm>
          <a:custGeom>
            <a:avLst/>
            <a:gdLst>
              <a:gd name="connsiteX0" fmla="*/ 0 w 529210"/>
              <a:gd name="connsiteY0" fmla="*/ 181707 h 181707"/>
              <a:gd name="connsiteX1" fmla="*/ 257045 w 529210"/>
              <a:gd name="connsiteY1" fmla="*/ 288 h 181707"/>
              <a:gd name="connsiteX2" fmla="*/ 529210 w 529210"/>
              <a:gd name="connsiteY2" fmla="*/ 136352 h 181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9210" h="181707">
                <a:moveTo>
                  <a:pt x="0" y="181707"/>
                </a:moveTo>
                <a:cubicBezTo>
                  <a:pt x="84421" y="94777"/>
                  <a:pt x="168843" y="7847"/>
                  <a:pt x="257045" y="288"/>
                </a:cubicBezTo>
                <a:cubicBezTo>
                  <a:pt x="345247" y="-7271"/>
                  <a:pt x="529210" y="136352"/>
                  <a:pt x="529210" y="136352"/>
                </a:cubicBez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/>
          <p:cNvSpPr/>
          <p:nvPr/>
        </p:nvSpPr>
        <p:spPr>
          <a:xfrm>
            <a:off x="5639871" y="3969597"/>
            <a:ext cx="2646052" cy="114171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756011" y="3969596"/>
            <a:ext cx="2548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Sur la bande numérique : </a:t>
            </a:r>
            <a:endParaRPr lang="fr-FR" dirty="0"/>
          </a:p>
        </p:txBody>
      </p:sp>
      <p:sp>
        <p:nvSpPr>
          <p:cNvPr id="26" name="ZoneTexte 25"/>
          <p:cNvSpPr txBox="1"/>
          <p:nvPr/>
        </p:nvSpPr>
        <p:spPr>
          <a:xfrm>
            <a:off x="5755819" y="3456794"/>
            <a:ext cx="2239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A l’aide d’un schéma : </a:t>
            </a:r>
            <a:endParaRPr lang="fr-FR" dirty="0"/>
          </a:p>
        </p:txBody>
      </p:sp>
      <p:sp>
        <p:nvSpPr>
          <p:cNvPr id="28" name="Cube 27"/>
          <p:cNvSpPr>
            <a:spLocks noChangeAspect="1"/>
          </p:cNvSpPr>
          <p:nvPr/>
        </p:nvSpPr>
        <p:spPr>
          <a:xfrm>
            <a:off x="7254182" y="4642795"/>
            <a:ext cx="295286" cy="28799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Cube 28"/>
          <p:cNvSpPr>
            <a:spLocks noChangeAspect="1"/>
          </p:cNvSpPr>
          <p:nvPr/>
        </p:nvSpPr>
        <p:spPr>
          <a:xfrm>
            <a:off x="6391446" y="4718061"/>
            <a:ext cx="295286" cy="28799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Cube 29"/>
          <p:cNvSpPr>
            <a:spLocks noChangeAspect="1"/>
          </p:cNvSpPr>
          <p:nvPr/>
        </p:nvSpPr>
        <p:spPr>
          <a:xfrm>
            <a:off x="6005152" y="4580816"/>
            <a:ext cx="295286" cy="28799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Cube 30"/>
          <p:cNvSpPr>
            <a:spLocks noChangeAspect="1"/>
          </p:cNvSpPr>
          <p:nvPr/>
        </p:nvSpPr>
        <p:spPr>
          <a:xfrm>
            <a:off x="7208822" y="4133699"/>
            <a:ext cx="295286" cy="287999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Cube 31"/>
          <p:cNvSpPr>
            <a:spLocks noChangeAspect="1"/>
          </p:cNvSpPr>
          <p:nvPr/>
        </p:nvSpPr>
        <p:spPr>
          <a:xfrm>
            <a:off x="6167963" y="4148817"/>
            <a:ext cx="295286" cy="287999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Cube 32"/>
          <p:cNvSpPr>
            <a:spLocks noChangeAspect="1"/>
          </p:cNvSpPr>
          <p:nvPr/>
        </p:nvSpPr>
        <p:spPr>
          <a:xfrm>
            <a:off x="7682722" y="4585143"/>
            <a:ext cx="295286" cy="28799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" name="Cube 34"/>
          <p:cNvSpPr>
            <a:spLocks noChangeAspect="1"/>
          </p:cNvSpPr>
          <p:nvPr/>
        </p:nvSpPr>
        <p:spPr>
          <a:xfrm>
            <a:off x="7683903" y="4238520"/>
            <a:ext cx="295286" cy="287999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Cube 35"/>
          <p:cNvSpPr>
            <a:spLocks noChangeAspect="1"/>
          </p:cNvSpPr>
          <p:nvPr/>
        </p:nvSpPr>
        <p:spPr>
          <a:xfrm>
            <a:off x="6686732" y="4094521"/>
            <a:ext cx="295286" cy="287999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ZoneTexte 36"/>
          <p:cNvSpPr txBox="1"/>
          <p:nvPr/>
        </p:nvSpPr>
        <p:spPr>
          <a:xfrm>
            <a:off x="5908219" y="5467075"/>
            <a:ext cx="2195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Je connais l’addition : </a:t>
            </a:r>
            <a:endParaRPr lang="fr-FR" dirty="0"/>
          </a:p>
        </p:txBody>
      </p:sp>
      <p:sp>
        <p:nvSpPr>
          <p:cNvPr id="38" name="ZoneTexte 37"/>
          <p:cNvSpPr txBox="1"/>
          <p:nvPr/>
        </p:nvSpPr>
        <p:spPr>
          <a:xfrm>
            <a:off x="6315559" y="5971694"/>
            <a:ext cx="156966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2400" dirty="0">
                <a:latin typeface="Script Ecole 2"/>
                <a:cs typeface="Script Ecole 2"/>
              </a:rPr>
              <a:t>6</a:t>
            </a:r>
            <a:r>
              <a:rPr lang="fr-FR" sz="2400" dirty="0" smtClean="0">
                <a:latin typeface="Script Ecole 2"/>
                <a:cs typeface="Script Ecole 2"/>
              </a:rPr>
              <a:t> + 4 = </a:t>
            </a:r>
            <a:r>
              <a:rPr lang="fr-FR" sz="2400" dirty="0" smtClean="0">
                <a:solidFill>
                  <a:schemeClr val="accent2">
                    <a:lumMod val="75000"/>
                  </a:schemeClr>
                </a:solidFill>
                <a:latin typeface="Script Ecole 2"/>
                <a:cs typeface="Script Ecole 2"/>
              </a:rPr>
              <a:t>10</a:t>
            </a:r>
            <a:endParaRPr lang="fr-FR" sz="2400" dirty="0">
              <a:solidFill>
                <a:schemeClr val="accent2">
                  <a:lumMod val="75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39" name="Cube 38"/>
          <p:cNvSpPr>
            <a:spLocks noChangeAspect="1"/>
          </p:cNvSpPr>
          <p:nvPr/>
        </p:nvSpPr>
        <p:spPr>
          <a:xfrm>
            <a:off x="5662112" y="4338928"/>
            <a:ext cx="295286" cy="28799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Cube 39"/>
          <p:cNvSpPr>
            <a:spLocks noChangeAspect="1"/>
          </p:cNvSpPr>
          <p:nvPr/>
        </p:nvSpPr>
        <p:spPr>
          <a:xfrm>
            <a:off x="6834375" y="4736328"/>
            <a:ext cx="295286" cy="28799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92597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800" decel="100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800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800" decel="100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800" decel="100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5" grpId="0" animBg="1"/>
      <p:bldP spid="36" grpId="0" animBg="1"/>
      <p:bldP spid="37" grpId="0"/>
      <p:bldP spid="38" grpId="0" animBg="1"/>
      <p:bldP spid="39" grpId="0" animBg="1"/>
      <p:bldP spid="4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L’écriture mathématique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2237804" y="1617655"/>
            <a:ext cx="53645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dirty="0"/>
              <a:t>5</a:t>
            </a:r>
            <a:r>
              <a:rPr lang="fr-FR" sz="8000" dirty="0" smtClean="0"/>
              <a:t> + …… = 8 </a:t>
            </a:r>
            <a:endParaRPr lang="fr-FR" sz="8000" dirty="0"/>
          </a:p>
        </p:txBody>
      </p:sp>
      <p:sp>
        <p:nvSpPr>
          <p:cNvPr id="7" name="ZoneTexte 6"/>
          <p:cNvSpPr txBox="1"/>
          <p:nvPr/>
        </p:nvSpPr>
        <p:spPr>
          <a:xfrm>
            <a:off x="4098796" y="1572301"/>
            <a:ext cx="8001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>
                <a:solidFill>
                  <a:srgbClr val="FF0000"/>
                </a:solidFill>
              </a:rPr>
              <a:t>3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8" name="Flèche droite rayée 7"/>
          <p:cNvSpPr/>
          <p:nvPr/>
        </p:nvSpPr>
        <p:spPr>
          <a:xfrm>
            <a:off x="216467" y="5064601"/>
            <a:ext cx="4078889" cy="907093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517678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75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>
                <a:solidFill>
                  <a:schemeClr val="tx2">
                    <a:lumMod val="75000"/>
                  </a:schemeClr>
                </a:solidFill>
              </a:rPr>
              <a:t>5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10" name="ZoneTexte 9"/>
          <p:cNvSpPr txBox="1"/>
          <p:nvPr/>
        </p:nvSpPr>
        <p:spPr>
          <a:xfrm>
            <a:off x="1052728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75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 smtClean="0">
                <a:solidFill>
                  <a:schemeClr val="tx2">
                    <a:lumMod val="75000"/>
                  </a:schemeClr>
                </a:solidFill>
              </a:rPr>
              <a:t>6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11" name="ZoneTexte 10"/>
          <p:cNvSpPr txBox="1"/>
          <p:nvPr/>
        </p:nvSpPr>
        <p:spPr>
          <a:xfrm>
            <a:off x="1587778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75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 smtClean="0">
                <a:solidFill>
                  <a:schemeClr val="tx2">
                    <a:lumMod val="75000"/>
                  </a:schemeClr>
                </a:solidFill>
              </a:rPr>
              <a:t>7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12" name="ZoneTexte 11"/>
          <p:cNvSpPr txBox="1"/>
          <p:nvPr/>
        </p:nvSpPr>
        <p:spPr>
          <a:xfrm>
            <a:off x="3192929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00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 smtClean="0">
                <a:solidFill>
                  <a:schemeClr val="tx2">
                    <a:lumMod val="75000"/>
                  </a:schemeClr>
                </a:solidFill>
              </a:rPr>
              <a:t>10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13" name="ZoneTexte 12"/>
          <p:cNvSpPr txBox="1"/>
          <p:nvPr/>
        </p:nvSpPr>
        <p:spPr>
          <a:xfrm>
            <a:off x="2657878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75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 smtClean="0">
                <a:solidFill>
                  <a:schemeClr val="tx2">
                    <a:lumMod val="75000"/>
                  </a:schemeClr>
                </a:solidFill>
              </a:rPr>
              <a:t>9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14" name="ZoneTexte 13"/>
          <p:cNvSpPr txBox="1"/>
          <p:nvPr/>
        </p:nvSpPr>
        <p:spPr>
          <a:xfrm>
            <a:off x="2122828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75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 smtClean="0">
                <a:solidFill>
                  <a:schemeClr val="tx2">
                    <a:lumMod val="75000"/>
                  </a:schemeClr>
                </a:solidFill>
              </a:rPr>
              <a:t>8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20" name="Forme libre 19"/>
          <p:cNvSpPr/>
          <p:nvPr/>
        </p:nvSpPr>
        <p:spPr>
          <a:xfrm>
            <a:off x="786394" y="5104289"/>
            <a:ext cx="529210" cy="181707"/>
          </a:xfrm>
          <a:custGeom>
            <a:avLst/>
            <a:gdLst>
              <a:gd name="connsiteX0" fmla="*/ 0 w 529210"/>
              <a:gd name="connsiteY0" fmla="*/ 181707 h 181707"/>
              <a:gd name="connsiteX1" fmla="*/ 257045 w 529210"/>
              <a:gd name="connsiteY1" fmla="*/ 288 h 181707"/>
              <a:gd name="connsiteX2" fmla="*/ 529210 w 529210"/>
              <a:gd name="connsiteY2" fmla="*/ 136352 h 181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9210" h="181707">
                <a:moveTo>
                  <a:pt x="0" y="181707"/>
                </a:moveTo>
                <a:cubicBezTo>
                  <a:pt x="84421" y="94777"/>
                  <a:pt x="168843" y="7847"/>
                  <a:pt x="257045" y="288"/>
                </a:cubicBezTo>
                <a:cubicBezTo>
                  <a:pt x="345247" y="-7271"/>
                  <a:pt x="529210" y="136352"/>
                  <a:pt x="529210" y="136352"/>
                </a:cubicBez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Forme libre 20"/>
          <p:cNvSpPr/>
          <p:nvPr/>
        </p:nvSpPr>
        <p:spPr>
          <a:xfrm>
            <a:off x="1323173" y="5111307"/>
            <a:ext cx="529210" cy="181707"/>
          </a:xfrm>
          <a:custGeom>
            <a:avLst/>
            <a:gdLst>
              <a:gd name="connsiteX0" fmla="*/ 0 w 529210"/>
              <a:gd name="connsiteY0" fmla="*/ 181707 h 181707"/>
              <a:gd name="connsiteX1" fmla="*/ 257045 w 529210"/>
              <a:gd name="connsiteY1" fmla="*/ 288 h 181707"/>
              <a:gd name="connsiteX2" fmla="*/ 529210 w 529210"/>
              <a:gd name="connsiteY2" fmla="*/ 136352 h 181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9210" h="181707">
                <a:moveTo>
                  <a:pt x="0" y="181707"/>
                </a:moveTo>
                <a:cubicBezTo>
                  <a:pt x="84421" y="94777"/>
                  <a:pt x="168843" y="7847"/>
                  <a:pt x="257045" y="288"/>
                </a:cubicBezTo>
                <a:cubicBezTo>
                  <a:pt x="345247" y="-7271"/>
                  <a:pt x="529210" y="136352"/>
                  <a:pt x="529210" y="136352"/>
                </a:cubicBez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Forme libre 21"/>
          <p:cNvSpPr/>
          <p:nvPr/>
        </p:nvSpPr>
        <p:spPr>
          <a:xfrm>
            <a:off x="1858223" y="5104290"/>
            <a:ext cx="529210" cy="181707"/>
          </a:xfrm>
          <a:custGeom>
            <a:avLst/>
            <a:gdLst>
              <a:gd name="connsiteX0" fmla="*/ 0 w 529210"/>
              <a:gd name="connsiteY0" fmla="*/ 181707 h 181707"/>
              <a:gd name="connsiteX1" fmla="*/ 257045 w 529210"/>
              <a:gd name="connsiteY1" fmla="*/ 288 h 181707"/>
              <a:gd name="connsiteX2" fmla="*/ 529210 w 529210"/>
              <a:gd name="connsiteY2" fmla="*/ 136352 h 181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9210" h="181707">
                <a:moveTo>
                  <a:pt x="0" y="181707"/>
                </a:moveTo>
                <a:cubicBezTo>
                  <a:pt x="84421" y="94777"/>
                  <a:pt x="168843" y="7847"/>
                  <a:pt x="257045" y="288"/>
                </a:cubicBezTo>
                <a:cubicBezTo>
                  <a:pt x="345247" y="-7271"/>
                  <a:pt x="529210" y="136352"/>
                  <a:pt x="529210" y="136352"/>
                </a:cubicBez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/>
          <p:cNvSpPr/>
          <p:nvPr/>
        </p:nvSpPr>
        <p:spPr>
          <a:xfrm>
            <a:off x="5639871" y="3969597"/>
            <a:ext cx="2646052" cy="114171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756011" y="3969596"/>
            <a:ext cx="2548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Sur la bande numérique : </a:t>
            </a:r>
            <a:endParaRPr lang="fr-FR" dirty="0"/>
          </a:p>
        </p:txBody>
      </p:sp>
      <p:sp>
        <p:nvSpPr>
          <p:cNvPr id="26" name="ZoneTexte 25"/>
          <p:cNvSpPr txBox="1"/>
          <p:nvPr/>
        </p:nvSpPr>
        <p:spPr>
          <a:xfrm>
            <a:off x="5755819" y="3456794"/>
            <a:ext cx="2239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A l’aide d’un schéma : </a:t>
            </a:r>
            <a:endParaRPr lang="fr-FR" dirty="0"/>
          </a:p>
        </p:txBody>
      </p:sp>
      <p:sp>
        <p:nvSpPr>
          <p:cNvPr id="28" name="Cube 27"/>
          <p:cNvSpPr>
            <a:spLocks noChangeAspect="1"/>
          </p:cNvSpPr>
          <p:nvPr/>
        </p:nvSpPr>
        <p:spPr>
          <a:xfrm>
            <a:off x="7254182" y="4642795"/>
            <a:ext cx="295286" cy="28799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Cube 28"/>
          <p:cNvSpPr>
            <a:spLocks noChangeAspect="1"/>
          </p:cNvSpPr>
          <p:nvPr/>
        </p:nvSpPr>
        <p:spPr>
          <a:xfrm>
            <a:off x="6391446" y="4718061"/>
            <a:ext cx="295286" cy="28799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Cube 29"/>
          <p:cNvSpPr>
            <a:spLocks noChangeAspect="1"/>
          </p:cNvSpPr>
          <p:nvPr/>
        </p:nvSpPr>
        <p:spPr>
          <a:xfrm>
            <a:off x="6005152" y="4580816"/>
            <a:ext cx="295286" cy="28799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Cube 30"/>
          <p:cNvSpPr>
            <a:spLocks noChangeAspect="1"/>
          </p:cNvSpPr>
          <p:nvPr/>
        </p:nvSpPr>
        <p:spPr>
          <a:xfrm>
            <a:off x="6686732" y="4133699"/>
            <a:ext cx="295286" cy="287999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Cube 31"/>
          <p:cNvSpPr>
            <a:spLocks noChangeAspect="1"/>
          </p:cNvSpPr>
          <p:nvPr/>
        </p:nvSpPr>
        <p:spPr>
          <a:xfrm>
            <a:off x="6167963" y="4148817"/>
            <a:ext cx="295286" cy="287999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Cube 32"/>
          <p:cNvSpPr>
            <a:spLocks noChangeAspect="1"/>
          </p:cNvSpPr>
          <p:nvPr/>
        </p:nvSpPr>
        <p:spPr>
          <a:xfrm>
            <a:off x="7682722" y="4585143"/>
            <a:ext cx="295286" cy="28799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" name="Cube 34"/>
          <p:cNvSpPr>
            <a:spLocks noChangeAspect="1"/>
          </p:cNvSpPr>
          <p:nvPr/>
        </p:nvSpPr>
        <p:spPr>
          <a:xfrm>
            <a:off x="7228656" y="4125935"/>
            <a:ext cx="295286" cy="287999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ZoneTexte 36"/>
          <p:cNvSpPr txBox="1"/>
          <p:nvPr/>
        </p:nvSpPr>
        <p:spPr>
          <a:xfrm>
            <a:off x="5908219" y="5467075"/>
            <a:ext cx="2195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Je connais l’addition : </a:t>
            </a:r>
            <a:endParaRPr lang="fr-FR" dirty="0"/>
          </a:p>
        </p:txBody>
      </p:sp>
      <p:sp>
        <p:nvSpPr>
          <p:cNvPr id="38" name="ZoneTexte 37"/>
          <p:cNvSpPr txBox="1"/>
          <p:nvPr/>
        </p:nvSpPr>
        <p:spPr>
          <a:xfrm>
            <a:off x="6315559" y="5971694"/>
            <a:ext cx="1410212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2400" dirty="0" smtClean="0">
                <a:latin typeface="Script Ecole 2"/>
                <a:cs typeface="Script Ecole 2"/>
              </a:rPr>
              <a:t>5 + 3 = </a:t>
            </a:r>
            <a:r>
              <a:rPr lang="fr-FR" sz="2400" dirty="0">
                <a:solidFill>
                  <a:schemeClr val="accent2">
                    <a:lumMod val="75000"/>
                  </a:schemeClr>
                </a:solidFill>
                <a:latin typeface="Script Ecole 2"/>
                <a:cs typeface="Script Ecole 2"/>
              </a:rPr>
              <a:t>8</a:t>
            </a:r>
          </a:p>
        </p:txBody>
      </p:sp>
      <p:sp>
        <p:nvSpPr>
          <p:cNvPr id="40" name="Cube 39"/>
          <p:cNvSpPr>
            <a:spLocks noChangeAspect="1"/>
          </p:cNvSpPr>
          <p:nvPr/>
        </p:nvSpPr>
        <p:spPr>
          <a:xfrm>
            <a:off x="6834375" y="4736328"/>
            <a:ext cx="295286" cy="28799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83056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800" decel="100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800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800" decel="100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0" grpId="0" animBg="1"/>
      <p:bldP spid="21" grpId="0" animBg="1"/>
      <p:bldP spid="22" grpId="0" animBg="1"/>
      <p:bldP spid="24" grpId="0" animBg="1"/>
      <p:bldP spid="25" grpId="0"/>
      <p:bldP spid="26" grpId="0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5" grpId="0" animBg="1"/>
      <p:bldP spid="37" grpId="0"/>
      <p:bldP spid="38" grpId="0" animBg="1"/>
      <p:bldP spid="4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L’écriture mathématique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2237805" y="1617655"/>
            <a:ext cx="45965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dirty="0" smtClean="0"/>
              <a:t>4 + …… = 8 </a:t>
            </a:r>
            <a:endParaRPr lang="fr-FR" sz="8000" dirty="0"/>
          </a:p>
        </p:txBody>
      </p:sp>
      <p:sp>
        <p:nvSpPr>
          <p:cNvPr id="7" name="ZoneTexte 6"/>
          <p:cNvSpPr txBox="1"/>
          <p:nvPr/>
        </p:nvSpPr>
        <p:spPr>
          <a:xfrm>
            <a:off x="4098796" y="1572301"/>
            <a:ext cx="8001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>
                <a:solidFill>
                  <a:srgbClr val="FF0000"/>
                </a:solidFill>
              </a:rPr>
              <a:t>4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8" name="Flèche droite rayée 7"/>
          <p:cNvSpPr/>
          <p:nvPr/>
        </p:nvSpPr>
        <p:spPr>
          <a:xfrm>
            <a:off x="216467" y="5064601"/>
            <a:ext cx="4078889" cy="907093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517678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75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 smtClean="0">
                <a:solidFill>
                  <a:schemeClr val="tx2">
                    <a:lumMod val="75000"/>
                  </a:schemeClr>
                </a:solidFill>
              </a:rPr>
              <a:t>4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10" name="ZoneTexte 9"/>
          <p:cNvSpPr txBox="1"/>
          <p:nvPr/>
        </p:nvSpPr>
        <p:spPr>
          <a:xfrm>
            <a:off x="1052728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75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>
                <a:solidFill>
                  <a:schemeClr val="tx2">
                    <a:lumMod val="75000"/>
                  </a:schemeClr>
                </a:solidFill>
              </a:rPr>
              <a:t>5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11" name="ZoneTexte 10"/>
          <p:cNvSpPr txBox="1"/>
          <p:nvPr/>
        </p:nvSpPr>
        <p:spPr>
          <a:xfrm>
            <a:off x="1587778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75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>
                <a:solidFill>
                  <a:schemeClr val="tx2">
                    <a:lumMod val="75000"/>
                  </a:schemeClr>
                </a:solidFill>
              </a:rPr>
              <a:t>6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12" name="ZoneTexte 11"/>
          <p:cNvSpPr txBox="1"/>
          <p:nvPr/>
        </p:nvSpPr>
        <p:spPr>
          <a:xfrm>
            <a:off x="3192929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75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>
                <a:solidFill>
                  <a:schemeClr val="tx2">
                    <a:lumMod val="75000"/>
                  </a:schemeClr>
                </a:solidFill>
              </a:rPr>
              <a:t>9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13" name="ZoneTexte 12"/>
          <p:cNvSpPr txBox="1"/>
          <p:nvPr/>
        </p:nvSpPr>
        <p:spPr>
          <a:xfrm>
            <a:off x="2657878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75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>
                <a:solidFill>
                  <a:schemeClr val="tx2">
                    <a:lumMod val="75000"/>
                  </a:schemeClr>
                </a:solidFill>
              </a:rPr>
              <a:t>8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14" name="ZoneTexte 13"/>
          <p:cNvSpPr txBox="1"/>
          <p:nvPr/>
        </p:nvSpPr>
        <p:spPr>
          <a:xfrm>
            <a:off x="2122828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75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>
                <a:solidFill>
                  <a:schemeClr val="tx2">
                    <a:lumMod val="75000"/>
                  </a:schemeClr>
                </a:solidFill>
              </a:rPr>
              <a:t>7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19" name="Forme libre 18"/>
          <p:cNvSpPr/>
          <p:nvPr/>
        </p:nvSpPr>
        <p:spPr>
          <a:xfrm>
            <a:off x="756011" y="5111306"/>
            <a:ext cx="529210" cy="181707"/>
          </a:xfrm>
          <a:custGeom>
            <a:avLst/>
            <a:gdLst>
              <a:gd name="connsiteX0" fmla="*/ 0 w 529210"/>
              <a:gd name="connsiteY0" fmla="*/ 181707 h 181707"/>
              <a:gd name="connsiteX1" fmla="*/ 257045 w 529210"/>
              <a:gd name="connsiteY1" fmla="*/ 288 h 181707"/>
              <a:gd name="connsiteX2" fmla="*/ 529210 w 529210"/>
              <a:gd name="connsiteY2" fmla="*/ 136352 h 181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9210" h="181707">
                <a:moveTo>
                  <a:pt x="0" y="181707"/>
                </a:moveTo>
                <a:cubicBezTo>
                  <a:pt x="84421" y="94777"/>
                  <a:pt x="168843" y="7847"/>
                  <a:pt x="257045" y="288"/>
                </a:cubicBezTo>
                <a:cubicBezTo>
                  <a:pt x="345247" y="-7271"/>
                  <a:pt x="529210" y="136352"/>
                  <a:pt x="529210" y="136352"/>
                </a:cubicBez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Forme libre 19"/>
          <p:cNvSpPr/>
          <p:nvPr/>
        </p:nvSpPr>
        <p:spPr>
          <a:xfrm>
            <a:off x="1254976" y="5108551"/>
            <a:ext cx="529210" cy="181707"/>
          </a:xfrm>
          <a:custGeom>
            <a:avLst/>
            <a:gdLst>
              <a:gd name="connsiteX0" fmla="*/ 0 w 529210"/>
              <a:gd name="connsiteY0" fmla="*/ 181707 h 181707"/>
              <a:gd name="connsiteX1" fmla="*/ 257045 w 529210"/>
              <a:gd name="connsiteY1" fmla="*/ 288 h 181707"/>
              <a:gd name="connsiteX2" fmla="*/ 529210 w 529210"/>
              <a:gd name="connsiteY2" fmla="*/ 136352 h 181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9210" h="181707">
                <a:moveTo>
                  <a:pt x="0" y="181707"/>
                </a:moveTo>
                <a:cubicBezTo>
                  <a:pt x="84421" y="94777"/>
                  <a:pt x="168843" y="7847"/>
                  <a:pt x="257045" y="288"/>
                </a:cubicBezTo>
                <a:cubicBezTo>
                  <a:pt x="345247" y="-7271"/>
                  <a:pt x="529210" y="136352"/>
                  <a:pt x="529210" y="136352"/>
                </a:cubicBez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Forme libre 20"/>
          <p:cNvSpPr/>
          <p:nvPr/>
        </p:nvSpPr>
        <p:spPr>
          <a:xfrm>
            <a:off x="1800138" y="5108551"/>
            <a:ext cx="529210" cy="181707"/>
          </a:xfrm>
          <a:custGeom>
            <a:avLst/>
            <a:gdLst>
              <a:gd name="connsiteX0" fmla="*/ 0 w 529210"/>
              <a:gd name="connsiteY0" fmla="*/ 181707 h 181707"/>
              <a:gd name="connsiteX1" fmla="*/ 257045 w 529210"/>
              <a:gd name="connsiteY1" fmla="*/ 288 h 181707"/>
              <a:gd name="connsiteX2" fmla="*/ 529210 w 529210"/>
              <a:gd name="connsiteY2" fmla="*/ 136352 h 181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9210" h="181707">
                <a:moveTo>
                  <a:pt x="0" y="181707"/>
                </a:moveTo>
                <a:cubicBezTo>
                  <a:pt x="84421" y="94777"/>
                  <a:pt x="168843" y="7847"/>
                  <a:pt x="257045" y="288"/>
                </a:cubicBezTo>
                <a:cubicBezTo>
                  <a:pt x="345247" y="-7271"/>
                  <a:pt x="529210" y="136352"/>
                  <a:pt x="529210" y="136352"/>
                </a:cubicBez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Forme libre 21"/>
          <p:cNvSpPr/>
          <p:nvPr/>
        </p:nvSpPr>
        <p:spPr>
          <a:xfrm>
            <a:off x="2329348" y="5104290"/>
            <a:ext cx="529210" cy="181707"/>
          </a:xfrm>
          <a:custGeom>
            <a:avLst/>
            <a:gdLst>
              <a:gd name="connsiteX0" fmla="*/ 0 w 529210"/>
              <a:gd name="connsiteY0" fmla="*/ 181707 h 181707"/>
              <a:gd name="connsiteX1" fmla="*/ 257045 w 529210"/>
              <a:gd name="connsiteY1" fmla="*/ 288 h 181707"/>
              <a:gd name="connsiteX2" fmla="*/ 529210 w 529210"/>
              <a:gd name="connsiteY2" fmla="*/ 136352 h 181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9210" h="181707">
                <a:moveTo>
                  <a:pt x="0" y="181707"/>
                </a:moveTo>
                <a:cubicBezTo>
                  <a:pt x="84421" y="94777"/>
                  <a:pt x="168843" y="7847"/>
                  <a:pt x="257045" y="288"/>
                </a:cubicBezTo>
                <a:cubicBezTo>
                  <a:pt x="345247" y="-7271"/>
                  <a:pt x="529210" y="136352"/>
                  <a:pt x="529210" y="136352"/>
                </a:cubicBez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/>
          <p:cNvSpPr/>
          <p:nvPr/>
        </p:nvSpPr>
        <p:spPr>
          <a:xfrm>
            <a:off x="5639871" y="3969597"/>
            <a:ext cx="2646052" cy="114171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756011" y="3969596"/>
            <a:ext cx="2548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Sur la bande numérique : </a:t>
            </a:r>
            <a:endParaRPr lang="fr-FR" dirty="0"/>
          </a:p>
        </p:txBody>
      </p:sp>
      <p:sp>
        <p:nvSpPr>
          <p:cNvPr id="26" name="ZoneTexte 25"/>
          <p:cNvSpPr txBox="1"/>
          <p:nvPr/>
        </p:nvSpPr>
        <p:spPr>
          <a:xfrm>
            <a:off x="5755819" y="3456794"/>
            <a:ext cx="2239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A l’aide d’un schéma : </a:t>
            </a:r>
            <a:endParaRPr lang="fr-FR" dirty="0"/>
          </a:p>
        </p:txBody>
      </p:sp>
      <p:sp>
        <p:nvSpPr>
          <p:cNvPr id="28" name="Cube 27"/>
          <p:cNvSpPr>
            <a:spLocks noChangeAspect="1"/>
          </p:cNvSpPr>
          <p:nvPr/>
        </p:nvSpPr>
        <p:spPr>
          <a:xfrm>
            <a:off x="7106539" y="4724815"/>
            <a:ext cx="295286" cy="28799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Cube 28"/>
          <p:cNvSpPr>
            <a:spLocks noChangeAspect="1"/>
          </p:cNvSpPr>
          <p:nvPr/>
        </p:nvSpPr>
        <p:spPr>
          <a:xfrm>
            <a:off x="6539089" y="4718061"/>
            <a:ext cx="295286" cy="28799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Cube 29"/>
          <p:cNvSpPr>
            <a:spLocks noChangeAspect="1"/>
          </p:cNvSpPr>
          <p:nvPr/>
        </p:nvSpPr>
        <p:spPr>
          <a:xfrm>
            <a:off x="6005152" y="4580816"/>
            <a:ext cx="295286" cy="28799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Cube 30"/>
          <p:cNvSpPr>
            <a:spLocks noChangeAspect="1"/>
          </p:cNvSpPr>
          <p:nvPr/>
        </p:nvSpPr>
        <p:spPr>
          <a:xfrm>
            <a:off x="7208822" y="4133699"/>
            <a:ext cx="295286" cy="287999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Cube 31"/>
          <p:cNvSpPr>
            <a:spLocks noChangeAspect="1"/>
          </p:cNvSpPr>
          <p:nvPr/>
        </p:nvSpPr>
        <p:spPr>
          <a:xfrm>
            <a:off x="6167963" y="4148817"/>
            <a:ext cx="295286" cy="287999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Cube 32"/>
          <p:cNvSpPr>
            <a:spLocks noChangeAspect="1"/>
          </p:cNvSpPr>
          <p:nvPr/>
        </p:nvSpPr>
        <p:spPr>
          <a:xfrm>
            <a:off x="7602315" y="4601813"/>
            <a:ext cx="295286" cy="28799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" name="Cube 34"/>
          <p:cNvSpPr>
            <a:spLocks noChangeAspect="1"/>
          </p:cNvSpPr>
          <p:nvPr/>
        </p:nvSpPr>
        <p:spPr>
          <a:xfrm>
            <a:off x="7683903" y="4238520"/>
            <a:ext cx="295286" cy="287999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Cube 35"/>
          <p:cNvSpPr>
            <a:spLocks noChangeAspect="1"/>
          </p:cNvSpPr>
          <p:nvPr/>
        </p:nvSpPr>
        <p:spPr>
          <a:xfrm>
            <a:off x="6686732" y="4094521"/>
            <a:ext cx="295286" cy="287999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ZoneTexte 36"/>
          <p:cNvSpPr txBox="1"/>
          <p:nvPr/>
        </p:nvSpPr>
        <p:spPr>
          <a:xfrm>
            <a:off x="5908219" y="5467075"/>
            <a:ext cx="2195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Je connais l’addition : </a:t>
            </a:r>
            <a:endParaRPr lang="fr-FR" dirty="0"/>
          </a:p>
        </p:txBody>
      </p:sp>
      <p:sp>
        <p:nvSpPr>
          <p:cNvPr id="38" name="ZoneTexte 37"/>
          <p:cNvSpPr txBox="1"/>
          <p:nvPr/>
        </p:nvSpPr>
        <p:spPr>
          <a:xfrm>
            <a:off x="6315559" y="5971694"/>
            <a:ext cx="1410212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2400" dirty="0" smtClean="0">
                <a:latin typeface="Script Ecole 2"/>
                <a:cs typeface="Script Ecole 2"/>
              </a:rPr>
              <a:t>4 + 4 = </a:t>
            </a:r>
            <a:r>
              <a:rPr lang="fr-FR" sz="2400" dirty="0">
                <a:solidFill>
                  <a:srgbClr val="953735"/>
                </a:solidFill>
                <a:latin typeface="Script Ecole 2"/>
                <a:cs typeface="Script Ecole 2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4265728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800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800" decel="100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800" decel="100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9" grpId="0" animBg="1"/>
      <p:bldP spid="20" grpId="0" animBg="1"/>
      <p:bldP spid="21" grpId="0" animBg="1"/>
      <p:bldP spid="22" grpId="0" animBg="1"/>
      <p:bldP spid="24" grpId="0" animBg="1"/>
      <p:bldP spid="25" grpId="0"/>
      <p:bldP spid="26" grpId="0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5" grpId="0" animBg="1"/>
      <p:bldP spid="36" grpId="0" animBg="1"/>
      <p:bldP spid="37" grpId="0"/>
      <p:bldP spid="3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L’écriture mathématique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2237805" y="1617655"/>
            <a:ext cx="45965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dirty="0"/>
              <a:t>6</a:t>
            </a:r>
            <a:r>
              <a:rPr lang="fr-FR" sz="8000" dirty="0" smtClean="0"/>
              <a:t> + …… = 9 </a:t>
            </a:r>
            <a:endParaRPr lang="fr-FR" sz="8000" dirty="0"/>
          </a:p>
        </p:txBody>
      </p:sp>
      <p:sp>
        <p:nvSpPr>
          <p:cNvPr id="7" name="ZoneTexte 6"/>
          <p:cNvSpPr txBox="1"/>
          <p:nvPr/>
        </p:nvSpPr>
        <p:spPr>
          <a:xfrm>
            <a:off x="4098796" y="1572301"/>
            <a:ext cx="8001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 smtClean="0">
                <a:solidFill>
                  <a:srgbClr val="FF0000"/>
                </a:solidFill>
              </a:rPr>
              <a:t>3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8" name="Flèche droite rayée 7"/>
          <p:cNvSpPr/>
          <p:nvPr/>
        </p:nvSpPr>
        <p:spPr>
          <a:xfrm>
            <a:off x="216467" y="5064601"/>
            <a:ext cx="4078889" cy="907093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517678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75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 smtClean="0">
                <a:solidFill>
                  <a:schemeClr val="tx2">
                    <a:lumMod val="75000"/>
                  </a:schemeClr>
                </a:solidFill>
              </a:rPr>
              <a:t>4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10" name="ZoneTexte 9"/>
          <p:cNvSpPr txBox="1"/>
          <p:nvPr/>
        </p:nvSpPr>
        <p:spPr>
          <a:xfrm>
            <a:off x="1052728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75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>
                <a:solidFill>
                  <a:schemeClr val="tx2">
                    <a:lumMod val="75000"/>
                  </a:schemeClr>
                </a:solidFill>
              </a:rPr>
              <a:t>5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11" name="ZoneTexte 10"/>
          <p:cNvSpPr txBox="1"/>
          <p:nvPr/>
        </p:nvSpPr>
        <p:spPr>
          <a:xfrm>
            <a:off x="1587778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75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>
                <a:solidFill>
                  <a:schemeClr val="tx2">
                    <a:lumMod val="75000"/>
                  </a:schemeClr>
                </a:solidFill>
              </a:rPr>
              <a:t>6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12" name="ZoneTexte 11"/>
          <p:cNvSpPr txBox="1"/>
          <p:nvPr/>
        </p:nvSpPr>
        <p:spPr>
          <a:xfrm>
            <a:off x="3192929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75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>
                <a:solidFill>
                  <a:schemeClr val="tx2">
                    <a:lumMod val="75000"/>
                  </a:schemeClr>
                </a:solidFill>
              </a:rPr>
              <a:t>9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13" name="ZoneTexte 12"/>
          <p:cNvSpPr txBox="1"/>
          <p:nvPr/>
        </p:nvSpPr>
        <p:spPr>
          <a:xfrm>
            <a:off x="2657878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75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>
                <a:solidFill>
                  <a:schemeClr val="tx2">
                    <a:lumMod val="75000"/>
                  </a:schemeClr>
                </a:solidFill>
              </a:rPr>
              <a:t>8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14" name="ZoneTexte 13"/>
          <p:cNvSpPr txBox="1"/>
          <p:nvPr/>
        </p:nvSpPr>
        <p:spPr>
          <a:xfrm>
            <a:off x="2122828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75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>
                <a:solidFill>
                  <a:schemeClr val="tx2">
                    <a:lumMod val="75000"/>
                  </a:schemeClr>
                </a:solidFill>
              </a:rPr>
              <a:t>7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20" name="Forme libre 19"/>
          <p:cNvSpPr/>
          <p:nvPr/>
        </p:nvSpPr>
        <p:spPr>
          <a:xfrm>
            <a:off x="1844814" y="5108551"/>
            <a:ext cx="529210" cy="181707"/>
          </a:xfrm>
          <a:custGeom>
            <a:avLst/>
            <a:gdLst>
              <a:gd name="connsiteX0" fmla="*/ 0 w 529210"/>
              <a:gd name="connsiteY0" fmla="*/ 181707 h 181707"/>
              <a:gd name="connsiteX1" fmla="*/ 257045 w 529210"/>
              <a:gd name="connsiteY1" fmla="*/ 288 h 181707"/>
              <a:gd name="connsiteX2" fmla="*/ 529210 w 529210"/>
              <a:gd name="connsiteY2" fmla="*/ 136352 h 181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9210" h="181707">
                <a:moveTo>
                  <a:pt x="0" y="181707"/>
                </a:moveTo>
                <a:cubicBezTo>
                  <a:pt x="84421" y="94777"/>
                  <a:pt x="168843" y="7847"/>
                  <a:pt x="257045" y="288"/>
                </a:cubicBezTo>
                <a:cubicBezTo>
                  <a:pt x="345247" y="-7271"/>
                  <a:pt x="529210" y="136352"/>
                  <a:pt x="529210" y="136352"/>
                </a:cubicBez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Forme libre 20"/>
          <p:cNvSpPr/>
          <p:nvPr/>
        </p:nvSpPr>
        <p:spPr>
          <a:xfrm>
            <a:off x="2393273" y="5097593"/>
            <a:ext cx="529210" cy="181707"/>
          </a:xfrm>
          <a:custGeom>
            <a:avLst/>
            <a:gdLst>
              <a:gd name="connsiteX0" fmla="*/ 0 w 529210"/>
              <a:gd name="connsiteY0" fmla="*/ 181707 h 181707"/>
              <a:gd name="connsiteX1" fmla="*/ 257045 w 529210"/>
              <a:gd name="connsiteY1" fmla="*/ 288 h 181707"/>
              <a:gd name="connsiteX2" fmla="*/ 529210 w 529210"/>
              <a:gd name="connsiteY2" fmla="*/ 136352 h 181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9210" h="181707">
                <a:moveTo>
                  <a:pt x="0" y="181707"/>
                </a:moveTo>
                <a:cubicBezTo>
                  <a:pt x="84421" y="94777"/>
                  <a:pt x="168843" y="7847"/>
                  <a:pt x="257045" y="288"/>
                </a:cubicBezTo>
                <a:cubicBezTo>
                  <a:pt x="345247" y="-7271"/>
                  <a:pt x="529210" y="136352"/>
                  <a:pt x="529210" y="136352"/>
                </a:cubicBez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Forme libre 21"/>
          <p:cNvSpPr/>
          <p:nvPr/>
        </p:nvSpPr>
        <p:spPr>
          <a:xfrm>
            <a:off x="2858558" y="5111307"/>
            <a:ext cx="529210" cy="181707"/>
          </a:xfrm>
          <a:custGeom>
            <a:avLst/>
            <a:gdLst>
              <a:gd name="connsiteX0" fmla="*/ 0 w 529210"/>
              <a:gd name="connsiteY0" fmla="*/ 181707 h 181707"/>
              <a:gd name="connsiteX1" fmla="*/ 257045 w 529210"/>
              <a:gd name="connsiteY1" fmla="*/ 288 h 181707"/>
              <a:gd name="connsiteX2" fmla="*/ 529210 w 529210"/>
              <a:gd name="connsiteY2" fmla="*/ 136352 h 181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9210" h="181707">
                <a:moveTo>
                  <a:pt x="0" y="181707"/>
                </a:moveTo>
                <a:cubicBezTo>
                  <a:pt x="84421" y="94777"/>
                  <a:pt x="168843" y="7847"/>
                  <a:pt x="257045" y="288"/>
                </a:cubicBezTo>
                <a:cubicBezTo>
                  <a:pt x="345247" y="-7271"/>
                  <a:pt x="529210" y="136352"/>
                  <a:pt x="529210" y="136352"/>
                </a:cubicBez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/>
          <p:cNvSpPr/>
          <p:nvPr/>
        </p:nvSpPr>
        <p:spPr>
          <a:xfrm>
            <a:off x="5639871" y="3969597"/>
            <a:ext cx="2646052" cy="114171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756011" y="3969596"/>
            <a:ext cx="2548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Sur la bande numérique : </a:t>
            </a:r>
            <a:endParaRPr lang="fr-FR" dirty="0"/>
          </a:p>
        </p:txBody>
      </p:sp>
      <p:sp>
        <p:nvSpPr>
          <p:cNvPr id="26" name="ZoneTexte 25"/>
          <p:cNvSpPr txBox="1"/>
          <p:nvPr/>
        </p:nvSpPr>
        <p:spPr>
          <a:xfrm>
            <a:off x="5755819" y="3456794"/>
            <a:ext cx="2239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A l’aide d’un schéma : </a:t>
            </a:r>
            <a:endParaRPr lang="fr-FR" dirty="0"/>
          </a:p>
        </p:txBody>
      </p:sp>
      <p:sp>
        <p:nvSpPr>
          <p:cNvPr id="28" name="Cube 27"/>
          <p:cNvSpPr>
            <a:spLocks noChangeAspect="1"/>
          </p:cNvSpPr>
          <p:nvPr/>
        </p:nvSpPr>
        <p:spPr>
          <a:xfrm>
            <a:off x="6913536" y="4724815"/>
            <a:ext cx="295286" cy="28799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Cube 28"/>
          <p:cNvSpPr>
            <a:spLocks noChangeAspect="1"/>
          </p:cNvSpPr>
          <p:nvPr/>
        </p:nvSpPr>
        <p:spPr>
          <a:xfrm>
            <a:off x="6539089" y="4718061"/>
            <a:ext cx="295286" cy="28799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Cube 29"/>
          <p:cNvSpPr>
            <a:spLocks noChangeAspect="1"/>
          </p:cNvSpPr>
          <p:nvPr/>
        </p:nvSpPr>
        <p:spPr>
          <a:xfrm>
            <a:off x="5872677" y="4457813"/>
            <a:ext cx="295286" cy="28799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Cube 30"/>
          <p:cNvSpPr>
            <a:spLocks noChangeAspect="1"/>
          </p:cNvSpPr>
          <p:nvPr/>
        </p:nvSpPr>
        <p:spPr>
          <a:xfrm>
            <a:off x="7208822" y="4133699"/>
            <a:ext cx="295286" cy="287999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Cube 31"/>
          <p:cNvSpPr>
            <a:spLocks noChangeAspect="1"/>
          </p:cNvSpPr>
          <p:nvPr/>
        </p:nvSpPr>
        <p:spPr>
          <a:xfrm>
            <a:off x="6167963" y="4148817"/>
            <a:ext cx="295286" cy="287999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Cube 32"/>
          <p:cNvSpPr>
            <a:spLocks noChangeAspect="1"/>
          </p:cNvSpPr>
          <p:nvPr/>
        </p:nvSpPr>
        <p:spPr>
          <a:xfrm>
            <a:off x="7759577" y="4405700"/>
            <a:ext cx="295286" cy="28799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" name="Cube 35"/>
          <p:cNvSpPr>
            <a:spLocks noChangeAspect="1"/>
          </p:cNvSpPr>
          <p:nvPr/>
        </p:nvSpPr>
        <p:spPr>
          <a:xfrm>
            <a:off x="6686732" y="4094521"/>
            <a:ext cx="295286" cy="287999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ZoneTexte 36"/>
          <p:cNvSpPr txBox="1"/>
          <p:nvPr/>
        </p:nvSpPr>
        <p:spPr>
          <a:xfrm>
            <a:off x="5908219" y="5467075"/>
            <a:ext cx="2195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Je connais l’addition : </a:t>
            </a:r>
            <a:endParaRPr lang="fr-FR" dirty="0"/>
          </a:p>
        </p:txBody>
      </p:sp>
      <p:sp>
        <p:nvSpPr>
          <p:cNvPr id="38" name="ZoneTexte 37"/>
          <p:cNvSpPr txBox="1"/>
          <p:nvPr/>
        </p:nvSpPr>
        <p:spPr>
          <a:xfrm>
            <a:off x="6315559" y="5971694"/>
            <a:ext cx="1415923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2400" dirty="0">
                <a:latin typeface="Script Ecole 2"/>
                <a:cs typeface="Script Ecole 2"/>
              </a:rPr>
              <a:t>6</a:t>
            </a:r>
            <a:r>
              <a:rPr lang="fr-FR" sz="2400" dirty="0" smtClean="0">
                <a:latin typeface="Script Ecole 2"/>
                <a:cs typeface="Script Ecole 2"/>
              </a:rPr>
              <a:t> + 3 = </a:t>
            </a:r>
            <a:r>
              <a:rPr lang="fr-FR" sz="2400" dirty="0" smtClean="0">
                <a:solidFill>
                  <a:srgbClr val="953735"/>
                </a:solidFill>
                <a:latin typeface="Script Ecole 2"/>
                <a:cs typeface="Script Ecole 2"/>
              </a:rPr>
              <a:t>9</a:t>
            </a:r>
            <a:endParaRPr lang="fr-FR" sz="2400" dirty="0">
              <a:solidFill>
                <a:srgbClr val="953735"/>
              </a:solidFill>
              <a:latin typeface="Script Ecole 2"/>
              <a:cs typeface="Script Ecole 2"/>
            </a:endParaRPr>
          </a:p>
        </p:txBody>
      </p:sp>
      <p:sp>
        <p:nvSpPr>
          <p:cNvPr id="34" name="Cube 33"/>
          <p:cNvSpPr>
            <a:spLocks noChangeAspect="1"/>
          </p:cNvSpPr>
          <p:nvPr/>
        </p:nvSpPr>
        <p:spPr>
          <a:xfrm>
            <a:off x="6167963" y="4688146"/>
            <a:ext cx="295286" cy="28799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Cube 38"/>
          <p:cNvSpPr>
            <a:spLocks noChangeAspect="1"/>
          </p:cNvSpPr>
          <p:nvPr/>
        </p:nvSpPr>
        <p:spPr>
          <a:xfrm>
            <a:off x="7328203" y="4601812"/>
            <a:ext cx="295286" cy="28799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6327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800" decel="100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800" decel="100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0" grpId="0" animBg="1"/>
      <p:bldP spid="21" grpId="0" animBg="1"/>
      <p:bldP spid="22" grpId="0" animBg="1"/>
      <p:bldP spid="24" grpId="0" animBg="1"/>
      <p:bldP spid="25" grpId="0"/>
      <p:bldP spid="26" grpId="0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6" grpId="0" animBg="1"/>
      <p:bldP spid="37" grpId="0"/>
      <p:bldP spid="38" grpId="0" animBg="1"/>
      <p:bldP spid="34" grpId="0" animBg="1"/>
      <p:bldP spid="3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L’écriture mathématique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2237805" y="1617655"/>
            <a:ext cx="45965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dirty="0" smtClean="0"/>
              <a:t>…… + 2 = 9 </a:t>
            </a:r>
            <a:endParaRPr lang="fr-FR" sz="8000" dirty="0"/>
          </a:p>
        </p:txBody>
      </p:sp>
      <p:sp>
        <p:nvSpPr>
          <p:cNvPr id="7" name="ZoneTexte 6"/>
          <p:cNvSpPr txBox="1"/>
          <p:nvPr/>
        </p:nvSpPr>
        <p:spPr>
          <a:xfrm>
            <a:off x="2587590" y="1572301"/>
            <a:ext cx="8001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>
                <a:solidFill>
                  <a:srgbClr val="FF0000"/>
                </a:solidFill>
              </a:rPr>
              <a:t>7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8" name="Flèche droite rayée 7"/>
          <p:cNvSpPr/>
          <p:nvPr/>
        </p:nvSpPr>
        <p:spPr>
          <a:xfrm>
            <a:off x="216467" y="5064601"/>
            <a:ext cx="4078889" cy="907093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517678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75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 smtClean="0">
                <a:solidFill>
                  <a:schemeClr val="tx2">
                    <a:lumMod val="75000"/>
                  </a:schemeClr>
                </a:solidFill>
              </a:rPr>
              <a:t>4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10" name="ZoneTexte 9"/>
          <p:cNvSpPr txBox="1"/>
          <p:nvPr/>
        </p:nvSpPr>
        <p:spPr>
          <a:xfrm>
            <a:off x="1052728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75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>
                <a:solidFill>
                  <a:schemeClr val="tx2">
                    <a:lumMod val="75000"/>
                  </a:schemeClr>
                </a:solidFill>
              </a:rPr>
              <a:t>5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11" name="ZoneTexte 10"/>
          <p:cNvSpPr txBox="1"/>
          <p:nvPr/>
        </p:nvSpPr>
        <p:spPr>
          <a:xfrm>
            <a:off x="1587778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75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>
                <a:solidFill>
                  <a:schemeClr val="tx2">
                    <a:lumMod val="75000"/>
                  </a:schemeClr>
                </a:solidFill>
              </a:rPr>
              <a:t>6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12" name="ZoneTexte 11"/>
          <p:cNvSpPr txBox="1"/>
          <p:nvPr/>
        </p:nvSpPr>
        <p:spPr>
          <a:xfrm>
            <a:off x="3192929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75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>
                <a:solidFill>
                  <a:schemeClr val="tx2">
                    <a:lumMod val="75000"/>
                  </a:schemeClr>
                </a:solidFill>
              </a:rPr>
              <a:t>9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13" name="ZoneTexte 12"/>
          <p:cNvSpPr txBox="1"/>
          <p:nvPr/>
        </p:nvSpPr>
        <p:spPr>
          <a:xfrm>
            <a:off x="2657878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75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>
                <a:solidFill>
                  <a:schemeClr val="tx2">
                    <a:lumMod val="75000"/>
                  </a:schemeClr>
                </a:solidFill>
              </a:rPr>
              <a:t>8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14" name="ZoneTexte 13"/>
          <p:cNvSpPr txBox="1"/>
          <p:nvPr/>
        </p:nvSpPr>
        <p:spPr>
          <a:xfrm>
            <a:off x="2122828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75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>
                <a:solidFill>
                  <a:schemeClr val="tx2">
                    <a:lumMod val="75000"/>
                  </a:schemeClr>
                </a:solidFill>
              </a:rPr>
              <a:t>7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21" name="Forme libre 20"/>
          <p:cNvSpPr/>
          <p:nvPr/>
        </p:nvSpPr>
        <p:spPr>
          <a:xfrm>
            <a:off x="2393273" y="5097593"/>
            <a:ext cx="529210" cy="181707"/>
          </a:xfrm>
          <a:custGeom>
            <a:avLst/>
            <a:gdLst>
              <a:gd name="connsiteX0" fmla="*/ 0 w 529210"/>
              <a:gd name="connsiteY0" fmla="*/ 181707 h 181707"/>
              <a:gd name="connsiteX1" fmla="*/ 257045 w 529210"/>
              <a:gd name="connsiteY1" fmla="*/ 288 h 181707"/>
              <a:gd name="connsiteX2" fmla="*/ 529210 w 529210"/>
              <a:gd name="connsiteY2" fmla="*/ 136352 h 181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9210" h="181707">
                <a:moveTo>
                  <a:pt x="0" y="181707"/>
                </a:moveTo>
                <a:cubicBezTo>
                  <a:pt x="84421" y="94777"/>
                  <a:pt x="168843" y="7847"/>
                  <a:pt x="257045" y="288"/>
                </a:cubicBezTo>
                <a:cubicBezTo>
                  <a:pt x="345247" y="-7271"/>
                  <a:pt x="529210" y="136352"/>
                  <a:pt x="529210" y="136352"/>
                </a:cubicBez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Forme libre 21"/>
          <p:cNvSpPr/>
          <p:nvPr/>
        </p:nvSpPr>
        <p:spPr>
          <a:xfrm>
            <a:off x="2858558" y="5111307"/>
            <a:ext cx="529210" cy="181707"/>
          </a:xfrm>
          <a:custGeom>
            <a:avLst/>
            <a:gdLst>
              <a:gd name="connsiteX0" fmla="*/ 0 w 529210"/>
              <a:gd name="connsiteY0" fmla="*/ 181707 h 181707"/>
              <a:gd name="connsiteX1" fmla="*/ 257045 w 529210"/>
              <a:gd name="connsiteY1" fmla="*/ 288 h 181707"/>
              <a:gd name="connsiteX2" fmla="*/ 529210 w 529210"/>
              <a:gd name="connsiteY2" fmla="*/ 136352 h 181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9210" h="181707">
                <a:moveTo>
                  <a:pt x="0" y="181707"/>
                </a:moveTo>
                <a:cubicBezTo>
                  <a:pt x="84421" y="94777"/>
                  <a:pt x="168843" y="7847"/>
                  <a:pt x="257045" y="288"/>
                </a:cubicBezTo>
                <a:cubicBezTo>
                  <a:pt x="345247" y="-7271"/>
                  <a:pt x="529210" y="136352"/>
                  <a:pt x="529210" y="136352"/>
                </a:cubicBez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/>
          <p:cNvSpPr/>
          <p:nvPr/>
        </p:nvSpPr>
        <p:spPr>
          <a:xfrm>
            <a:off x="5639871" y="3969597"/>
            <a:ext cx="2646052" cy="114171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756011" y="3969596"/>
            <a:ext cx="2548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Sur la bande numérique : </a:t>
            </a:r>
            <a:endParaRPr lang="fr-FR" dirty="0"/>
          </a:p>
        </p:txBody>
      </p:sp>
      <p:sp>
        <p:nvSpPr>
          <p:cNvPr id="26" name="ZoneTexte 25"/>
          <p:cNvSpPr txBox="1"/>
          <p:nvPr/>
        </p:nvSpPr>
        <p:spPr>
          <a:xfrm>
            <a:off x="5755819" y="3456794"/>
            <a:ext cx="2239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A l’aide d’un schéma : </a:t>
            </a:r>
            <a:endParaRPr lang="fr-FR" dirty="0"/>
          </a:p>
        </p:txBody>
      </p:sp>
      <p:sp>
        <p:nvSpPr>
          <p:cNvPr id="28" name="Cube 27"/>
          <p:cNvSpPr>
            <a:spLocks noChangeAspect="1"/>
          </p:cNvSpPr>
          <p:nvPr/>
        </p:nvSpPr>
        <p:spPr>
          <a:xfrm>
            <a:off x="6913536" y="4724815"/>
            <a:ext cx="295286" cy="28799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Cube 28"/>
          <p:cNvSpPr>
            <a:spLocks noChangeAspect="1"/>
          </p:cNvSpPr>
          <p:nvPr/>
        </p:nvSpPr>
        <p:spPr>
          <a:xfrm>
            <a:off x="6539089" y="4718061"/>
            <a:ext cx="295286" cy="28799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Cube 29"/>
          <p:cNvSpPr>
            <a:spLocks noChangeAspect="1"/>
          </p:cNvSpPr>
          <p:nvPr/>
        </p:nvSpPr>
        <p:spPr>
          <a:xfrm>
            <a:off x="5872677" y="4457813"/>
            <a:ext cx="295286" cy="28799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Cube 30"/>
          <p:cNvSpPr>
            <a:spLocks noChangeAspect="1"/>
          </p:cNvSpPr>
          <p:nvPr/>
        </p:nvSpPr>
        <p:spPr>
          <a:xfrm>
            <a:off x="7208822" y="4133699"/>
            <a:ext cx="295286" cy="287999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Cube 32"/>
          <p:cNvSpPr>
            <a:spLocks noChangeAspect="1"/>
          </p:cNvSpPr>
          <p:nvPr/>
        </p:nvSpPr>
        <p:spPr>
          <a:xfrm>
            <a:off x="7759577" y="4405700"/>
            <a:ext cx="295286" cy="28799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" name="Cube 35"/>
          <p:cNvSpPr>
            <a:spLocks noChangeAspect="1"/>
          </p:cNvSpPr>
          <p:nvPr/>
        </p:nvSpPr>
        <p:spPr>
          <a:xfrm>
            <a:off x="6686732" y="4094521"/>
            <a:ext cx="295286" cy="287999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ZoneTexte 36"/>
          <p:cNvSpPr txBox="1"/>
          <p:nvPr/>
        </p:nvSpPr>
        <p:spPr>
          <a:xfrm>
            <a:off x="5908219" y="5467075"/>
            <a:ext cx="2195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Je connais l’addition : </a:t>
            </a:r>
            <a:endParaRPr lang="fr-FR" dirty="0"/>
          </a:p>
        </p:txBody>
      </p:sp>
      <p:sp>
        <p:nvSpPr>
          <p:cNvPr id="38" name="ZoneTexte 37"/>
          <p:cNvSpPr txBox="1"/>
          <p:nvPr/>
        </p:nvSpPr>
        <p:spPr>
          <a:xfrm>
            <a:off x="6315559" y="5971694"/>
            <a:ext cx="1415923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2400" dirty="0" smtClean="0">
                <a:latin typeface="Script Ecole 2"/>
                <a:cs typeface="Script Ecole 2"/>
              </a:rPr>
              <a:t>7 + 2 = </a:t>
            </a:r>
            <a:r>
              <a:rPr lang="fr-FR" sz="2400" dirty="0" smtClean="0">
                <a:solidFill>
                  <a:srgbClr val="953735"/>
                </a:solidFill>
                <a:latin typeface="Script Ecole 2"/>
                <a:cs typeface="Script Ecole 2"/>
              </a:rPr>
              <a:t>9</a:t>
            </a:r>
            <a:endParaRPr lang="fr-FR" sz="2400" dirty="0">
              <a:solidFill>
                <a:srgbClr val="953735"/>
              </a:solidFill>
              <a:latin typeface="Script Ecole 2"/>
              <a:cs typeface="Script Ecole 2"/>
            </a:endParaRPr>
          </a:p>
        </p:txBody>
      </p:sp>
      <p:sp>
        <p:nvSpPr>
          <p:cNvPr id="34" name="Cube 33"/>
          <p:cNvSpPr>
            <a:spLocks noChangeAspect="1"/>
          </p:cNvSpPr>
          <p:nvPr/>
        </p:nvSpPr>
        <p:spPr>
          <a:xfrm>
            <a:off x="6167963" y="4688146"/>
            <a:ext cx="295286" cy="28799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Cube 38"/>
          <p:cNvSpPr>
            <a:spLocks noChangeAspect="1"/>
          </p:cNvSpPr>
          <p:nvPr/>
        </p:nvSpPr>
        <p:spPr>
          <a:xfrm>
            <a:off x="7328203" y="4601812"/>
            <a:ext cx="295286" cy="28799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Cube 34"/>
          <p:cNvSpPr>
            <a:spLocks noChangeAspect="1"/>
          </p:cNvSpPr>
          <p:nvPr/>
        </p:nvSpPr>
        <p:spPr>
          <a:xfrm>
            <a:off x="6285319" y="4261700"/>
            <a:ext cx="295286" cy="28799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9139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800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1" grpId="0" animBg="1"/>
      <p:bldP spid="22" grpId="0" animBg="1"/>
      <p:bldP spid="24" grpId="0" animBg="1"/>
      <p:bldP spid="25" grpId="0"/>
      <p:bldP spid="26" grpId="0"/>
      <p:bldP spid="28" grpId="0" animBg="1"/>
      <p:bldP spid="29" grpId="0" animBg="1"/>
      <p:bldP spid="30" grpId="0" animBg="1"/>
      <p:bldP spid="31" grpId="0" animBg="1"/>
      <p:bldP spid="33" grpId="0" animBg="1"/>
      <p:bldP spid="36" grpId="0" animBg="1"/>
      <p:bldP spid="37" grpId="0"/>
      <p:bldP spid="38" grpId="0" animBg="1"/>
      <p:bldP spid="34" grpId="0" animBg="1"/>
      <p:bldP spid="39" grpId="0" animBg="1"/>
      <p:bldP spid="3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L’écriture mathématique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2237805" y="1617655"/>
            <a:ext cx="45965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dirty="0" smtClean="0"/>
              <a:t>…… + 3 = 7 </a:t>
            </a:r>
            <a:endParaRPr lang="fr-FR" sz="8000" dirty="0"/>
          </a:p>
        </p:txBody>
      </p:sp>
      <p:sp>
        <p:nvSpPr>
          <p:cNvPr id="7" name="ZoneTexte 6"/>
          <p:cNvSpPr txBox="1"/>
          <p:nvPr/>
        </p:nvSpPr>
        <p:spPr>
          <a:xfrm>
            <a:off x="2587590" y="1572301"/>
            <a:ext cx="8001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 smtClean="0">
                <a:solidFill>
                  <a:srgbClr val="FF0000"/>
                </a:solidFill>
              </a:rPr>
              <a:t>4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8" name="Flèche droite rayée 7"/>
          <p:cNvSpPr/>
          <p:nvPr/>
        </p:nvSpPr>
        <p:spPr>
          <a:xfrm>
            <a:off x="216467" y="5064601"/>
            <a:ext cx="4078889" cy="907093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517678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75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 smtClean="0">
                <a:solidFill>
                  <a:schemeClr val="tx2">
                    <a:lumMod val="75000"/>
                  </a:schemeClr>
                </a:solidFill>
              </a:rPr>
              <a:t>4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10" name="ZoneTexte 9"/>
          <p:cNvSpPr txBox="1"/>
          <p:nvPr/>
        </p:nvSpPr>
        <p:spPr>
          <a:xfrm>
            <a:off x="1052728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75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>
                <a:solidFill>
                  <a:schemeClr val="tx2">
                    <a:lumMod val="75000"/>
                  </a:schemeClr>
                </a:solidFill>
              </a:rPr>
              <a:t>5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11" name="ZoneTexte 10"/>
          <p:cNvSpPr txBox="1"/>
          <p:nvPr/>
        </p:nvSpPr>
        <p:spPr>
          <a:xfrm>
            <a:off x="1587778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75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>
                <a:solidFill>
                  <a:schemeClr val="tx2">
                    <a:lumMod val="75000"/>
                  </a:schemeClr>
                </a:solidFill>
              </a:rPr>
              <a:t>6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12" name="ZoneTexte 11"/>
          <p:cNvSpPr txBox="1"/>
          <p:nvPr/>
        </p:nvSpPr>
        <p:spPr>
          <a:xfrm>
            <a:off x="3192929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75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>
                <a:solidFill>
                  <a:schemeClr val="tx2">
                    <a:lumMod val="75000"/>
                  </a:schemeClr>
                </a:solidFill>
              </a:rPr>
              <a:t>9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13" name="ZoneTexte 12"/>
          <p:cNvSpPr txBox="1"/>
          <p:nvPr/>
        </p:nvSpPr>
        <p:spPr>
          <a:xfrm>
            <a:off x="2657878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75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>
                <a:solidFill>
                  <a:schemeClr val="tx2">
                    <a:lumMod val="75000"/>
                  </a:schemeClr>
                </a:solidFill>
              </a:rPr>
              <a:t>8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14" name="ZoneTexte 13"/>
          <p:cNvSpPr txBox="1"/>
          <p:nvPr/>
        </p:nvSpPr>
        <p:spPr>
          <a:xfrm>
            <a:off x="2122828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75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>
                <a:solidFill>
                  <a:schemeClr val="tx2">
                    <a:lumMod val="75000"/>
                  </a:schemeClr>
                </a:solidFill>
              </a:rPr>
              <a:t>7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21" name="Forme libre 20"/>
          <p:cNvSpPr/>
          <p:nvPr/>
        </p:nvSpPr>
        <p:spPr>
          <a:xfrm>
            <a:off x="1323173" y="5111307"/>
            <a:ext cx="529210" cy="181707"/>
          </a:xfrm>
          <a:custGeom>
            <a:avLst/>
            <a:gdLst>
              <a:gd name="connsiteX0" fmla="*/ 0 w 529210"/>
              <a:gd name="connsiteY0" fmla="*/ 181707 h 181707"/>
              <a:gd name="connsiteX1" fmla="*/ 257045 w 529210"/>
              <a:gd name="connsiteY1" fmla="*/ 288 h 181707"/>
              <a:gd name="connsiteX2" fmla="*/ 529210 w 529210"/>
              <a:gd name="connsiteY2" fmla="*/ 136352 h 181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9210" h="181707">
                <a:moveTo>
                  <a:pt x="0" y="181707"/>
                </a:moveTo>
                <a:cubicBezTo>
                  <a:pt x="84421" y="94777"/>
                  <a:pt x="168843" y="7847"/>
                  <a:pt x="257045" y="288"/>
                </a:cubicBezTo>
                <a:cubicBezTo>
                  <a:pt x="345247" y="-7271"/>
                  <a:pt x="529210" y="136352"/>
                  <a:pt x="529210" y="136352"/>
                </a:cubicBez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Forme libre 21"/>
          <p:cNvSpPr/>
          <p:nvPr/>
        </p:nvSpPr>
        <p:spPr>
          <a:xfrm>
            <a:off x="1830377" y="5111307"/>
            <a:ext cx="529210" cy="181707"/>
          </a:xfrm>
          <a:custGeom>
            <a:avLst/>
            <a:gdLst>
              <a:gd name="connsiteX0" fmla="*/ 0 w 529210"/>
              <a:gd name="connsiteY0" fmla="*/ 181707 h 181707"/>
              <a:gd name="connsiteX1" fmla="*/ 257045 w 529210"/>
              <a:gd name="connsiteY1" fmla="*/ 288 h 181707"/>
              <a:gd name="connsiteX2" fmla="*/ 529210 w 529210"/>
              <a:gd name="connsiteY2" fmla="*/ 136352 h 181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9210" h="181707">
                <a:moveTo>
                  <a:pt x="0" y="181707"/>
                </a:moveTo>
                <a:cubicBezTo>
                  <a:pt x="84421" y="94777"/>
                  <a:pt x="168843" y="7847"/>
                  <a:pt x="257045" y="288"/>
                </a:cubicBezTo>
                <a:cubicBezTo>
                  <a:pt x="345247" y="-7271"/>
                  <a:pt x="529210" y="136352"/>
                  <a:pt x="529210" y="136352"/>
                </a:cubicBez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/>
          <p:cNvSpPr/>
          <p:nvPr/>
        </p:nvSpPr>
        <p:spPr>
          <a:xfrm>
            <a:off x="5639871" y="3969597"/>
            <a:ext cx="2646052" cy="114171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756011" y="3969596"/>
            <a:ext cx="2548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Sur la bande numérique : </a:t>
            </a:r>
            <a:endParaRPr lang="fr-FR" dirty="0"/>
          </a:p>
        </p:txBody>
      </p:sp>
      <p:sp>
        <p:nvSpPr>
          <p:cNvPr id="26" name="ZoneTexte 25"/>
          <p:cNvSpPr txBox="1"/>
          <p:nvPr/>
        </p:nvSpPr>
        <p:spPr>
          <a:xfrm>
            <a:off x="5755819" y="3456794"/>
            <a:ext cx="2239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A l’aide d’un schéma : </a:t>
            </a:r>
            <a:endParaRPr lang="fr-FR" dirty="0"/>
          </a:p>
        </p:txBody>
      </p:sp>
      <p:sp>
        <p:nvSpPr>
          <p:cNvPr id="29" name="Cube 28"/>
          <p:cNvSpPr>
            <a:spLocks noChangeAspect="1"/>
          </p:cNvSpPr>
          <p:nvPr/>
        </p:nvSpPr>
        <p:spPr>
          <a:xfrm>
            <a:off x="6539089" y="4718061"/>
            <a:ext cx="295286" cy="28799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Cube 29"/>
          <p:cNvSpPr>
            <a:spLocks noChangeAspect="1"/>
          </p:cNvSpPr>
          <p:nvPr/>
        </p:nvSpPr>
        <p:spPr>
          <a:xfrm>
            <a:off x="5872677" y="4457813"/>
            <a:ext cx="295286" cy="28799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Cube 30"/>
          <p:cNvSpPr>
            <a:spLocks noChangeAspect="1"/>
          </p:cNvSpPr>
          <p:nvPr/>
        </p:nvSpPr>
        <p:spPr>
          <a:xfrm>
            <a:off x="7208822" y="4133699"/>
            <a:ext cx="295286" cy="287999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Cube 32"/>
          <p:cNvSpPr>
            <a:spLocks noChangeAspect="1"/>
          </p:cNvSpPr>
          <p:nvPr/>
        </p:nvSpPr>
        <p:spPr>
          <a:xfrm>
            <a:off x="7759577" y="4405700"/>
            <a:ext cx="295286" cy="28799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" name="Cube 35"/>
          <p:cNvSpPr>
            <a:spLocks noChangeAspect="1"/>
          </p:cNvSpPr>
          <p:nvPr/>
        </p:nvSpPr>
        <p:spPr>
          <a:xfrm>
            <a:off x="6686732" y="4094521"/>
            <a:ext cx="295286" cy="287999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ZoneTexte 36"/>
          <p:cNvSpPr txBox="1"/>
          <p:nvPr/>
        </p:nvSpPr>
        <p:spPr>
          <a:xfrm>
            <a:off x="5908219" y="5467075"/>
            <a:ext cx="2195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Je connais l’addition : </a:t>
            </a:r>
            <a:endParaRPr lang="fr-FR" dirty="0"/>
          </a:p>
        </p:txBody>
      </p:sp>
      <p:sp>
        <p:nvSpPr>
          <p:cNvPr id="38" name="ZoneTexte 37"/>
          <p:cNvSpPr txBox="1"/>
          <p:nvPr/>
        </p:nvSpPr>
        <p:spPr>
          <a:xfrm>
            <a:off x="6315559" y="5971694"/>
            <a:ext cx="1410212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2400" dirty="0">
                <a:latin typeface="Script Ecole 2"/>
                <a:cs typeface="Script Ecole 2"/>
              </a:rPr>
              <a:t>4</a:t>
            </a:r>
            <a:r>
              <a:rPr lang="fr-FR" sz="2400" dirty="0" smtClean="0">
                <a:latin typeface="Script Ecole 2"/>
                <a:cs typeface="Script Ecole 2"/>
              </a:rPr>
              <a:t> + 3 = </a:t>
            </a:r>
            <a:r>
              <a:rPr lang="fr-FR" sz="2400" dirty="0">
                <a:solidFill>
                  <a:srgbClr val="953735"/>
                </a:solidFill>
                <a:latin typeface="Script Ecole 2"/>
                <a:cs typeface="Script Ecole 2"/>
              </a:rPr>
              <a:t>7</a:t>
            </a:r>
          </a:p>
        </p:txBody>
      </p:sp>
      <p:sp>
        <p:nvSpPr>
          <p:cNvPr id="39" name="Cube 38"/>
          <p:cNvSpPr>
            <a:spLocks noChangeAspect="1"/>
          </p:cNvSpPr>
          <p:nvPr/>
        </p:nvSpPr>
        <p:spPr>
          <a:xfrm>
            <a:off x="7328203" y="4601812"/>
            <a:ext cx="295286" cy="28799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Forme libre 31"/>
          <p:cNvSpPr/>
          <p:nvPr/>
        </p:nvSpPr>
        <p:spPr>
          <a:xfrm>
            <a:off x="788123" y="5111307"/>
            <a:ext cx="529210" cy="181707"/>
          </a:xfrm>
          <a:custGeom>
            <a:avLst/>
            <a:gdLst>
              <a:gd name="connsiteX0" fmla="*/ 0 w 529210"/>
              <a:gd name="connsiteY0" fmla="*/ 181707 h 181707"/>
              <a:gd name="connsiteX1" fmla="*/ 257045 w 529210"/>
              <a:gd name="connsiteY1" fmla="*/ 288 h 181707"/>
              <a:gd name="connsiteX2" fmla="*/ 529210 w 529210"/>
              <a:gd name="connsiteY2" fmla="*/ 136352 h 181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9210" h="181707">
                <a:moveTo>
                  <a:pt x="0" y="181707"/>
                </a:moveTo>
                <a:cubicBezTo>
                  <a:pt x="84421" y="94777"/>
                  <a:pt x="168843" y="7847"/>
                  <a:pt x="257045" y="288"/>
                </a:cubicBezTo>
                <a:cubicBezTo>
                  <a:pt x="345247" y="-7271"/>
                  <a:pt x="529210" y="136352"/>
                  <a:pt x="529210" y="136352"/>
                </a:cubicBez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Cube 39"/>
          <p:cNvSpPr>
            <a:spLocks noChangeAspect="1"/>
          </p:cNvSpPr>
          <p:nvPr/>
        </p:nvSpPr>
        <p:spPr>
          <a:xfrm>
            <a:off x="6243803" y="4133699"/>
            <a:ext cx="295286" cy="287999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96938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800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800" decel="100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800" decel="100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1" grpId="0" animBg="1"/>
      <p:bldP spid="22" grpId="0" animBg="1"/>
      <p:bldP spid="24" grpId="0" animBg="1"/>
      <p:bldP spid="25" grpId="0"/>
      <p:bldP spid="26" grpId="0"/>
      <p:bldP spid="29" grpId="0" animBg="1"/>
      <p:bldP spid="30" grpId="0" animBg="1"/>
      <p:bldP spid="31" grpId="0" animBg="1"/>
      <p:bldP spid="33" grpId="0" animBg="1"/>
      <p:bldP spid="36" grpId="0" animBg="1"/>
      <p:bldP spid="37" grpId="0"/>
      <p:bldP spid="38" grpId="0" animBg="1"/>
      <p:bldP spid="39" grpId="0" animBg="1"/>
      <p:bldP spid="32" grpId="0" animBg="1"/>
      <p:bldP spid="4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L’écriture mathématique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2237805" y="1617655"/>
            <a:ext cx="45965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dirty="0" smtClean="0"/>
              <a:t>…… + 3 = 8 </a:t>
            </a:r>
            <a:endParaRPr lang="fr-FR" sz="8000" dirty="0"/>
          </a:p>
        </p:txBody>
      </p:sp>
      <p:sp>
        <p:nvSpPr>
          <p:cNvPr id="7" name="ZoneTexte 6"/>
          <p:cNvSpPr txBox="1"/>
          <p:nvPr/>
        </p:nvSpPr>
        <p:spPr>
          <a:xfrm>
            <a:off x="2587590" y="1572301"/>
            <a:ext cx="8001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>
                <a:solidFill>
                  <a:srgbClr val="FF0000"/>
                </a:solidFill>
              </a:rPr>
              <a:t>5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8" name="Flèche droite rayée 7"/>
          <p:cNvSpPr/>
          <p:nvPr/>
        </p:nvSpPr>
        <p:spPr>
          <a:xfrm>
            <a:off x="216467" y="5064601"/>
            <a:ext cx="4078889" cy="907093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517678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75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 smtClean="0">
                <a:solidFill>
                  <a:schemeClr val="tx2">
                    <a:lumMod val="75000"/>
                  </a:schemeClr>
                </a:solidFill>
              </a:rPr>
              <a:t>4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10" name="ZoneTexte 9"/>
          <p:cNvSpPr txBox="1"/>
          <p:nvPr/>
        </p:nvSpPr>
        <p:spPr>
          <a:xfrm>
            <a:off x="1052728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75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>
                <a:solidFill>
                  <a:schemeClr val="tx2">
                    <a:lumMod val="75000"/>
                  </a:schemeClr>
                </a:solidFill>
              </a:rPr>
              <a:t>5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11" name="ZoneTexte 10"/>
          <p:cNvSpPr txBox="1"/>
          <p:nvPr/>
        </p:nvSpPr>
        <p:spPr>
          <a:xfrm>
            <a:off x="1587778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75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>
                <a:solidFill>
                  <a:schemeClr val="tx2">
                    <a:lumMod val="75000"/>
                  </a:schemeClr>
                </a:solidFill>
              </a:rPr>
              <a:t>6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12" name="ZoneTexte 11"/>
          <p:cNvSpPr txBox="1"/>
          <p:nvPr/>
        </p:nvSpPr>
        <p:spPr>
          <a:xfrm>
            <a:off x="3192929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75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>
                <a:solidFill>
                  <a:schemeClr val="tx2">
                    <a:lumMod val="75000"/>
                  </a:schemeClr>
                </a:solidFill>
              </a:rPr>
              <a:t>9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13" name="ZoneTexte 12"/>
          <p:cNvSpPr txBox="1"/>
          <p:nvPr/>
        </p:nvSpPr>
        <p:spPr>
          <a:xfrm>
            <a:off x="2657878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75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>
                <a:solidFill>
                  <a:schemeClr val="tx2">
                    <a:lumMod val="75000"/>
                  </a:schemeClr>
                </a:solidFill>
              </a:rPr>
              <a:t>8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14" name="ZoneTexte 13"/>
          <p:cNvSpPr txBox="1"/>
          <p:nvPr/>
        </p:nvSpPr>
        <p:spPr>
          <a:xfrm>
            <a:off x="2122828" y="5279300"/>
            <a:ext cx="540739" cy="49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7500" lnSpcReduction="20000"/>
          </a:bodyPr>
          <a:lstStyle/>
          <a:p>
            <a:pPr algn="ctr">
              <a:lnSpc>
                <a:spcPct val="70000"/>
              </a:lnSpc>
            </a:pPr>
            <a:r>
              <a:rPr lang="fr-FR" sz="4000" dirty="0">
                <a:solidFill>
                  <a:schemeClr val="tx2">
                    <a:lumMod val="75000"/>
                  </a:schemeClr>
                </a:solidFill>
              </a:rPr>
              <a:t>7</a:t>
            </a:r>
            <a:r>
              <a:rPr lang="fr-FR" sz="8000" dirty="0" smtClean="0"/>
              <a:t> </a:t>
            </a:r>
            <a:endParaRPr lang="fr-FR" sz="8000" dirty="0"/>
          </a:p>
        </p:txBody>
      </p:sp>
      <p:sp>
        <p:nvSpPr>
          <p:cNvPr id="21" name="Forme libre 20"/>
          <p:cNvSpPr/>
          <p:nvPr/>
        </p:nvSpPr>
        <p:spPr>
          <a:xfrm>
            <a:off x="1852383" y="5111307"/>
            <a:ext cx="529210" cy="181707"/>
          </a:xfrm>
          <a:custGeom>
            <a:avLst/>
            <a:gdLst>
              <a:gd name="connsiteX0" fmla="*/ 0 w 529210"/>
              <a:gd name="connsiteY0" fmla="*/ 181707 h 181707"/>
              <a:gd name="connsiteX1" fmla="*/ 257045 w 529210"/>
              <a:gd name="connsiteY1" fmla="*/ 288 h 181707"/>
              <a:gd name="connsiteX2" fmla="*/ 529210 w 529210"/>
              <a:gd name="connsiteY2" fmla="*/ 136352 h 181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9210" h="181707">
                <a:moveTo>
                  <a:pt x="0" y="181707"/>
                </a:moveTo>
                <a:cubicBezTo>
                  <a:pt x="84421" y="94777"/>
                  <a:pt x="168843" y="7847"/>
                  <a:pt x="257045" y="288"/>
                </a:cubicBezTo>
                <a:cubicBezTo>
                  <a:pt x="345247" y="-7271"/>
                  <a:pt x="529210" y="136352"/>
                  <a:pt x="529210" y="136352"/>
                </a:cubicBez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Forme libre 21"/>
          <p:cNvSpPr/>
          <p:nvPr/>
        </p:nvSpPr>
        <p:spPr>
          <a:xfrm>
            <a:off x="2359587" y="5112658"/>
            <a:ext cx="529210" cy="181707"/>
          </a:xfrm>
          <a:custGeom>
            <a:avLst/>
            <a:gdLst>
              <a:gd name="connsiteX0" fmla="*/ 0 w 529210"/>
              <a:gd name="connsiteY0" fmla="*/ 181707 h 181707"/>
              <a:gd name="connsiteX1" fmla="*/ 257045 w 529210"/>
              <a:gd name="connsiteY1" fmla="*/ 288 h 181707"/>
              <a:gd name="connsiteX2" fmla="*/ 529210 w 529210"/>
              <a:gd name="connsiteY2" fmla="*/ 136352 h 181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9210" h="181707">
                <a:moveTo>
                  <a:pt x="0" y="181707"/>
                </a:moveTo>
                <a:cubicBezTo>
                  <a:pt x="84421" y="94777"/>
                  <a:pt x="168843" y="7847"/>
                  <a:pt x="257045" y="288"/>
                </a:cubicBezTo>
                <a:cubicBezTo>
                  <a:pt x="345247" y="-7271"/>
                  <a:pt x="529210" y="136352"/>
                  <a:pt x="529210" y="136352"/>
                </a:cubicBez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/>
          <p:cNvSpPr/>
          <p:nvPr/>
        </p:nvSpPr>
        <p:spPr>
          <a:xfrm>
            <a:off x="5639871" y="3969597"/>
            <a:ext cx="2646052" cy="114171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756011" y="3969596"/>
            <a:ext cx="2548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Sur la bande numérique : </a:t>
            </a:r>
            <a:endParaRPr lang="fr-FR" dirty="0"/>
          </a:p>
        </p:txBody>
      </p:sp>
      <p:sp>
        <p:nvSpPr>
          <p:cNvPr id="26" name="ZoneTexte 25"/>
          <p:cNvSpPr txBox="1"/>
          <p:nvPr/>
        </p:nvSpPr>
        <p:spPr>
          <a:xfrm>
            <a:off x="5755819" y="3456794"/>
            <a:ext cx="2239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A l’aide d’un schéma : </a:t>
            </a:r>
            <a:endParaRPr lang="fr-FR" dirty="0"/>
          </a:p>
        </p:txBody>
      </p:sp>
      <p:sp>
        <p:nvSpPr>
          <p:cNvPr id="29" name="Cube 28"/>
          <p:cNvSpPr>
            <a:spLocks noChangeAspect="1"/>
          </p:cNvSpPr>
          <p:nvPr/>
        </p:nvSpPr>
        <p:spPr>
          <a:xfrm>
            <a:off x="6807695" y="4718061"/>
            <a:ext cx="295286" cy="28799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Cube 29"/>
          <p:cNvSpPr>
            <a:spLocks noChangeAspect="1"/>
          </p:cNvSpPr>
          <p:nvPr/>
        </p:nvSpPr>
        <p:spPr>
          <a:xfrm>
            <a:off x="5872677" y="4457813"/>
            <a:ext cx="295286" cy="28799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Cube 30"/>
          <p:cNvSpPr>
            <a:spLocks noChangeAspect="1"/>
          </p:cNvSpPr>
          <p:nvPr/>
        </p:nvSpPr>
        <p:spPr>
          <a:xfrm>
            <a:off x="7208822" y="4133699"/>
            <a:ext cx="295286" cy="287999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Cube 32"/>
          <p:cNvSpPr>
            <a:spLocks noChangeAspect="1"/>
          </p:cNvSpPr>
          <p:nvPr/>
        </p:nvSpPr>
        <p:spPr>
          <a:xfrm>
            <a:off x="7759577" y="4405700"/>
            <a:ext cx="295286" cy="28799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" name="Cube 35"/>
          <p:cNvSpPr>
            <a:spLocks noChangeAspect="1"/>
          </p:cNvSpPr>
          <p:nvPr/>
        </p:nvSpPr>
        <p:spPr>
          <a:xfrm>
            <a:off x="6686732" y="4094521"/>
            <a:ext cx="295286" cy="287999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ZoneTexte 36"/>
          <p:cNvSpPr txBox="1"/>
          <p:nvPr/>
        </p:nvSpPr>
        <p:spPr>
          <a:xfrm>
            <a:off x="5908219" y="5467075"/>
            <a:ext cx="2195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Je connais l’addition : </a:t>
            </a:r>
            <a:endParaRPr lang="fr-FR" dirty="0"/>
          </a:p>
        </p:txBody>
      </p:sp>
      <p:sp>
        <p:nvSpPr>
          <p:cNvPr id="38" name="ZoneTexte 37"/>
          <p:cNvSpPr txBox="1"/>
          <p:nvPr/>
        </p:nvSpPr>
        <p:spPr>
          <a:xfrm>
            <a:off x="6315559" y="5971694"/>
            <a:ext cx="1410212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2400" dirty="0" smtClean="0">
                <a:latin typeface="Script Ecole 2"/>
                <a:cs typeface="Script Ecole 2"/>
              </a:rPr>
              <a:t>5 + 3 = </a:t>
            </a:r>
            <a:r>
              <a:rPr lang="fr-FR" sz="2400" dirty="0" smtClean="0">
                <a:solidFill>
                  <a:srgbClr val="953735"/>
                </a:solidFill>
                <a:latin typeface="Script Ecole 2"/>
                <a:cs typeface="Script Ecole 2"/>
              </a:rPr>
              <a:t>8</a:t>
            </a:r>
            <a:endParaRPr lang="fr-FR" sz="2400" dirty="0">
              <a:solidFill>
                <a:srgbClr val="953735"/>
              </a:solidFill>
              <a:latin typeface="Script Ecole 2"/>
              <a:cs typeface="Script Ecole 2"/>
            </a:endParaRPr>
          </a:p>
        </p:txBody>
      </p:sp>
      <p:sp>
        <p:nvSpPr>
          <p:cNvPr id="39" name="Cube 38"/>
          <p:cNvSpPr>
            <a:spLocks noChangeAspect="1"/>
          </p:cNvSpPr>
          <p:nvPr/>
        </p:nvSpPr>
        <p:spPr>
          <a:xfrm>
            <a:off x="7328203" y="4601812"/>
            <a:ext cx="295286" cy="28799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Forme libre 31"/>
          <p:cNvSpPr/>
          <p:nvPr/>
        </p:nvSpPr>
        <p:spPr>
          <a:xfrm>
            <a:off x="1317333" y="5111307"/>
            <a:ext cx="529210" cy="181707"/>
          </a:xfrm>
          <a:custGeom>
            <a:avLst/>
            <a:gdLst>
              <a:gd name="connsiteX0" fmla="*/ 0 w 529210"/>
              <a:gd name="connsiteY0" fmla="*/ 181707 h 181707"/>
              <a:gd name="connsiteX1" fmla="*/ 257045 w 529210"/>
              <a:gd name="connsiteY1" fmla="*/ 288 h 181707"/>
              <a:gd name="connsiteX2" fmla="*/ 529210 w 529210"/>
              <a:gd name="connsiteY2" fmla="*/ 136352 h 181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9210" h="181707">
                <a:moveTo>
                  <a:pt x="0" y="181707"/>
                </a:moveTo>
                <a:cubicBezTo>
                  <a:pt x="84421" y="94777"/>
                  <a:pt x="168843" y="7847"/>
                  <a:pt x="257045" y="288"/>
                </a:cubicBezTo>
                <a:cubicBezTo>
                  <a:pt x="345247" y="-7271"/>
                  <a:pt x="529210" y="136352"/>
                  <a:pt x="529210" y="136352"/>
                </a:cubicBez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Cube 39"/>
          <p:cNvSpPr>
            <a:spLocks noChangeAspect="1"/>
          </p:cNvSpPr>
          <p:nvPr/>
        </p:nvSpPr>
        <p:spPr>
          <a:xfrm>
            <a:off x="6243803" y="4133699"/>
            <a:ext cx="295286" cy="287999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Cube 26"/>
          <p:cNvSpPr>
            <a:spLocks noChangeAspect="1"/>
          </p:cNvSpPr>
          <p:nvPr/>
        </p:nvSpPr>
        <p:spPr>
          <a:xfrm>
            <a:off x="6320363" y="4668913"/>
            <a:ext cx="295286" cy="28799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7800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800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800" decel="100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800" decel="100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1" grpId="0" animBg="1"/>
      <p:bldP spid="22" grpId="0" animBg="1"/>
      <p:bldP spid="24" grpId="0" animBg="1"/>
      <p:bldP spid="25" grpId="0"/>
      <p:bldP spid="26" grpId="0"/>
      <p:bldP spid="29" grpId="0" animBg="1"/>
      <p:bldP spid="30" grpId="0" animBg="1"/>
      <p:bldP spid="31" grpId="0" animBg="1"/>
      <p:bldP spid="33" grpId="0" animBg="1"/>
      <p:bldP spid="36" grpId="0" animBg="1"/>
      <p:bldP spid="37" grpId="0"/>
      <p:bldP spid="38" grpId="0" animBg="1"/>
      <p:bldP spid="39" grpId="0" animBg="1"/>
      <p:bldP spid="32" grpId="0" animBg="1"/>
      <p:bldP spid="40" grpId="0" animBg="1"/>
      <p:bldP spid="2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041271"/>
            <a:ext cx="8229600" cy="1143000"/>
          </a:xfrm>
        </p:spPr>
        <p:txBody>
          <a:bodyPr/>
          <a:lstStyle/>
          <a:p>
            <a:r>
              <a:rPr lang="fr-FR" dirty="0" smtClean="0"/>
              <a:t>FIN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5077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Entrainement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2237805" y="1617655"/>
            <a:ext cx="45965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dirty="0" smtClean="0"/>
              <a:t>4 + …… = 9 </a:t>
            </a:r>
            <a:endParaRPr lang="fr-FR" sz="8000" dirty="0"/>
          </a:p>
        </p:txBody>
      </p:sp>
      <p:sp>
        <p:nvSpPr>
          <p:cNvPr id="4" name="ZoneTexte 3"/>
          <p:cNvSpPr txBox="1"/>
          <p:nvPr/>
        </p:nvSpPr>
        <p:spPr>
          <a:xfrm>
            <a:off x="4098796" y="1572301"/>
            <a:ext cx="8001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>
                <a:solidFill>
                  <a:srgbClr val="FF0000"/>
                </a:solidFill>
              </a:rPr>
              <a:t>5</a:t>
            </a:r>
            <a:r>
              <a:rPr lang="fr-FR" sz="8000" dirty="0" smtClean="0"/>
              <a:t> </a:t>
            </a:r>
            <a:endParaRPr lang="fr-FR" sz="8000" dirty="0"/>
          </a:p>
        </p:txBody>
      </p:sp>
    </p:spTree>
    <p:extLst>
      <p:ext uri="{BB962C8B-B14F-4D97-AF65-F5344CB8AC3E}">
        <p14:creationId xmlns:p14="http://schemas.microsoft.com/office/powerpoint/2010/main" val="398993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Entrainement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2237805" y="1617655"/>
            <a:ext cx="45965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dirty="0"/>
              <a:t>4</a:t>
            </a:r>
            <a:r>
              <a:rPr lang="fr-FR" sz="8000" dirty="0" smtClean="0"/>
              <a:t> + …… = 6 </a:t>
            </a:r>
            <a:endParaRPr lang="fr-FR" sz="8000" dirty="0"/>
          </a:p>
        </p:txBody>
      </p:sp>
      <p:sp>
        <p:nvSpPr>
          <p:cNvPr id="4" name="ZoneTexte 3"/>
          <p:cNvSpPr txBox="1"/>
          <p:nvPr/>
        </p:nvSpPr>
        <p:spPr>
          <a:xfrm>
            <a:off x="4098796" y="1572301"/>
            <a:ext cx="8001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 smtClean="0">
                <a:solidFill>
                  <a:srgbClr val="FF0000"/>
                </a:solidFill>
              </a:rPr>
              <a:t>2</a:t>
            </a:r>
            <a:r>
              <a:rPr lang="fr-FR" sz="8000" dirty="0" smtClean="0"/>
              <a:t> </a:t>
            </a:r>
            <a:endParaRPr lang="fr-FR" sz="8000" dirty="0"/>
          </a:p>
        </p:txBody>
      </p:sp>
    </p:spTree>
    <p:extLst>
      <p:ext uri="{BB962C8B-B14F-4D97-AF65-F5344CB8AC3E}">
        <p14:creationId xmlns:p14="http://schemas.microsoft.com/office/powerpoint/2010/main" val="1361495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Entrainement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2237805" y="1617655"/>
            <a:ext cx="45965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dirty="0" smtClean="0"/>
              <a:t>2 + …… = 4 </a:t>
            </a:r>
            <a:endParaRPr lang="fr-FR" sz="8000" dirty="0"/>
          </a:p>
        </p:txBody>
      </p:sp>
      <p:sp>
        <p:nvSpPr>
          <p:cNvPr id="4" name="ZoneTexte 3"/>
          <p:cNvSpPr txBox="1"/>
          <p:nvPr/>
        </p:nvSpPr>
        <p:spPr>
          <a:xfrm>
            <a:off x="4098796" y="1572301"/>
            <a:ext cx="8001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 smtClean="0">
                <a:solidFill>
                  <a:srgbClr val="FF0000"/>
                </a:solidFill>
              </a:rPr>
              <a:t>2</a:t>
            </a:r>
            <a:r>
              <a:rPr lang="fr-FR" sz="8000" dirty="0" smtClean="0"/>
              <a:t> </a:t>
            </a:r>
            <a:endParaRPr lang="fr-FR" sz="8000" dirty="0"/>
          </a:p>
        </p:txBody>
      </p:sp>
    </p:spTree>
    <p:extLst>
      <p:ext uri="{BB962C8B-B14F-4D97-AF65-F5344CB8AC3E}">
        <p14:creationId xmlns:p14="http://schemas.microsoft.com/office/powerpoint/2010/main" val="42230485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Entrainement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2237805" y="1617655"/>
            <a:ext cx="45965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dirty="0"/>
              <a:t>3</a:t>
            </a:r>
            <a:r>
              <a:rPr lang="fr-FR" sz="8000" dirty="0" smtClean="0"/>
              <a:t> + …… = 7 </a:t>
            </a:r>
            <a:endParaRPr lang="fr-FR" sz="8000" dirty="0"/>
          </a:p>
        </p:txBody>
      </p:sp>
      <p:sp>
        <p:nvSpPr>
          <p:cNvPr id="4" name="ZoneTexte 3"/>
          <p:cNvSpPr txBox="1"/>
          <p:nvPr/>
        </p:nvSpPr>
        <p:spPr>
          <a:xfrm>
            <a:off x="4098796" y="1572301"/>
            <a:ext cx="8001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>
                <a:solidFill>
                  <a:srgbClr val="FF0000"/>
                </a:solidFill>
              </a:rPr>
              <a:t>4</a:t>
            </a:r>
            <a:r>
              <a:rPr lang="fr-FR" sz="8000" dirty="0" smtClean="0"/>
              <a:t> </a:t>
            </a:r>
            <a:endParaRPr lang="fr-FR" sz="8000" dirty="0"/>
          </a:p>
        </p:txBody>
      </p:sp>
    </p:spTree>
    <p:extLst>
      <p:ext uri="{BB962C8B-B14F-4D97-AF65-F5344CB8AC3E}">
        <p14:creationId xmlns:p14="http://schemas.microsoft.com/office/powerpoint/2010/main" val="1534436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Entrainement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2237805" y="1617655"/>
            <a:ext cx="45965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dirty="0" smtClean="0"/>
              <a:t>…… + 3 = 8 </a:t>
            </a:r>
            <a:endParaRPr lang="fr-FR" sz="8000" dirty="0"/>
          </a:p>
        </p:txBody>
      </p:sp>
      <p:sp>
        <p:nvSpPr>
          <p:cNvPr id="6" name="ZoneTexte 5"/>
          <p:cNvSpPr txBox="1"/>
          <p:nvPr/>
        </p:nvSpPr>
        <p:spPr>
          <a:xfrm>
            <a:off x="2587590" y="1572301"/>
            <a:ext cx="8001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>
                <a:solidFill>
                  <a:srgbClr val="FF0000"/>
                </a:solidFill>
              </a:rPr>
              <a:t>5</a:t>
            </a:r>
            <a:r>
              <a:rPr lang="fr-FR" sz="8000" dirty="0" smtClean="0"/>
              <a:t> </a:t>
            </a:r>
            <a:endParaRPr lang="fr-FR" sz="8000" dirty="0"/>
          </a:p>
        </p:txBody>
      </p:sp>
    </p:spTree>
    <p:extLst>
      <p:ext uri="{BB962C8B-B14F-4D97-AF65-F5344CB8AC3E}">
        <p14:creationId xmlns:p14="http://schemas.microsoft.com/office/powerpoint/2010/main" val="2240809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Entrainement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2237805" y="1617655"/>
            <a:ext cx="45965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dirty="0" smtClean="0"/>
              <a:t>…… + 3 = 6 </a:t>
            </a:r>
            <a:endParaRPr lang="fr-FR" sz="8000" dirty="0"/>
          </a:p>
        </p:txBody>
      </p:sp>
      <p:sp>
        <p:nvSpPr>
          <p:cNvPr id="6" name="ZoneTexte 5"/>
          <p:cNvSpPr txBox="1"/>
          <p:nvPr/>
        </p:nvSpPr>
        <p:spPr>
          <a:xfrm>
            <a:off x="2587590" y="1572301"/>
            <a:ext cx="8001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 smtClean="0">
                <a:solidFill>
                  <a:srgbClr val="FF0000"/>
                </a:solidFill>
              </a:rPr>
              <a:t>3</a:t>
            </a:r>
            <a:r>
              <a:rPr lang="fr-FR" sz="8000" dirty="0" smtClean="0"/>
              <a:t> </a:t>
            </a:r>
            <a:endParaRPr lang="fr-FR" sz="8000" dirty="0"/>
          </a:p>
        </p:txBody>
      </p:sp>
    </p:spTree>
    <p:extLst>
      <p:ext uri="{BB962C8B-B14F-4D97-AF65-F5344CB8AC3E}">
        <p14:creationId xmlns:p14="http://schemas.microsoft.com/office/powerpoint/2010/main" val="3658506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Entrainement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2237805" y="1617655"/>
            <a:ext cx="45965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dirty="0" smtClean="0"/>
              <a:t>…… + 5 = 9 </a:t>
            </a:r>
            <a:endParaRPr lang="fr-FR" sz="8000" dirty="0"/>
          </a:p>
        </p:txBody>
      </p:sp>
      <p:sp>
        <p:nvSpPr>
          <p:cNvPr id="6" name="ZoneTexte 5"/>
          <p:cNvSpPr txBox="1"/>
          <p:nvPr/>
        </p:nvSpPr>
        <p:spPr>
          <a:xfrm>
            <a:off x="2587590" y="1572301"/>
            <a:ext cx="8001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>
                <a:solidFill>
                  <a:srgbClr val="FF0000"/>
                </a:solidFill>
              </a:rPr>
              <a:t>4</a:t>
            </a:r>
            <a:r>
              <a:rPr lang="fr-FR" sz="8000" dirty="0" smtClean="0"/>
              <a:t> </a:t>
            </a:r>
            <a:endParaRPr lang="fr-FR" sz="8000" dirty="0"/>
          </a:p>
        </p:txBody>
      </p:sp>
    </p:spTree>
    <p:extLst>
      <p:ext uri="{BB962C8B-B14F-4D97-AF65-F5344CB8AC3E}">
        <p14:creationId xmlns:p14="http://schemas.microsoft.com/office/powerpoint/2010/main" val="136170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Entrainement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2237805" y="1617655"/>
            <a:ext cx="45965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dirty="0"/>
              <a:t>6</a:t>
            </a:r>
            <a:r>
              <a:rPr lang="fr-FR" sz="8000" dirty="0" smtClean="0"/>
              <a:t> + …… = 8 </a:t>
            </a:r>
            <a:endParaRPr lang="fr-FR" sz="8000" dirty="0"/>
          </a:p>
        </p:txBody>
      </p:sp>
      <p:sp>
        <p:nvSpPr>
          <p:cNvPr id="4" name="ZoneTexte 3"/>
          <p:cNvSpPr txBox="1"/>
          <p:nvPr/>
        </p:nvSpPr>
        <p:spPr>
          <a:xfrm>
            <a:off x="4098796" y="1572301"/>
            <a:ext cx="8001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 smtClean="0">
                <a:solidFill>
                  <a:srgbClr val="FF0000"/>
                </a:solidFill>
              </a:rPr>
              <a:t>2</a:t>
            </a:r>
            <a:r>
              <a:rPr lang="fr-FR" sz="8000" dirty="0" smtClean="0"/>
              <a:t> </a:t>
            </a:r>
            <a:endParaRPr lang="fr-FR" sz="8000" dirty="0"/>
          </a:p>
        </p:txBody>
      </p:sp>
    </p:spTree>
    <p:extLst>
      <p:ext uri="{BB962C8B-B14F-4D97-AF65-F5344CB8AC3E}">
        <p14:creationId xmlns:p14="http://schemas.microsoft.com/office/powerpoint/2010/main" val="24057256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Entrainement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2237805" y="1617655"/>
            <a:ext cx="45965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dirty="0" smtClean="0"/>
              <a:t>…… + 3 = 5 </a:t>
            </a:r>
            <a:endParaRPr lang="fr-FR" sz="8000" dirty="0"/>
          </a:p>
        </p:txBody>
      </p:sp>
      <p:sp>
        <p:nvSpPr>
          <p:cNvPr id="6" name="ZoneTexte 5"/>
          <p:cNvSpPr txBox="1"/>
          <p:nvPr/>
        </p:nvSpPr>
        <p:spPr>
          <a:xfrm>
            <a:off x="2587590" y="1572301"/>
            <a:ext cx="8001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 smtClean="0">
                <a:solidFill>
                  <a:srgbClr val="FF0000"/>
                </a:solidFill>
              </a:rPr>
              <a:t>2</a:t>
            </a:r>
            <a:r>
              <a:rPr lang="fr-FR" sz="8000" dirty="0" smtClean="0"/>
              <a:t> </a:t>
            </a:r>
            <a:endParaRPr lang="fr-FR" sz="8000" dirty="0"/>
          </a:p>
        </p:txBody>
      </p:sp>
    </p:spTree>
    <p:extLst>
      <p:ext uri="{BB962C8B-B14F-4D97-AF65-F5344CB8AC3E}">
        <p14:creationId xmlns:p14="http://schemas.microsoft.com/office/powerpoint/2010/main" val="726670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531</Words>
  <Application>Microsoft Macintosh PowerPoint</Application>
  <PresentationFormat>Présentation à l'écran (4:3)</PresentationFormat>
  <Paragraphs>205</Paragraphs>
  <Slides>36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37" baseType="lpstr">
      <vt:lpstr>Thème Office</vt:lpstr>
      <vt:lpstr>Les additions à trous</vt:lpstr>
      <vt:lpstr>Le jeu de piste</vt:lpstr>
      <vt:lpstr>Le jeu de piste</vt:lpstr>
      <vt:lpstr>Le jeu de piste</vt:lpstr>
      <vt:lpstr>Le jeu de piste</vt:lpstr>
      <vt:lpstr>Le jeu de piste</vt:lpstr>
      <vt:lpstr>Le jeu de piste</vt:lpstr>
      <vt:lpstr>Le jeu de piste</vt:lpstr>
      <vt:lpstr>Le jeu de piste</vt:lpstr>
      <vt:lpstr>Le jeu de piste</vt:lpstr>
      <vt:lpstr>FIN</vt:lpstr>
      <vt:lpstr>La boite rouge</vt:lpstr>
      <vt:lpstr>La boite rouge</vt:lpstr>
      <vt:lpstr>La boite rouge</vt:lpstr>
      <vt:lpstr>La boite rouge</vt:lpstr>
      <vt:lpstr>La boite rouge</vt:lpstr>
      <vt:lpstr>La boite rouge</vt:lpstr>
      <vt:lpstr>FIN</vt:lpstr>
      <vt:lpstr>L’écriture mathématique</vt:lpstr>
      <vt:lpstr>L’écriture mathématique</vt:lpstr>
      <vt:lpstr>L’écriture mathématique</vt:lpstr>
      <vt:lpstr>L’écriture mathématique</vt:lpstr>
      <vt:lpstr>L’écriture mathématique</vt:lpstr>
      <vt:lpstr>L’écriture mathématique</vt:lpstr>
      <vt:lpstr>L’écriture mathématique</vt:lpstr>
      <vt:lpstr>L’écriture mathématique</vt:lpstr>
      <vt:lpstr>FIN</vt:lpstr>
      <vt:lpstr>Entrainement</vt:lpstr>
      <vt:lpstr>Entrainement</vt:lpstr>
      <vt:lpstr>Entrainement</vt:lpstr>
      <vt:lpstr>Entrainement</vt:lpstr>
      <vt:lpstr>Entrainement</vt:lpstr>
      <vt:lpstr>Entrainement</vt:lpstr>
      <vt:lpstr>Entrainement</vt:lpstr>
      <vt:lpstr>Entrainement</vt:lpstr>
      <vt:lpstr>Entrainement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additions à trous</dc:title>
  <dc:creator>Marie Gabriel</dc:creator>
  <cp:lastModifiedBy>Marie Gabriel</cp:lastModifiedBy>
  <cp:revision>13</cp:revision>
  <dcterms:created xsi:type="dcterms:W3CDTF">2015-05-10T19:08:04Z</dcterms:created>
  <dcterms:modified xsi:type="dcterms:W3CDTF">2015-05-10T20:54:14Z</dcterms:modified>
</cp:coreProperties>
</file>